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10"/>
  </p:notesMasterIdLst>
  <p:sldIdLst>
    <p:sldId id="326" r:id="rId5"/>
    <p:sldId id="331" r:id="rId6"/>
    <p:sldId id="332" r:id="rId7"/>
    <p:sldId id="321" r:id="rId8"/>
    <p:sldId id="322" r:id="rId9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68FD2F-7980-1C99-5681-E7730981E4EB}" name="Ricardo de Zoete" initials="RdZ" userId="S::ricardo.dezoete@snappet.org::04ab137e-4e16-4571-848a-1997276212c6" providerId="AD"/>
  <p188:author id="{2C5CBC88-67C6-C204-907C-806A8E18E0C1}" name="Ilse Grootendorst Schellekens" initials="IS" userId="S::ilse.grootendorstschellekens@snappet.org::b1fcbaa9-f6cc-4de2-8621-a3ea304a1913" providerId="AD"/>
  <p188:author id="{9E3F72AA-2C81-62F5-4B80-E14A09E0FB2F}" name="Liesbeth Delgijer" initials="LD" userId="S::liesbeth.delgijer@snappet.org::1a1c643a-0254-461e-95e1-c019c42c86d7" providerId="AD"/>
  <p188:author id="{318BCFAB-37CE-8776-0B7C-F69C4C203CA0}" name="Marit de Wit" initials="MdW" userId="S::marit.dewit@snappet.org::fcf9e0a2-abe0-4fb9-9929-bca3305c584c" providerId="AD"/>
  <p188:author id="{DFD62BE5-5DAD-18CF-69FC-815FB8F1E8E0}" name="Lieke Kamsma" initials="LK" userId="S::lieke.kamsma@snappet.org::a67994a5-e48e-44a1-96f9-972ef43d47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FB"/>
    <a:srgbClr val="F5F5F5"/>
    <a:srgbClr val="C2C2C2"/>
    <a:srgbClr val="E9EBF5"/>
    <a:srgbClr val="E9EBEA"/>
    <a:srgbClr val="CFD5EA"/>
    <a:srgbClr val="333333"/>
    <a:srgbClr val="34A3D7"/>
    <a:srgbClr val="F7F7F9"/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Stijl, thema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3614" autoAdjust="0"/>
    <p:restoredTop sz="95332" autoAdjust="0"/>
  </p:normalViewPr>
  <p:slideViewPr>
    <p:cSldViewPr snapToGrid="0">
      <p:cViewPr varScale="1">
        <p:scale>
          <a:sx n="117" d="100"/>
          <a:sy n="117" d="100"/>
        </p:scale>
        <p:origin x="1808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68DE-2FA9-7D49-AC8D-32EC28D7D985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1694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6554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4820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04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0142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1369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605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5212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6134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4296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400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5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22-09-2022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927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28B116E-7DDC-9FB4-275F-1E83AAEA75E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82613" y="630555"/>
            <a:ext cx="9211627" cy="629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214" indent="0" algn="just">
              <a:lnSpc>
                <a:spcPts val="13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  <a:buNone/>
            </a:pPr>
            <a:r>
              <a:rPr lang="es-ES" sz="2800" b="1" dirty="0">
                <a:solidFill>
                  <a:srgbClr val="009ED0"/>
                </a:solidFill>
                <a:latin typeface="ABeZeh" pitchFamily="2" charset="0"/>
              </a:rPr>
              <a:t>Unidad 12</a:t>
            </a:r>
          </a:p>
          <a:p>
            <a:pPr marL="0" indent="0"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  <a:buNone/>
            </a:pPr>
            <a:r>
              <a:rPr lang="es-ES" sz="2400" b="1" dirty="0">
                <a:solidFill>
                  <a:srgbClr val="009ED0"/>
                </a:solidFill>
                <a:latin typeface="ABeZeh" pitchFamily="2" charset="0"/>
              </a:rPr>
              <a:t>Justificación de la unidad</a:t>
            </a:r>
          </a:p>
          <a:p>
            <a:pPr marL="0" indent="0" algn="just">
              <a:lnSpc>
                <a:spcPct val="150000"/>
              </a:lnSpc>
              <a:spcBef>
                <a:spcPts val="1000"/>
              </a:spcBef>
              <a:spcAft>
                <a:spcPts val="800"/>
              </a:spcAft>
              <a:buNone/>
            </a:pPr>
            <a:r>
              <a:rPr lang="es-ES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mejor manera de iniciar la última unidad del curso que con vocabulario relacionado con los viajes. En comunicación oral trabajaremos la forma de dar y comprender explicaciones. A continuación, mejoraremos nuestra comprensión lectora leyendo un folleto de viajes. En el vocabulario semántico comprenderemos el significado del sentido literal y figurado. La ortografía será un repaso de todo lo trabajado durante el curso. En gramática distinguiremos entre sujeto y predicado, y para finalizar la unidad analizaremos las características de la literatura.</a:t>
            </a:r>
          </a:p>
          <a:p>
            <a:pPr marL="0" indent="0" algn="just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None/>
            </a:pPr>
            <a:r>
              <a:rPr lang="es-ES" sz="2400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  <a:endParaRPr lang="es-E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9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Unidades curriculares</a:t>
            </a:r>
          </a:p>
          <a:p>
            <a:pPr marL="742950" marR="111760" lvl="1" indent="-285750">
              <a:lnSpc>
                <a:spcPct val="1000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ct val="1000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competencial)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ct val="1000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ct val="1000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Fichas de escritura: Ortografía, Vocabulario, Producción escrita y Vocabulario semántico</a:t>
            </a:r>
            <a:endParaRPr lang="es-ES" sz="1200" b="1" dirty="0">
              <a:solidFill>
                <a:srgbClr val="FFFFF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11176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3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ES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</a:p>
          <a:p>
            <a:pPr marL="742950" marR="11176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3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ES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Prueba de la unidad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1176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9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</a:t>
            </a:r>
            <a:r>
              <a:rPr lang="es-ES" sz="9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R="11176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9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Cuaderno de escritura</a:t>
            </a:r>
            <a:endParaRPr lang="es-ES" sz="1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11760" lvl="0" indent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None/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156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FC673CD5-F2D6-4A03-9194-7AC3A36003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854485"/>
              </p:ext>
            </p:extLst>
          </p:nvPr>
        </p:nvGraphicFramePr>
        <p:xfrm>
          <a:off x="660638" y="1100470"/>
          <a:ext cx="9218133" cy="2640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7400">
                  <a:extLst>
                    <a:ext uri="{9D8B030D-6E8A-4147-A177-3AD203B41FA5}">
                      <a16:colId xmlns:a16="http://schemas.microsoft.com/office/drawing/2014/main" val="1982691980"/>
                    </a:ext>
                  </a:extLst>
                </a:gridCol>
                <a:gridCol w="1554481">
                  <a:extLst>
                    <a:ext uri="{9D8B030D-6E8A-4147-A177-3AD203B41FA5}">
                      <a16:colId xmlns:a16="http://schemas.microsoft.com/office/drawing/2014/main" val="3703523034"/>
                    </a:ext>
                  </a:extLst>
                </a:gridCol>
                <a:gridCol w="6226252">
                  <a:extLst>
                    <a:ext uri="{9D8B030D-6E8A-4147-A177-3AD203B41FA5}">
                      <a16:colId xmlns:a16="http://schemas.microsoft.com/office/drawing/2014/main" val="2625175357"/>
                    </a:ext>
                  </a:extLst>
                </a:gridCol>
              </a:tblGrid>
              <a:tr h="299660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Bloque</a:t>
                      </a: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Saber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Saberes básicos</a:t>
                      </a:r>
                      <a:endParaRPr lang="es-E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787012"/>
                  </a:ext>
                </a:extLst>
              </a:tr>
              <a:tr h="278697">
                <a:tc rowSpan="2">
                  <a:txBody>
                    <a:bodyPr/>
                    <a:lstStyle/>
                    <a:p>
                      <a:pPr marL="180000" algn="l" defTabSz="1007943" rtl="0" eaLnBrk="1" latinLnBrk="0" hangingPunct="1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 Comunicación</a:t>
                      </a: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algn="l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 Géneros discursivos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B.2.2  Propiedades textuales: estrategias elementales para la coherencia y la cohesión.</a:t>
                      </a:r>
                    </a:p>
                    <a:p>
                      <a:pPr marL="108000" algn="just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B.2.3  Géneros discursivos propios del ámbito personal y educativo. Contenido y forma.</a:t>
                      </a:r>
                    </a:p>
                  </a:txBody>
                  <a:tcPr marL="6350" marR="6350" marT="635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521137"/>
                  </a:ext>
                </a:extLst>
              </a:tr>
              <a:tr h="599296">
                <a:tc vMerge="1">
                  <a:txBody>
                    <a:bodyPr/>
                    <a:lstStyle/>
                    <a:p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80000" algn="l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 Procesos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B.3.1  Interacción oral: interacción oral adecuada en contextos informales, escucha activa, asertividad, resolución dialogada de conflictos y cortesía lingüística. La expresión y escucha empática de necesidades, vivencias y emociones propias y ajenas.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B.3.4  Comprensión lectora: estrategias elementales de comprensión lectora antes, durante y después de la lectura. Identificación de las ideas más relevantes e interpretación del sentido global. Identificación de elementos gráficos y paratextuales al servicio de la comprensión. Lectura compartida. Detección de usos claramente discriminatorios del lenguaje verbal y no verbal.</a:t>
                      </a:r>
                    </a:p>
                  </a:txBody>
                  <a:tcPr marL="6350" marR="6350" marT="635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843970"/>
                  </a:ext>
                </a:extLst>
              </a:tr>
              <a:tr h="599296">
                <a:tc>
                  <a:txBody>
                    <a:bodyPr/>
                    <a:lstStyle/>
                    <a:p>
                      <a:pPr marL="180000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Educación literaria</a:t>
                      </a: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 Educación literaria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C.1.1  Lectura acompañada de obras o fragmentos variados y diversos de la literatura infantil adecuados a sus intereses y organizados en itinerarios lectores.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C.1.4  Relación de los textos leídos y otras manifestaciones artísticas y culturales.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C.1.6 Lectura expresiva, dramatización o interpretación de fragmentos atendiendo a los procesos de comprensión y al nivel de desarrollo.</a:t>
                      </a:r>
                    </a:p>
                  </a:txBody>
                  <a:tcPr marL="6350" marR="6350" marT="635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138696"/>
                  </a:ext>
                </a:extLst>
              </a:tr>
              <a:tr h="609534">
                <a:tc>
                  <a:txBody>
                    <a:bodyPr/>
                    <a:lstStyle/>
                    <a:p>
                      <a:pPr marL="180000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 Reflexión sobre la lengua </a:t>
                      </a:r>
                    </a:p>
                    <a:p>
                      <a:pPr marL="180000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sus usos</a:t>
                      </a:r>
                    </a:p>
                  </a:txBody>
                  <a:tcPr marL="6350" marR="6350" marT="635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algn="l" defTabSz="1007943" rtl="0" eaLnBrk="1" latinLnBrk="0" hangingPunct="1"/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D.1 Reflexión sobre la lengua y sus usos en el marco de propuestas la producción y comprensión de textos orales, escritos o multimodales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D.1  Establecimiento de generalizaciones sobre aspectos lingüísticos elementales a partir de la observación, comparación y transformación de palabras y enunciados, prestando especial atención a la existencia de distintos tipos de palabras y sus relaciones de concordancia.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D.3  Procedimientos elementales de adquisición de vocabulario. Reflexión contextualizada sobre la relación de significado entre unas palabras y otras.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D.4  Relación entre intención comunicativa y modalidad oracional.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D.5  Mecanismos elementales de coherencia y cohesión textual, con especial atención a los conectores temporales.</a:t>
                      </a:r>
                    </a:p>
                  </a:txBody>
                  <a:tcPr marL="6350" marR="6350" marT="635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665636"/>
                  </a:ext>
                </a:extLst>
              </a:tr>
            </a:tbl>
          </a:graphicData>
        </a:graphic>
      </p:graphicFrame>
      <p:pic>
        <p:nvPicPr>
          <p:cNvPr id="4" name="Afbeelding 16">
            <a:extLst>
              <a:ext uri="{FF2B5EF4-FFF2-40B4-BE49-F238E27FC236}">
                <a16:creationId xmlns:a16="http://schemas.microsoft.com/office/drawing/2014/main" id="{D9DBA90F-2EB5-4E43-8D7A-573C3B6C6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317" y="7152614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84EFFBB7-008C-49EE-A539-E4B33E029D5E}"/>
              </a:ext>
            </a:extLst>
          </p:cNvPr>
          <p:cNvSpPr txBox="1">
            <a:spLocks/>
          </p:cNvSpPr>
          <p:nvPr/>
        </p:nvSpPr>
        <p:spPr>
          <a:xfrm>
            <a:off x="567426" y="418299"/>
            <a:ext cx="9556959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Saberes básicos</a:t>
            </a:r>
            <a:endParaRPr lang="es-ES_tradnl" sz="16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898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FC673CD5-F2D6-4A03-9194-7AC3A36003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5398354"/>
              </p:ext>
            </p:extLst>
          </p:nvPr>
        </p:nvGraphicFramePr>
        <p:xfrm>
          <a:off x="652484" y="1136755"/>
          <a:ext cx="9386841" cy="4926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3244">
                  <a:extLst>
                    <a:ext uri="{9D8B030D-6E8A-4147-A177-3AD203B41FA5}">
                      <a16:colId xmlns:a16="http://schemas.microsoft.com/office/drawing/2014/main" val="1982691980"/>
                    </a:ext>
                  </a:extLst>
                </a:gridCol>
                <a:gridCol w="3419863">
                  <a:extLst>
                    <a:ext uri="{9D8B030D-6E8A-4147-A177-3AD203B41FA5}">
                      <a16:colId xmlns:a16="http://schemas.microsoft.com/office/drawing/2014/main" val="2625175357"/>
                    </a:ext>
                  </a:extLst>
                </a:gridCol>
                <a:gridCol w="3623734">
                  <a:extLst>
                    <a:ext uri="{9D8B030D-6E8A-4147-A177-3AD203B41FA5}">
                      <a16:colId xmlns:a16="http://schemas.microsoft.com/office/drawing/2014/main" val="3578362350"/>
                    </a:ext>
                  </a:extLst>
                </a:gridCol>
              </a:tblGrid>
              <a:tr h="372819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Perfil de salida competencias clave</a:t>
                      </a:r>
                    </a:p>
                  </a:txBody>
                  <a:tcPr marL="6350" marR="6350" marT="635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8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s-ES" sz="8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1</a:t>
                      </a:r>
                      <a:r>
                        <a:rPr lang="es-ES" sz="8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er</a:t>
                      </a:r>
                      <a:r>
                        <a:rPr lang="es-ES" sz="8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8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es-ES" sz="8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/>
                </a:tc>
                <a:extLst>
                  <a:ext uri="{0D108BD9-81ED-4DB2-BD59-A6C34878D82A}">
                    <a16:rowId xmlns:a16="http://schemas.microsoft.com/office/drawing/2014/main" val="2090787012"/>
                  </a:ext>
                </a:extLst>
              </a:tr>
              <a:tr h="264033">
                <a:tc rowSpan="2">
                  <a:txBody>
                    <a:bodyPr/>
                    <a:lstStyle/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</a:t>
                      </a: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CP2, STEM1, CD2, CD3, CC2, CE1.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CE3. 3.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Producir textos orales y multimodales, con coherencia, claridad y registro adecuados, para expresar ideas, sentimientos y conceptos; construir conocimiento; establecer vínculos personales; y participar con autonomía y una actitud cooperativa y empática en interacciones orales variadas.</a:t>
                      </a: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8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 Producir textos orales y multimodales coherentes, con planificación acompañada y utilizando recursos no verbales elementales.</a:t>
                      </a:r>
                    </a:p>
                  </a:txBody>
                  <a:tcPr marL="360000" marR="360000" marT="635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7292177"/>
                  </a:ext>
                </a:extLst>
              </a:tr>
              <a:tr h="33599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3.2 Participar en interacciones orales espontáneas, incorporando estrategias elementales de escucha activa y cortesía lingüística.</a:t>
                      </a: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167520"/>
                  </a:ext>
                </a:extLst>
              </a:tr>
              <a:tr h="372819">
                <a:tc rowSpan="2">
                  <a:txBody>
                    <a:bodyPr/>
                    <a:lstStyle/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CCL2, CCL3, CCL5, CP2, STEM1, CD1, CPSAA4, CPSAA5.</a:t>
                      </a: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CE4.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Comprender e interpretar textos escritos y multimodales, reconociendo el sentido global, las ideas principales y la información explícita e implícita, y realizando con ayuda reflexiones elementales sobre aspectos formales y de contenido, para adquirir y construir conocimiento y para responder a necesidades e intereses comunicativos diversos.</a:t>
                      </a: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Comprender el sentido global y la información relevante de textos cercanos, escritos y multimodales, a partir de estrategias básicas de comprensión antes, durante y después de la lectura.</a:t>
                      </a:r>
                    </a:p>
                  </a:txBody>
                  <a:tcPr marL="360000" marR="360000" marT="635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843970"/>
                  </a:ext>
                </a:extLst>
              </a:tr>
              <a:tr h="37281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Analizar, de manera acompañada, el contenido y aspectos formales y no formales elementales de textos escritos y multimodales sencillos, valorando su contenido y estructura.</a:t>
                      </a:r>
                    </a:p>
                  </a:txBody>
                  <a:tcPr marL="360000" marR="360000" marT="635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628667"/>
                  </a:ext>
                </a:extLst>
              </a:tr>
              <a:tr h="864055">
                <a:tc>
                  <a:txBody>
                    <a:bodyPr/>
                    <a:lstStyle/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</a:t>
                      </a: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CE5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Producir textos escritos y multimodales, con corrección gramatical y ortográfica básicas, secuenciando correctamente los contenidos y aplicando estrategias elementales de planificación, textualización, revisión y edición, para construir conocimiento y para dar respuesta a demandas comunicativas concretas.</a:t>
                      </a: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Producir textos escritos y multimodales sencillos y coherentes en distintos soportes, desde las diferentes etapas del proceso evolutivo de la escritura, ajustándose a modelos dados y movilizando, de manera acompañada, estrategias elementales, individuales o grupales, de planificación, textualización y revisión.</a:t>
                      </a:r>
                    </a:p>
                  </a:txBody>
                  <a:tcPr marL="360000" marR="360000" marT="635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174755"/>
                  </a:ext>
                </a:extLst>
              </a:tr>
              <a:tr h="590390">
                <a:tc rowSpan="2">
                  <a:txBody>
                    <a:bodyPr/>
                    <a:lstStyle/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CCL1, CCL2, CCL4, CCEC1, CCEC2, CCEC3, CCEC4.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CE8. Leer, interpretar y analizar, de manera acompañada, obras o fragmentos literarios adecuados a su desarrollo, estableciendo relaciones entre ellos e identificando el género literario y sus convenciones fundamentales, para iniciarse en el reconocimiento de la literatura como manifestación artística y fuente de placer, conocimiento e inspiración para crear textos de intención literaria.</a:t>
                      </a: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8.1. Escuchar y leer textos orales y escritos de la literatura infantil, que recojan diversidad de autores y autoras, estableciendo de manera acompañada relaciones elementales entre ellos y con otras manifestaciones artísticas o culturales.</a:t>
                      </a:r>
                    </a:p>
                  </a:txBody>
                  <a:tcPr marL="360000" marR="360000" marT="635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5958112"/>
                  </a:ext>
                </a:extLst>
              </a:tr>
              <a:tr h="59039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8.2. Producir, de manera acompañada, textos sencillos individuales o colectivos con intención literaria, adaptados a las diferentes etapas del proceso evolutivo de la escritura, ajustándose a modelos dados, en distintos soportes y complementándolos con otros lenguajes artísticos.</a:t>
                      </a:r>
                    </a:p>
                  </a:txBody>
                  <a:tcPr marL="360000" marR="360000" marT="6350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771275"/>
                  </a:ext>
                </a:extLst>
              </a:tr>
              <a:tr h="590390">
                <a:tc>
                  <a:txBody>
                    <a:bodyPr/>
                    <a:lstStyle/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 competencia específica</a:t>
                      </a: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 conecta con los siguientes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descriptores del Perfil de salida: </a:t>
                      </a:r>
                      <a:r>
                        <a:rPr lang="nb-NO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CCL2, CP2, STEM1, STEM2, CPSAA5.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CE9. 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Reflexionar de forma guiada sobre el lenguaje a partir de procesos de producción y comprensión de textos en contextos significativos, utilizando la terminología elemental adecuada, para iniciarse en el desarrollo de la conciencia lingüística y para mejorar las destrezas de producción y comprensión oral y escrita.</a:t>
                      </a:r>
                    </a:p>
                  </a:txBody>
                  <a:tcPr marL="360000" marR="360000" marT="635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9.1. </a:t>
                      </a:r>
                      <a:r>
                        <a:rPr lang="es-E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Formular conclusiones elementales sobre el funcionamiento de la lengua, prestando especial atención a la concordancia y a las relaciones de significado entre las palabras, a partir de la observación, comparación y transformación de palabras y enunciados, en un proceso acompañado de producción o comprensión de textos en contextos significativos.</a:t>
                      </a: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0" marR="360000" marT="635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726928"/>
                  </a:ext>
                </a:extLst>
              </a:tr>
            </a:tbl>
          </a:graphicData>
        </a:graphic>
      </p:graphicFrame>
      <p:pic>
        <p:nvPicPr>
          <p:cNvPr id="4" name="Afbeelding 16">
            <a:extLst>
              <a:ext uri="{FF2B5EF4-FFF2-40B4-BE49-F238E27FC236}">
                <a16:creationId xmlns:a16="http://schemas.microsoft.com/office/drawing/2014/main" id="{D9DBA90F-2EB5-4E43-8D7A-573C3B6C6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317" y="7011608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84EFFBB7-008C-49EE-A539-E4B33E029D5E}"/>
              </a:ext>
            </a:extLst>
          </p:cNvPr>
          <p:cNvSpPr txBox="1">
            <a:spLocks/>
          </p:cNvSpPr>
          <p:nvPr/>
        </p:nvSpPr>
        <p:spPr>
          <a:xfrm>
            <a:off x="567426" y="418299"/>
            <a:ext cx="9556959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endParaRPr lang="es-ES_tradnl" sz="16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915FF31-A3C1-5C42-A21F-B0F6C65AF94D}"/>
              </a:ext>
            </a:extLst>
          </p:cNvPr>
          <p:cNvSpPr/>
          <p:nvPr/>
        </p:nvSpPr>
        <p:spPr>
          <a:xfrm>
            <a:off x="652483" y="502538"/>
            <a:ext cx="5146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Competencias y criterios de evaluación</a:t>
            </a:r>
            <a:endParaRPr lang="es-ES_tradnl" sz="24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274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709408" y="103518"/>
            <a:ext cx="8850971" cy="448574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12 – 2º de primaria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                          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 pitchFamily="2" charset="0"/>
                <a:ea typeface="ABeZeh" pitchFamily="2" charset="0"/>
                <a:cs typeface="+mn-cs"/>
              </a:rPr>
              <a:t>DURACIÓN: 10-12 sesiones. </a:t>
            </a:r>
            <a:endParaRPr kumimoji="0" lang="es-ES_tradnl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BeZeh" pitchFamily="2" charset="0"/>
              <a:ea typeface="ABeZeh" pitchFamily="2" charset="0"/>
              <a:cs typeface="+mn-cs"/>
            </a:endParaRPr>
          </a:p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   </a:t>
            </a:r>
            <a:endParaRPr lang="es-ES_tradnl" sz="1600" dirty="0">
              <a:solidFill>
                <a:srgbClr val="009ED0"/>
              </a:solidFill>
              <a:latin typeface="ABeZeh"/>
              <a:ea typeface="ABeZeh" pitchFamily="2" charset="0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738754DC-9EB5-DF47-A2B3-7225365D0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0317" y="7011608"/>
            <a:ext cx="804656" cy="227691"/>
          </a:xfrm>
          <a:prstGeom prst="rect">
            <a:avLst/>
          </a:prstGeom>
        </p:spPr>
      </p:pic>
      <p:graphicFrame>
        <p:nvGraphicFramePr>
          <p:cNvPr id="8" name="Tabel 9">
            <a:extLst>
              <a:ext uri="{FF2B5EF4-FFF2-40B4-BE49-F238E27FC236}">
                <a16:creationId xmlns:a16="http://schemas.microsoft.com/office/drawing/2014/main" id="{907F1A0A-1899-4D41-BE0A-70A9A73A1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822107"/>
              </p:ext>
            </p:extLst>
          </p:nvPr>
        </p:nvGraphicFramePr>
        <p:xfrm>
          <a:off x="414067" y="1021284"/>
          <a:ext cx="9818504" cy="5448921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1037562">
                  <a:extLst>
                    <a:ext uri="{9D8B030D-6E8A-4147-A177-3AD203B41FA5}">
                      <a16:colId xmlns:a16="http://schemas.microsoft.com/office/drawing/2014/main" val="3899748336"/>
                    </a:ext>
                  </a:extLst>
                </a:gridCol>
                <a:gridCol w="1456871">
                  <a:extLst>
                    <a:ext uri="{9D8B030D-6E8A-4147-A177-3AD203B41FA5}">
                      <a16:colId xmlns:a16="http://schemas.microsoft.com/office/drawing/2014/main" val="107338468"/>
                    </a:ext>
                  </a:extLst>
                </a:gridCol>
                <a:gridCol w="1313783">
                  <a:extLst>
                    <a:ext uri="{9D8B030D-6E8A-4147-A177-3AD203B41FA5}">
                      <a16:colId xmlns:a16="http://schemas.microsoft.com/office/drawing/2014/main" val="2909573878"/>
                    </a:ext>
                  </a:extLst>
                </a:gridCol>
                <a:gridCol w="2315388">
                  <a:extLst>
                    <a:ext uri="{9D8B030D-6E8A-4147-A177-3AD203B41FA5}">
                      <a16:colId xmlns:a16="http://schemas.microsoft.com/office/drawing/2014/main" val="3597174438"/>
                    </a:ext>
                  </a:extLst>
                </a:gridCol>
                <a:gridCol w="962574">
                  <a:extLst>
                    <a:ext uri="{9D8B030D-6E8A-4147-A177-3AD203B41FA5}">
                      <a16:colId xmlns:a16="http://schemas.microsoft.com/office/drawing/2014/main" val="1243946523"/>
                    </a:ext>
                  </a:extLst>
                </a:gridCol>
                <a:gridCol w="1717541">
                  <a:extLst>
                    <a:ext uri="{9D8B030D-6E8A-4147-A177-3AD203B41FA5}">
                      <a16:colId xmlns:a16="http://schemas.microsoft.com/office/drawing/2014/main" val="274613623"/>
                    </a:ext>
                  </a:extLst>
                </a:gridCol>
                <a:gridCol w="1014785">
                  <a:extLst>
                    <a:ext uri="{9D8B030D-6E8A-4147-A177-3AD203B41FA5}">
                      <a16:colId xmlns:a16="http://schemas.microsoft.com/office/drawing/2014/main" val="3074727180"/>
                    </a:ext>
                  </a:extLst>
                </a:gridCol>
              </a:tblGrid>
              <a:tr h="454565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900" b="1" kern="12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  <a:cs typeface="+mn-cs"/>
                        </a:rPr>
                        <a:t>Evidencia</a:t>
                      </a:r>
                    </a:p>
                  </a:txBody>
                  <a:tcPr marL="90268" marR="90268" marT="45134" marB="45134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LO</a:t>
                      </a:r>
                      <a:endParaRPr lang="es-ES_tradnl" sz="900" noProof="0" dirty="0">
                        <a:latin typeface="+mn-lt"/>
                        <a:ea typeface="ABeZeh" pitchFamily="2" charset="0"/>
                      </a:endParaRP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SABER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Saberes básicos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Criterios de evaluación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Competencias específicas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cs typeface="+mn-cs"/>
                        </a:rPr>
                        <a:t>Perfil de salida asociado</a:t>
                      </a:r>
                      <a:endParaRPr lang="es-ES_tradnl" sz="900" b="1" kern="1200" noProof="0" dirty="0">
                        <a:solidFill>
                          <a:srgbClr val="009ED0"/>
                        </a:solidFill>
                        <a:latin typeface="+mn-lt"/>
                        <a:ea typeface="ABeZeh" pitchFamily="2" charset="0"/>
                        <a:cs typeface="+mn-cs"/>
                      </a:endParaRP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253532"/>
                  </a:ext>
                </a:extLst>
              </a:tr>
              <a:tr h="271967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9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Lección</a:t>
                      </a:r>
                    </a:p>
                  </a:txBody>
                  <a:tcPr marL="106615" marR="106615" marT="63969" marB="6396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537355"/>
                  </a:ext>
                </a:extLst>
              </a:tr>
              <a:tr h="1006810">
                <a:tc>
                  <a:txBody>
                    <a:bodyPr/>
                    <a:lstStyle/>
                    <a:p>
                      <a:pPr>
                        <a:tabLst>
                          <a:tab pos="984250" algn="l"/>
                        </a:tabLst>
                      </a:pPr>
                      <a:r>
                        <a:rPr lang="es-ES_tradnl" sz="800" b="1" kern="1200" noProof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1 . Vocabulario</a:t>
                      </a:r>
                      <a:endParaRPr lang="es-ES_tradnl" sz="8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kern="120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Aprendemos</a:t>
                      </a:r>
                      <a:r>
                        <a:rPr lang="es-ES" sz="800" b="1" kern="1200" baseline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 palabras relacionadas con los viajes</a:t>
                      </a:r>
                      <a:endParaRPr lang="es-ES" sz="8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Reflexión</a:t>
                      </a:r>
                      <a:r>
                        <a:rPr lang="es-ES_tradnl" sz="800" baseline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 sobre la lengua y sus usos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D.3  Procedimientos elementales de adquisición de vocabulario. Reflexión contextualizada sobre la relación de significado entre unas palabras y otras.</a:t>
                      </a:r>
                    </a:p>
                    <a:p>
                      <a:pPr algn="just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0" hangingPunct="1"/>
                      <a:r>
                        <a:rPr lang="es-ES" sz="800" kern="1200" dirty="0">
                          <a:solidFill>
                            <a:srgbClr val="333333"/>
                          </a:solidFill>
                          <a:latin typeface="ABeZeh" pitchFamily="2" charset="0"/>
                          <a:cs typeface="+mn-cs"/>
                        </a:rPr>
                        <a:t>9.1.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CE9. 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Reflexionar de forma guiada sobre el lenguaje a partir de procesos de producción y comprensión de textos en contextos significativos, utilizando la terminología elemental adecuada….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CCL2, CP2, STEM1, STEM2, CPSAA5.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1007943" rtl="0" eaLnBrk="1" fontAlgn="ctr" latinLnBrk="0" hangingPunct="1"/>
                      <a:endParaRPr lang="es-ES" sz="800" b="0" i="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54231"/>
                  </a:ext>
                </a:extLst>
              </a:tr>
              <a:tr h="1006810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2. Comunicación oral</a:t>
                      </a: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Escuchar para disfrutar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Comunicación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B.3.1  Interacción oral: interacción oral adecuada en contextos informales, escucha activa, asertividad, resolución dialogada de conflictos y cortesía lingüística. La expresión y escucha empática de necesidades, vivencias y emociones propias y ajenas.</a:t>
                      </a:r>
                    </a:p>
                    <a:p>
                      <a:endParaRPr lang="es-ES" sz="800" dirty="0"/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3.1/3.2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CE3. 3.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Producir textos orales y multimodales, con coherencia, claridad y registro adecuados, para expresar ideas, sentimientos y conceptos; construir conocimiento; establecer vínculos personales; y participar con autonomía y una actitud cooperativa y empática en interacciones orales variadas.</a:t>
                      </a:r>
                    </a:p>
                    <a:p>
                      <a:endParaRPr lang="es-ES" sz="800" dirty="0"/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CP2, STEM1, CD2, CD3, CC2, CE1.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endParaRPr lang="es-ES" sz="800" dirty="0"/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712179"/>
                  </a:ext>
                </a:extLst>
              </a:tr>
              <a:tr h="912840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3.</a:t>
                      </a:r>
                      <a:r>
                        <a:rPr lang="es-ES_tradnl" sz="800" b="1" baseline="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 Compresión lectora</a:t>
                      </a:r>
                      <a:endParaRPr lang="es-ES_tradnl" sz="800" b="1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Leemos</a:t>
                      </a:r>
                      <a:r>
                        <a:rPr lang="es-ES" sz="800" b="1" baseline="0" dirty="0">
                          <a:solidFill>
                            <a:srgbClr val="34A3D7"/>
                          </a:solidFill>
                          <a:latin typeface="ABeZeh"/>
                        </a:rPr>
                        <a:t> y analizamos un folleto de viaje</a:t>
                      </a:r>
                      <a:endParaRPr lang="es-ES" sz="800" b="1" dirty="0">
                        <a:solidFill>
                          <a:srgbClr val="34A3D7"/>
                        </a:solidFill>
                        <a:latin typeface="ABeZeh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Comunicación 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B.3.4  Comprensión lectora: estrategias elementales de comprensión lectora antes, durante y después de la lectura. Identificación de las ideas más relevantes e interpretación del sentido global. …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4.1./4.2. 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CE4.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Comprender e interpretar textos escritos y multimodales, reconociendo el sentido global, las ideas principales y la información explícita e implícita…..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CCL2, CCL3, CCL5, CP2, STEM1, CD1, CPSAA4, CPSAA5.</a:t>
                      </a: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75345"/>
                  </a:ext>
                </a:extLst>
              </a:tr>
              <a:tr h="800299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4.</a:t>
                      </a:r>
                      <a:r>
                        <a:rPr lang="es-ES_tradnl" sz="800" b="1" baseline="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 Vocabulario semántico</a:t>
                      </a:r>
                      <a:endParaRPr lang="es-ES_tradnl" sz="800" b="1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kern="120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Sentido</a:t>
                      </a:r>
                      <a:r>
                        <a:rPr lang="es-ES" sz="800" b="1" kern="1200" baseline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 literal y figurado</a:t>
                      </a:r>
                      <a:endParaRPr lang="es-ES" sz="8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Reflexión</a:t>
                      </a:r>
                      <a:r>
                        <a:rPr lang="es-ES_tradnl" sz="800" baseline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 sobre la lengua y sus usos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l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D.1 Reflexión sobre la lengua y sus usos en el marco de propuestas la producción y comprensión de textos orales, escritos o multimodales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94690" algn="l"/>
                        </a:tabLst>
                      </a:pPr>
                      <a:r>
                        <a:rPr lang="nl-NL" sz="8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Times New Roman" panose="02020603050405020304" pitchFamily="18" charset="0"/>
                        </a:rPr>
                        <a:t>9.1.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CE9. 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Reflexionar de forma guiada sobre el lenguaje a partir de procesos de producción y comprensión de textos en contextos significativos….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nb-NO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CCL2, CP2, STEM1, STEM2, CPSAA5.</a:t>
                      </a:r>
                      <a:endParaRPr lang="es-E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714713"/>
                  </a:ext>
                </a:extLst>
              </a:tr>
              <a:tr h="655302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5. Ortografía</a:t>
                      </a: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Repaso</a:t>
                      </a:r>
                      <a:r>
                        <a:rPr lang="es-ES" sz="800" b="1" baseline="0" dirty="0">
                          <a:solidFill>
                            <a:srgbClr val="34A3D7"/>
                          </a:solidFill>
                          <a:latin typeface="ABeZeh"/>
                        </a:rPr>
                        <a:t> de la reglas trabajadas en todas las unidades</a:t>
                      </a:r>
                      <a:endParaRPr lang="es-ES" sz="800" b="1" dirty="0">
                        <a:solidFill>
                          <a:srgbClr val="34A3D7"/>
                        </a:solidFill>
                        <a:latin typeface="ABeZeh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Reflexión</a:t>
                      </a:r>
                      <a:r>
                        <a:rPr lang="es-ES_tradnl" sz="800" baseline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 sobre la lengua y sus usos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l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D.3.</a:t>
                      </a:r>
                      <a:r>
                        <a:rPr lang="es-ES" sz="800" b="0" i="0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Procedimientos elementales de adquisición de vocabulario. Reflexión contextualizada sobre la relación de significado entre unas palabras y otras.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nl-NL" sz="8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CE5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Producir textos escritos y multimodales, con corrección gramatical y ortográfica básicas….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857005"/>
                  </a:ext>
                </a:extLst>
              </a:tr>
            </a:tbl>
          </a:graphicData>
        </a:graphic>
      </p:graphicFrame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9A5DC0C-72A8-46B0-831F-401A8A48E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881738"/>
              </p:ext>
            </p:extLst>
          </p:nvPr>
        </p:nvGraphicFramePr>
        <p:xfrm>
          <a:off x="1436326" y="680459"/>
          <a:ext cx="7397133" cy="346697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346697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1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1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1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OCT</a:t>
                      </a:r>
                      <a:endParaRPr lang="es-ES_tradnl" sz="11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9CAEEDE0-3E0A-4432-B1D2-D4B2C5CC8B13}"/>
              </a:ext>
            </a:extLst>
          </p:cNvPr>
          <p:cNvSpPr/>
          <p:nvPr/>
        </p:nvSpPr>
        <p:spPr>
          <a:xfrm>
            <a:off x="8154590" y="744643"/>
            <a:ext cx="542261" cy="21245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9414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151915" y="418299"/>
            <a:ext cx="10256233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              </a:t>
            </a:r>
            <a:endParaRPr lang="es-ES_tradnl" sz="1600" dirty="0">
              <a:solidFill>
                <a:srgbClr val="009ED0"/>
              </a:solidFill>
              <a:latin typeface="ABeZeh"/>
              <a:ea typeface="ABeZeh" pitchFamily="2" charset="0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738754DC-9EB5-DF47-A2B3-7225365D0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317" y="7011608"/>
            <a:ext cx="804656" cy="227691"/>
          </a:xfrm>
          <a:prstGeom prst="rect">
            <a:avLst/>
          </a:prstGeom>
        </p:spPr>
      </p:pic>
      <p:graphicFrame>
        <p:nvGraphicFramePr>
          <p:cNvPr id="8" name="Tabel 9">
            <a:extLst>
              <a:ext uri="{FF2B5EF4-FFF2-40B4-BE49-F238E27FC236}">
                <a16:creationId xmlns:a16="http://schemas.microsoft.com/office/drawing/2014/main" id="{907F1A0A-1899-4D41-BE0A-70A9A73A1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345809"/>
              </p:ext>
            </p:extLst>
          </p:nvPr>
        </p:nvGraphicFramePr>
        <p:xfrm>
          <a:off x="500331" y="552092"/>
          <a:ext cx="9696092" cy="3823461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996794">
                  <a:extLst>
                    <a:ext uri="{9D8B030D-6E8A-4147-A177-3AD203B41FA5}">
                      <a16:colId xmlns:a16="http://schemas.microsoft.com/office/drawing/2014/main" val="3899748336"/>
                    </a:ext>
                  </a:extLst>
                </a:gridCol>
                <a:gridCol w="1399627">
                  <a:extLst>
                    <a:ext uri="{9D8B030D-6E8A-4147-A177-3AD203B41FA5}">
                      <a16:colId xmlns:a16="http://schemas.microsoft.com/office/drawing/2014/main" val="107338468"/>
                    </a:ext>
                  </a:extLst>
                </a:gridCol>
                <a:gridCol w="1262161">
                  <a:extLst>
                    <a:ext uri="{9D8B030D-6E8A-4147-A177-3AD203B41FA5}">
                      <a16:colId xmlns:a16="http://schemas.microsoft.com/office/drawing/2014/main" val="2909573878"/>
                    </a:ext>
                  </a:extLst>
                </a:gridCol>
                <a:gridCol w="2224410">
                  <a:extLst>
                    <a:ext uri="{9D8B030D-6E8A-4147-A177-3AD203B41FA5}">
                      <a16:colId xmlns:a16="http://schemas.microsoft.com/office/drawing/2014/main" val="3597174438"/>
                    </a:ext>
                  </a:extLst>
                </a:gridCol>
                <a:gridCol w="924751">
                  <a:extLst>
                    <a:ext uri="{9D8B030D-6E8A-4147-A177-3AD203B41FA5}">
                      <a16:colId xmlns:a16="http://schemas.microsoft.com/office/drawing/2014/main" val="1243946523"/>
                    </a:ext>
                  </a:extLst>
                </a:gridCol>
                <a:gridCol w="1647463">
                  <a:extLst>
                    <a:ext uri="{9D8B030D-6E8A-4147-A177-3AD203B41FA5}">
                      <a16:colId xmlns:a16="http://schemas.microsoft.com/office/drawing/2014/main" val="274613623"/>
                    </a:ext>
                  </a:extLst>
                </a:gridCol>
                <a:gridCol w="1240886">
                  <a:extLst>
                    <a:ext uri="{9D8B030D-6E8A-4147-A177-3AD203B41FA5}">
                      <a16:colId xmlns:a16="http://schemas.microsoft.com/office/drawing/2014/main" val="3074727180"/>
                    </a:ext>
                  </a:extLst>
                </a:gridCol>
              </a:tblGrid>
              <a:tr h="488974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900" b="1" kern="12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  <a:cs typeface="+mn-cs"/>
                        </a:rPr>
                        <a:t>Evidencia</a:t>
                      </a:r>
                    </a:p>
                  </a:txBody>
                  <a:tcPr marL="90268" marR="90268" marT="45134" marB="45134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LO</a:t>
                      </a:r>
                      <a:endParaRPr lang="es-ES_tradnl" sz="900" noProof="0" dirty="0">
                        <a:latin typeface="+mn-lt"/>
                        <a:ea typeface="ABeZeh" pitchFamily="2" charset="0"/>
                      </a:endParaRP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SABER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Saberes básicos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Criterios de evaluación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900" noProof="0" dirty="0">
                          <a:solidFill>
                            <a:srgbClr val="009ED0"/>
                          </a:solidFill>
                          <a:latin typeface="+mn-lt"/>
                          <a:ea typeface="ABeZeh" pitchFamily="2" charset="0"/>
                        </a:rPr>
                        <a:t>Competencias específicas</a:t>
                      </a: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cs typeface="+mn-cs"/>
                        </a:rPr>
                        <a:t>Perfil de salida asociado</a:t>
                      </a:r>
                      <a:endParaRPr lang="es-ES_tradnl" sz="900" b="1" kern="1200" noProof="0" dirty="0">
                        <a:solidFill>
                          <a:srgbClr val="009ED0"/>
                        </a:solidFill>
                        <a:latin typeface="+mn-lt"/>
                        <a:ea typeface="ABeZeh" pitchFamily="2" charset="0"/>
                        <a:cs typeface="+mn-cs"/>
                      </a:endParaRPr>
                    </a:p>
                  </a:txBody>
                  <a:tcPr marL="90268" marR="90268" marT="45134" marB="451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253532"/>
                  </a:ext>
                </a:extLst>
              </a:tr>
              <a:tr h="249893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9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Lección</a:t>
                      </a:r>
                    </a:p>
                  </a:txBody>
                  <a:tcPr marL="106615" marR="106615" marT="63969" marB="6396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537355"/>
                  </a:ext>
                </a:extLst>
              </a:tr>
              <a:tr h="827436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6. Gramática</a:t>
                      </a: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La</a:t>
                      </a:r>
                      <a:r>
                        <a:rPr lang="es-ES" sz="800" b="1" baseline="0" dirty="0">
                          <a:solidFill>
                            <a:srgbClr val="34A3D7"/>
                          </a:solidFill>
                          <a:latin typeface="ABeZeh"/>
                        </a:rPr>
                        <a:t> oración: distinguimos entre sujeto y predicado</a:t>
                      </a:r>
                      <a:endParaRPr lang="es-ES" sz="800" b="1" dirty="0">
                        <a:solidFill>
                          <a:srgbClr val="34A3D7"/>
                        </a:solidFill>
                        <a:latin typeface="ABeZeh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Reflexión</a:t>
                      </a:r>
                      <a:r>
                        <a:rPr lang="es-ES_tradnl" sz="800" baseline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 sobre la lengua y sus usos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D.4  Relación entre intención comunicativa y modalidad oracional.</a:t>
                      </a:r>
                    </a:p>
                    <a:p>
                      <a:pPr marL="108000" algn="just" defTabSz="1007943" rtl="0" eaLnBrk="1" latinLnBrk="0" hangingPunct="1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D.5  Mecanismos elementales de coherencia y cohesión textual, con especial atención a los conectores temporales.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nl-NL" sz="8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CE5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Producir textos escritos y multimodales, con corrección gramatical y ortográfica básicas, secuenciando correctamente los contenidos…</a:t>
                      </a: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692584"/>
                  </a:ext>
                </a:extLst>
              </a:tr>
              <a:tr h="1269873">
                <a:tc>
                  <a:txBody>
                    <a:bodyPr/>
                    <a:lstStyle/>
                    <a:p>
                      <a:pPr>
                        <a:tabLst>
                          <a:tab pos="984250" algn="l"/>
                        </a:tabLst>
                      </a:pPr>
                      <a:endParaRPr lang="es-ES_tradnl" sz="800" b="1" kern="1200" noProof="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  <a:p>
                      <a:pPr>
                        <a:tabLst>
                          <a:tab pos="984250" algn="l"/>
                        </a:tabLst>
                      </a:pPr>
                      <a:endParaRPr lang="es-ES_tradnl" sz="800" b="1" kern="1200" noProof="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  <a:p>
                      <a:pPr>
                        <a:tabLst>
                          <a:tab pos="984250" algn="l"/>
                        </a:tabLst>
                      </a:pPr>
                      <a:r>
                        <a:rPr lang="es-ES_tradnl" sz="800" b="1" kern="1200" noProof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7.</a:t>
                      </a:r>
                      <a:r>
                        <a:rPr lang="es-ES_tradnl" sz="800" b="1" kern="1200" baseline="0" noProof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 Literatura</a:t>
                      </a:r>
                      <a:endParaRPr lang="es-ES_tradnl" sz="8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kern="120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Los</a:t>
                      </a:r>
                      <a:r>
                        <a:rPr lang="es-ES" sz="800" b="1" kern="1200" baseline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 temas que se tratan en literatura</a:t>
                      </a:r>
                      <a:endParaRPr lang="es-ES" sz="8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+mn-cs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Educación</a:t>
                      </a:r>
                      <a:r>
                        <a:rPr lang="es-ES_tradnl" sz="800" baseline="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 literaria 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C.1.1  Lectura acompañada de obras o fragmentos variados y diversos de la literatura infantil adecuados a sus intereses y organizados en itinerarios lectores.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C.1.4  Relación de los textos leídos y otras manifestaciones artísticas y culturales.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marL="0" marR="0" indent="0" algn="just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C.1.6 Lectura expresiva, dramatización o interpretación de fragmentos atendiendo a los procesos de comprensión y al nivel de desarrollo.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0" hangingPunct="1"/>
                      <a:r>
                        <a:rPr lang="es-ES" sz="800" kern="1200" dirty="0">
                          <a:solidFill>
                            <a:srgbClr val="333333"/>
                          </a:solidFill>
                          <a:latin typeface="ABeZeh" pitchFamily="2" charset="0"/>
                          <a:cs typeface="+mn-cs"/>
                        </a:rPr>
                        <a:t>8.1./8.2.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CE8. Leer, interpretar y analizar, de manera acompañada, obras o fragmentos literarios adecuados a su desarrollo, estableciendo relaciones entre ello…….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CCL2, CCL4, CCEC1, CCEC2, CCEC3, CCEC4.</a:t>
                      </a:r>
                      <a:endParaRPr lang="es-ES" sz="800" b="0" i="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1007943" rtl="0" eaLnBrk="1" fontAlgn="ctr" latinLnBrk="0" hangingPunct="1"/>
                      <a:endParaRPr lang="es-ES" sz="800" b="0" i="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54231"/>
                  </a:ext>
                </a:extLst>
              </a:tr>
              <a:tr h="894815">
                <a:tc>
                  <a:txBody>
                    <a:bodyPr/>
                    <a:lstStyle/>
                    <a:p>
                      <a:r>
                        <a:rPr lang="es-ES_tradnl" sz="80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8. Producción escrita</a:t>
                      </a:r>
                    </a:p>
                  </a:txBody>
                  <a:tcPr marL="90268" marR="90268" marT="45134" marB="45134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1" dirty="0">
                          <a:solidFill>
                            <a:srgbClr val="34A3D7"/>
                          </a:solidFill>
                          <a:latin typeface="ABeZeh"/>
                        </a:rPr>
                        <a:t>El</a:t>
                      </a:r>
                      <a:r>
                        <a:rPr lang="es-ES" sz="800" b="1" baseline="0" dirty="0">
                          <a:solidFill>
                            <a:srgbClr val="34A3D7"/>
                          </a:solidFill>
                          <a:latin typeface="ABeZeh"/>
                        </a:rPr>
                        <a:t> texto expositivo</a:t>
                      </a:r>
                      <a:endParaRPr lang="es-ES" sz="800" b="1" dirty="0">
                        <a:solidFill>
                          <a:srgbClr val="34A3D7"/>
                        </a:solidFill>
                        <a:latin typeface="ABeZeh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Comunicación.</a:t>
                      </a:r>
                    </a:p>
                    <a:p>
                      <a:pPr marL="0" marR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kern="1200" dirty="0">
                        <a:solidFill>
                          <a:srgbClr val="00000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  <a:p>
                      <a:pPr algn="l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  <a:p>
                      <a:pPr algn="l"/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just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B.2.2  Propiedades textuales: estrategias elementales para la coherencia y la cohesión.</a:t>
                      </a:r>
                    </a:p>
                    <a:p>
                      <a:pPr marL="108000" algn="just">
                        <a:spcBef>
                          <a:spcPts val="0"/>
                        </a:spcBef>
                      </a:pPr>
                      <a:r>
                        <a:rPr lang="es-ES" sz="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B.2.3  Géneros discursivos propios del ámbito personal y educativo. Contenido y forma.</a:t>
                      </a:r>
                      <a:endParaRPr lang="es-ES_tradnl" sz="8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5.1.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94690" algn="l"/>
                        </a:tabLst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CE5</a:t>
                      </a:r>
                      <a:r>
                        <a:rPr lang="es-E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Producir textos escritos y multimodales, con corrección gramatical y ortográfica básicas…..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94690" algn="l"/>
                        </a:tabLst>
                      </a:pPr>
                      <a:r>
                        <a:rPr lang="pt-B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CCL1, CCL3, CCL5, STEM1, CD2, CD3, CPSAA5, CC2.</a:t>
                      </a:r>
                      <a:endParaRPr lang="nl-NL" sz="800" dirty="0">
                        <a:solidFill>
                          <a:srgbClr val="333333"/>
                        </a:solidFill>
                        <a:effectLst/>
                        <a:latin typeface="ABeZeh" pitchFamily="2" charset="0"/>
                        <a:ea typeface="ABeZeh" pitchFamily="2" charset="0"/>
                        <a:cs typeface="Times New Roman" panose="02020603050405020304" pitchFamily="18" charset="0"/>
                      </a:endParaRPr>
                    </a:p>
                  </a:txBody>
                  <a:tcPr marL="106615" marR="106615" marT="63969" marB="6396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712179"/>
                  </a:ext>
                </a:extLst>
              </a:tr>
            </a:tbl>
          </a:graphicData>
        </a:graphic>
      </p:graphicFrame>
      <p:graphicFrame>
        <p:nvGraphicFramePr>
          <p:cNvPr id="7" name="Tabla 3">
            <a:extLst>
              <a:ext uri="{FF2B5EF4-FFF2-40B4-BE49-F238E27FC236}">
                <a16:creationId xmlns:a16="http://schemas.microsoft.com/office/drawing/2014/main" id="{83A5B5BB-5D2D-63C5-5F03-FF9A1972CB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399950"/>
              </p:ext>
            </p:extLst>
          </p:nvPr>
        </p:nvGraphicFramePr>
        <p:xfrm>
          <a:off x="500331" y="4765366"/>
          <a:ext cx="7116779" cy="165161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552841">
                  <a:extLst>
                    <a:ext uri="{9D8B030D-6E8A-4147-A177-3AD203B41FA5}">
                      <a16:colId xmlns:a16="http://schemas.microsoft.com/office/drawing/2014/main" val="4050208197"/>
                    </a:ext>
                  </a:extLst>
                </a:gridCol>
                <a:gridCol w="3563938">
                  <a:extLst>
                    <a:ext uri="{9D8B030D-6E8A-4147-A177-3AD203B41FA5}">
                      <a16:colId xmlns:a16="http://schemas.microsoft.com/office/drawing/2014/main" val="2798332423"/>
                    </a:ext>
                  </a:extLst>
                </a:gridCol>
              </a:tblGrid>
              <a:tr h="132072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Material extra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Lección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0445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Fichas de escritura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4. Vocabulario semántico, 8. Producción escrita 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74867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Fichas de repaso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9. Repaso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970643"/>
                  </a:ext>
                </a:extLst>
              </a:tr>
              <a:tr h="189610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Examen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10. Examen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08901"/>
                  </a:ext>
                </a:extLst>
              </a:tr>
              <a:tr h="189610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Rúbricas de evaluación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8.Producción</a:t>
                      </a:r>
                      <a:r>
                        <a:rPr lang="es-ES" sz="1200" baseline="0" dirty="0"/>
                        <a:t> escrita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569348"/>
                  </a:ext>
                </a:extLst>
              </a:tr>
              <a:tr h="280011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rgbClr val="009ED0"/>
                          </a:solidFill>
                          <a:effectLst/>
                        </a:rPr>
                        <a:t>Audio</a:t>
                      </a:r>
                      <a:endParaRPr lang="es-ES" sz="1200" b="1" kern="1200" dirty="0">
                        <a:solidFill>
                          <a:srgbClr val="009ED0"/>
                        </a:solidFill>
                        <a:effectLst/>
                        <a:latin typeface="ABeZeh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1. Vocabulario, 2. Comprensión</a:t>
                      </a:r>
                      <a:r>
                        <a:rPr lang="es-ES" sz="1200" baseline="0" dirty="0"/>
                        <a:t> lectora</a:t>
                      </a:r>
                      <a:endParaRPr lang="es-ES" sz="1200" dirty="0">
                        <a:latin typeface="ABeZeh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509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853184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1" ma:contentTypeDescription="Crear nuevo documento." ma:contentTypeScope="" ma:versionID="579968cd67c96a08b09063f4e48bf348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330fbc411facc0d378f0310f481716a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f0ce2327-97fb-4dfc-a980-285cacb0ad39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4df41d69-8cf9-497b-ae8f-b424b063cd2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0E62E33-EF64-4205-A6BC-39C082C1F2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1965</TotalTime>
  <Words>1546</Words>
  <Application>Microsoft Macintosh PowerPoint</Application>
  <PresentationFormat>Personalizado</PresentationFormat>
  <Paragraphs>180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2" baseType="lpstr">
      <vt:lpstr>ABeZeh</vt:lpstr>
      <vt:lpstr>Arial</vt:lpstr>
      <vt:lpstr>Calibri</vt:lpstr>
      <vt:lpstr>Calibri Light</vt:lpstr>
      <vt:lpstr>Courier New</vt:lpstr>
      <vt:lpstr>Times New Roman</vt:lpstr>
      <vt:lpstr>Kantoorthema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Microsoft Office User</cp:lastModifiedBy>
  <cp:revision>158</cp:revision>
  <cp:lastPrinted>2022-08-27T17:18:32Z</cp:lastPrinted>
  <dcterms:created xsi:type="dcterms:W3CDTF">2022-01-03T10:00:59Z</dcterms:created>
  <dcterms:modified xsi:type="dcterms:W3CDTF">2022-09-22T15:54:53Z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