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0"/>
  </p:notesMasterIdLst>
  <p:sldIdLst>
    <p:sldId id="326" r:id="rId5"/>
    <p:sldId id="328" r:id="rId6"/>
    <p:sldId id="329" r:id="rId7"/>
    <p:sldId id="321" r:id="rId8"/>
    <p:sldId id="322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FA"/>
    <a:srgbClr val="EFF4F4"/>
    <a:srgbClr val="E9EBEA"/>
    <a:srgbClr val="F1F1F1"/>
    <a:srgbClr val="E9EBF5"/>
    <a:srgbClr val="C2C2C2"/>
    <a:srgbClr val="CFD5EA"/>
    <a:srgbClr val="333333"/>
    <a:srgbClr val="34A3D7"/>
    <a:srgbClr val="F7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614" autoAdjust="0"/>
    <p:restoredTop sz="95332" autoAdjust="0"/>
  </p:normalViewPr>
  <p:slideViewPr>
    <p:cSldViewPr snapToGrid="0">
      <p:cViewPr varScale="1">
        <p:scale>
          <a:sx n="117" d="100"/>
          <a:sy n="117" d="100"/>
        </p:scale>
        <p:origin x="180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68DE-2FA9-7D49-AC8D-32EC28D7D98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169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8B116E-7DDC-9FB4-275F-1E83AAEA75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2613" y="630555"/>
            <a:ext cx="9211627" cy="6060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800" b="1" dirty="0">
                <a:solidFill>
                  <a:srgbClr val="009ED0"/>
                </a:solidFill>
                <a:latin typeface="ABeZeh" pitchFamily="2" charset="0"/>
              </a:rPr>
              <a:t>Unidad 6</a:t>
            </a:r>
            <a:endParaRPr lang="es-ES" sz="2400" b="1" dirty="0">
              <a:solidFill>
                <a:srgbClr val="009ED0"/>
              </a:solidFill>
              <a:latin typeface="ABeZeh" pitchFamily="2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Justificación de la unidad</a:t>
            </a: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Iniciaremos la unidad 6 con vocabulario relacionado con los transportes muy motivador en estas edades. En comunicación oral continuaremos dando y preguntando direcciones. Trabajamos la comprensión lectora a través de la lectura de un cartel. En el vocabulario semántico explicaremos las palabras derivadas, la ortografía repasará palabras que contengan </a:t>
            </a:r>
            <a:r>
              <a:rPr lang="es-ES" sz="9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</a:t>
            </a:r>
            <a:r>
              <a:rPr lang="es-E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s-ES" sz="9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</a:t>
            </a:r>
            <a:r>
              <a:rPr lang="es-E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En el apartado de gramática hablaremos del adjetivo, identificándolo y reconociéndolo. Esta vez, en el género literario trabajaremos el recurso de la comparación y por último la producción escrita, será la escritura de un folleto.</a:t>
            </a: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curriculares</a:t>
            </a: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Fichas de escritura: Ortografía, Vocabulario, Producción escrita y Vocabulario semántico</a:t>
            </a:r>
            <a:endParaRPr lang="es-ES" sz="1200" b="1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 de la unidad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</a:t>
            </a:r>
            <a:r>
              <a:rPr lang="es-ES" sz="9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Cuaderno de escritura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11760" lvl="0" indent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None/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5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741326"/>
              </p:ext>
            </p:extLst>
          </p:nvPr>
        </p:nvGraphicFramePr>
        <p:xfrm>
          <a:off x="736838" y="1134808"/>
          <a:ext cx="9218133" cy="2518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400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1554481">
                  <a:extLst>
                    <a:ext uri="{9D8B030D-6E8A-4147-A177-3AD203B41FA5}">
                      <a16:colId xmlns:a16="http://schemas.microsoft.com/office/drawing/2014/main" val="3703523034"/>
                    </a:ext>
                  </a:extLst>
                </a:gridCol>
                <a:gridCol w="6226252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</a:tblGrid>
              <a:tr h="299660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Bloque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Saberes básicos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275803">
                <a:tc rowSpan="2"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Comunicación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 Géneros discursivos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</a:p>
                  </a:txBody>
                  <a:tcPr marL="6350" marR="6350" marT="63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21137"/>
                  </a:ext>
                </a:extLst>
              </a:tr>
              <a:tr h="599296">
                <a:tc vMerge="1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 Procesos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Identificación de elementos gráficos y paratextuales al servicio de la comprensión. Lectura compartida. Detección de usos claramente discriminatorios del lenguaje verbal y no verbal.</a:t>
                      </a:r>
                    </a:p>
                  </a:txBody>
                  <a:tcPr marL="6350" marR="6350" marT="635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599296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Educación literaria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 Educación literaria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38696"/>
                  </a:ext>
                </a:extLst>
              </a:tr>
              <a:tr h="609534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Reflexión sobre la lengua </a:t>
                      </a:r>
                    </a:p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sus usos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Reflexión sobre la lengua y sus usos en el marco de propuestas la producción y comprensión de textos orales, escritos o multimodales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 Establecimiento de generalizaciones sobre aspectos lingüísticos elementales a partir de la observación, comparación y transformación de palabras y enunciados, prestando especial atención a la existencia de distintos tipos de palabras y sus relaciones de concordancia.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D.2  Diferencias elementales entre lengua oral y lengua escrita.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665636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152614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Saberes básicos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780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053606"/>
              </p:ext>
            </p:extLst>
          </p:nvPr>
        </p:nvGraphicFramePr>
        <p:xfrm>
          <a:off x="652484" y="1086253"/>
          <a:ext cx="9386841" cy="409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244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3419863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val="3578362350"/>
                    </a:ext>
                  </a:extLst>
                </a:gridCol>
              </a:tblGrid>
              <a:tr h="4260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Perfil de salida competencias clave</a:t>
                      </a: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8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er</a:t>
                      </a:r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301701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 Producir textos orales y multimodales coherentes, con planificación acompañada y utilizando recursos no verbales elementales.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92177"/>
                  </a:ext>
                </a:extLst>
              </a:tr>
              <a:tr h="3839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3.2 Participar en interacciones orales espontáneas, incorporando estrategias elementales de escucha activa y cortesía lingüística.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167520"/>
                  </a:ext>
                </a:extLst>
              </a:tr>
              <a:tr h="426007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CCL2, CCL3, CCL5, CP2, STEM1, CD1, CPSAA4, CPSAA5.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implícita, y realizando con ayuda reflexiones elementales sobre aspectos formales y de contenido, para adquirir y construir conocimiento y para responder a necesidades e intereses comunicativos diversos.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el sentido global y la información relevante de textos cercanos, escritos y multimodales, a partir de estrategias básicas de comprensión antes, durante y después de la lectura.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4260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Analizar, de manera acompañada, el contenido y aspectos formales y no formales elementales de textos escritos y multimodales sencillos, valorando su contenido y estructura.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28667"/>
                  </a:ext>
                </a:extLst>
              </a:tr>
              <a:tr h="264471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 y aplicando estrategias elementales de planificación, textualización, revisión y edición, para construir conocimiento y para dar respuesta a demandas comunicativas concretas.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escritos y multimodales sencillos y coherentes en distintos soportes, desde las diferentes etapas del proceso evolutivo de la escritura, ajustándose a modelos dados y movilizando, de manera acompañada, estrategias elementales, individuales o grupales, de planificación, textualización y revisión.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74755"/>
                  </a:ext>
                </a:extLst>
              </a:tr>
              <a:tr h="674620">
                <a:tc rowSpan="2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CCL2, CCL4, CCEC1, CCEC2, CCEC3, CCEC4.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y sus convenciones fundamentales, para iniciarse en el reconocimiento de la literatura como manifestación artística y fuente de placer, conocimiento e inspiración para crear textos de intención literaria.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8.1. Escuchar y leer textos orales y escritos de la literatura infantil, que recojan diversidad de autores y autoras, estableciendo de manera acompañada relaciones elementales entre ellos y con otras manifestaciones artísticas o culturales.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480322"/>
                  </a:ext>
                </a:extLst>
              </a:tr>
              <a:tr h="6746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8.2. Producir, de manera acompañada, textos sencillos individuales o colectivos con intención literaria, adaptados a las diferentes etapas del proceso evolutivo de la escritura, ajustándose a modelos dados, en distintos soportes y complementándolos con otros lenguajes artísticos.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529551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07EFAF1-A7D0-D44C-81BF-2BF800E0F7D0}"/>
              </a:ext>
            </a:extLst>
          </p:cNvPr>
          <p:cNvSpPr/>
          <p:nvPr/>
        </p:nvSpPr>
        <p:spPr>
          <a:xfrm>
            <a:off x="652484" y="460418"/>
            <a:ext cx="5146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Competencias y criterios de evaluación</a:t>
            </a:r>
            <a:endParaRPr lang="es-ES_tradnl" sz="2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01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09408" y="103518"/>
            <a:ext cx="8850971" cy="448574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 – 2º de primaria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  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DURACIÓN: 10-12 sesiones.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   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535472"/>
              </p:ext>
            </p:extLst>
          </p:nvPr>
        </p:nvGraphicFramePr>
        <p:xfrm>
          <a:off x="414067" y="1021284"/>
          <a:ext cx="9557247" cy="521299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026059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440719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99217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289717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801878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848523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851134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5456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71967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810327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1 . Vocabulario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Aprendemos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palabras relacionadas con los transportes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9.1.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100681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2. Comunicación oral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Damos y preguntamos direcciones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4.1/4.2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CCL3, CCL5, CP2, STEM1, CD1, CPSAA4, CPSAA5.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91284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3.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Compresión lectora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Leemos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, comprendemos y analizaremos un cartel 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4.1./4.2. 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CCL3, CCL5, CP2, STEM1, CD1, CPSAA4, CPSAA5.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800299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4.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Vocabulario semántico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Las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palabras derivadas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elementales de adquisición de vocabulario. Reflexión contextualizada sobre la relación de significado entre unas palabras y otras.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Producir textos escritos y multimodales, con corrección gramatical y ortográfica básicas, secuenciando correctamente los contenidos y aplicando………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  <a:tr h="655302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5. Ortografía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Palabras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con </a:t>
                      </a:r>
                      <a:r>
                        <a:rPr lang="es-ES" sz="800" b="1" baseline="0" dirty="0" err="1">
                          <a:solidFill>
                            <a:srgbClr val="34A3D7"/>
                          </a:solidFill>
                          <a:latin typeface="ABeZeh"/>
                        </a:rPr>
                        <a:t>bl-br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D.2.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Diferencias elementales entre lengua oral y lengua escrita.</a:t>
                      </a: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elementales de adquisición de vocabulario. Reflexión contextualizada sobre la relación de significado entre unas palabras y otras.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85700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A5DC0C-72A8-46B0-831F-401A8A48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624815"/>
              </p:ext>
            </p:extLst>
          </p:nvPr>
        </p:nvGraphicFramePr>
        <p:xfrm>
          <a:off x="1436326" y="696182"/>
          <a:ext cx="7713991" cy="29724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83987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709633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98544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54400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32017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76160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98336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53569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7595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CAEEDE0-3E0A-4432-B1D2-D4B2C5CC8B13}"/>
              </a:ext>
            </a:extLst>
          </p:cNvPr>
          <p:cNvSpPr/>
          <p:nvPr/>
        </p:nvSpPr>
        <p:spPr>
          <a:xfrm>
            <a:off x="4921559" y="753471"/>
            <a:ext cx="542261" cy="182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1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151915" y="418299"/>
            <a:ext cx="10256233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          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827244"/>
              </p:ext>
            </p:extLst>
          </p:nvPr>
        </p:nvGraphicFramePr>
        <p:xfrm>
          <a:off x="500331" y="552094"/>
          <a:ext cx="9547183" cy="3533376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981486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378132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42777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190248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910549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22162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1221829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29961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52875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875561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6. Gramática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Identificaremos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el adjetivo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 Establecimiento de generalizaciones sobre aspectos lingüísticos elementales a partir de la observación, comparación y transformación de palabras y enunciados, prestando especial atención a la existencia de distintos tipos de palabras y sus relaciones de concordancia.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contenidos…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187133"/>
                  </a:ext>
                </a:extLst>
              </a:tr>
              <a:tr h="1052428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7.</a:t>
                      </a:r>
                      <a:r>
                        <a:rPr lang="es-ES_tradnl" sz="800" b="1" kern="1200" baseline="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Literatura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Recursos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literarios: la comparación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Educación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literaria 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8.1./8.2.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ello…….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CCL4, CCEC1, CCEC2, CCEC3, CCEC4.</a:t>
                      </a: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786822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8. Producción escrita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cs typeface="+mn-cs"/>
                        </a:rPr>
                        <a:t>Elaboraremos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cs typeface="+mn-cs"/>
                        </a:rPr>
                        <a:t> un folleto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Comunicación.</a:t>
                      </a: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</a:tbl>
          </a:graphicData>
        </a:graphic>
      </p:graphicFrame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83A5B5BB-5D2D-63C5-5F03-FF9A1972C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18148"/>
              </p:ext>
            </p:extLst>
          </p:nvPr>
        </p:nvGraphicFramePr>
        <p:xfrm>
          <a:off x="500331" y="4640388"/>
          <a:ext cx="7116779" cy="194660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52841">
                  <a:extLst>
                    <a:ext uri="{9D8B030D-6E8A-4147-A177-3AD203B41FA5}">
                      <a16:colId xmlns:a16="http://schemas.microsoft.com/office/drawing/2014/main" val="4050208197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798332423"/>
                    </a:ext>
                  </a:extLst>
                </a:gridCol>
              </a:tblGrid>
              <a:tr h="291085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Material extra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Lección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44509"/>
                  </a:ext>
                </a:extLst>
              </a:tr>
              <a:tr h="485142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escritura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4. Vocabulario semántico, 8. Producción escrita 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48678"/>
                  </a:ext>
                </a:extLst>
              </a:tr>
              <a:tr h="291085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repaso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9. Repaso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70643"/>
                  </a:ext>
                </a:extLst>
              </a:tr>
              <a:tr h="291085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Examen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10. Examen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901"/>
                  </a:ext>
                </a:extLst>
              </a:tr>
              <a:tr h="291085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Rúbricas de evaluación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BeZeh"/>
                        </a:rPr>
                        <a:t>2. Comunicación 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9348"/>
                  </a:ext>
                </a:extLst>
              </a:tr>
              <a:tr h="297124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Audio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3. Compresión lectora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09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5318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1" ma:contentTypeDescription="Crear nuevo documento." ma:contentTypeScope="" ma:versionID="579968cd67c96a08b09063f4e48bf348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330fbc411facc0d378f0310f481716a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E62E33-EF64-4205-A6BC-39C082C1F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purl.org/dc/elements/1.1/"/>
    <ds:schemaRef ds:uri="http://www.w3.org/XML/1998/namespace"/>
    <ds:schemaRef ds:uri="http://purl.org/dc/terms/"/>
    <ds:schemaRef ds:uri="4df41d69-8cf9-497b-ae8f-b424b063cd22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f0ce2327-97fb-4dfc-a980-285cacb0ad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1542</TotalTime>
  <Words>1401</Words>
  <Application>Microsoft Macintosh PowerPoint</Application>
  <PresentationFormat>Personalizado</PresentationFormat>
  <Paragraphs>174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ABeZeh</vt:lpstr>
      <vt:lpstr>Arial</vt:lpstr>
      <vt:lpstr>Calibri</vt:lpstr>
      <vt:lpstr>Calibri Light</vt:lpstr>
      <vt:lpstr>Courier New</vt:lpstr>
      <vt:lpstr>Times New Roman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Microsoft Office User</cp:lastModifiedBy>
  <cp:revision>166</cp:revision>
  <cp:lastPrinted>2022-07-19T08:35:50Z</cp:lastPrinted>
  <dcterms:created xsi:type="dcterms:W3CDTF">2022-01-03T10:00:59Z</dcterms:created>
  <dcterms:modified xsi:type="dcterms:W3CDTF">2022-09-22T15:48:03Z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