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0"/>
  </p:notesMasterIdLst>
  <p:sldIdLst>
    <p:sldId id="326" r:id="rId5"/>
    <p:sldId id="329" r:id="rId6"/>
    <p:sldId id="318" r:id="rId7"/>
    <p:sldId id="321" r:id="rId8"/>
    <p:sldId id="322" r:id="rId9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68FD2F-7980-1C99-5681-E7730981E4EB}" name="Ricardo de Zoete" initials="RdZ" userId="S::ricardo.dezoete@snappet.org::04ab137e-4e16-4571-848a-1997276212c6" providerId="AD"/>
  <p188:author id="{2C5CBC88-67C6-C204-907C-806A8E18E0C1}" name="Ilse Grootendorst Schellekens" initials="IS" userId="S::ilse.grootendorstschellekens@snappet.org::b1fcbaa9-f6cc-4de2-8621-a3ea304a1913" providerId="AD"/>
  <p188:author id="{9E3F72AA-2C81-62F5-4B80-E14A09E0FB2F}" name="Liesbeth Delgijer" initials="LD" userId="S::liesbeth.delgijer@snappet.org::1a1c643a-0254-461e-95e1-c019c42c86d7" providerId="AD"/>
  <p188:author id="{318BCFAB-37CE-8776-0B7C-F69C4C203CA0}" name="Marit de Wit" initials="MdW" userId="S::marit.dewit@snappet.org::fcf9e0a2-abe0-4fb9-9929-bca3305c584c" providerId="AD"/>
  <p188:author id="{DFD62BE5-5DAD-18CF-69FC-815FB8F1E8E0}" name="Lieke Kamsma" initials="LK" userId="S::lieke.kamsma@snappet.org::a67994a5-e48e-44a1-96f9-972ef43d47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C2C2C2"/>
    <a:srgbClr val="E9EBF5"/>
    <a:srgbClr val="009ED0"/>
    <a:srgbClr val="F3A900"/>
    <a:srgbClr val="E9EBEA"/>
    <a:srgbClr val="CFD5EA"/>
    <a:srgbClr val="333333"/>
    <a:srgbClr val="34A3D7"/>
    <a:srgbClr val="F7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614" autoAdjust="0"/>
    <p:restoredTop sz="95332" autoAdjust="0"/>
  </p:normalViewPr>
  <p:slideViewPr>
    <p:cSldViewPr snapToGrid="0">
      <p:cViewPr varScale="1">
        <p:scale>
          <a:sx n="117" d="100"/>
          <a:sy n="117" d="100"/>
        </p:scale>
        <p:origin x="180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68DE-2FA9-7D49-AC8D-32EC28D7D98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1694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8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4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14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3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1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1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29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40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2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8B116E-7DDC-9FB4-275F-1E83AAEA75E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2613" y="630555"/>
            <a:ext cx="9211627" cy="6199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214" indent="0" algn="just">
              <a:lnSpc>
                <a:spcPts val="13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800" b="1" dirty="0">
                <a:solidFill>
                  <a:srgbClr val="009ED0"/>
                </a:solidFill>
                <a:latin typeface="ABeZeh" pitchFamily="2" charset="0"/>
              </a:rPr>
              <a:t>Unidad 7</a:t>
            </a: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009ED0"/>
                </a:solidFill>
                <a:latin typeface="ABeZeh" pitchFamily="2" charset="0"/>
              </a:rPr>
              <a:t>Justificación de la unidad</a:t>
            </a:r>
          </a:p>
          <a:p>
            <a:pPr marL="0" indent="0" algn="just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comenzar la unidad 7, en el apartado de vocabulario conoceremos palabras relacionadas con el cuerpo humano. En comunicación oral aprenderemos a describir a una persona. Trabajaremos la comprensión lectora a través de la lectura detallada de un prospecto. En el vocabulario semántico nos acercaremos a las familias de palabras . La ortografía nos llevará a repasar la R fuerte y suave. A continuación, en gramática trabajaremos los demostrativos. En el género literario conoceremos las leyendas y para finalizar el ejercicio de producción escrita consistirá en la descripción de personas, incidiendo en las características que debe tener.</a:t>
            </a:r>
            <a:endParaRPr lang="es-ES" sz="900" b="1" dirty="0">
              <a:solidFill>
                <a:srgbClr val="009ED0"/>
              </a:solidFill>
              <a:latin typeface="ABeZeh" pitchFamily="2" charset="0"/>
            </a:endParaRP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9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curriculares</a:t>
            </a: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Fichas de escritura: Ortografía, Vocabulario, Producción escrita y Vocabulario semántico</a:t>
            </a:r>
            <a:endParaRPr lang="es-ES" sz="1200" b="1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</a:p>
          <a:p>
            <a:pPr marL="742950" marR="11176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Prueba de la unidad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9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</a:t>
            </a:r>
            <a:r>
              <a:rPr lang="es-ES" sz="9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R="11176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9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Cuaderno de escritura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11760" lvl="0" indent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None/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15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474940"/>
              </p:ext>
            </p:extLst>
          </p:nvPr>
        </p:nvGraphicFramePr>
        <p:xfrm>
          <a:off x="649752" y="1091310"/>
          <a:ext cx="9218133" cy="2920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400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1554481">
                  <a:extLst>
                    <a:ext uri="{9D8B030D-6E8A-4147-A177-3AD203B41FA5}">
                      <a16:colId xmlns:a16="http://schemas.microsoft.com/office/drawing/2014/main" val="3703523034"/>
                    </a:ext>
                  </a:extLst>
                </a:gridCol>
                <a:gridCol w="6226252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</a:tblGrid>
              <a:tr h="299660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Bloque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Saberes básicos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454796">
                <a:tc rowSpan="2">
                  <a:txBody>
                    <a:bodyPr/>
                    <a:lstStyle/>
                    <a:p>
                      <a:pPr marL="180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Comunicación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 Géneros discursivos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B.2.1  Tipologías textuales: la narración, la descripción y el diálogo.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B.2.2  Propiedades textuales: estrategias elementales para la coherencia y la cohesión.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B.2.3  Géneros discursivos propios del ámbito personal y educativo. Contenido y forma.</a:t>
                      </a:r>
                    </a:p>
                  </a:txBody>
                  <a:tcPr marL="6350" marR="6350" marT="63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21137"/>
                  </a:ext>
                </a:extLst>
              </a:tr>
              <a:tr h="599296">
                <a:tc vMerge="1"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 Procesos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B.3.1  Interacción oral: interacción oral adecuada en contextos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B.3.2  Comprensión oral: identificación de las ideas más relevantes e interpretación del sentido global. Detección de usos claramente discriminatorios del lenguaje verbal y no verbal.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B.3.4  Comprensión lectora: estrategias elementales de comprensión lectora antes, durante y después de la lectura. Identificación de las ideas más relevantes e interpretación del sentido global. Identificación de elementos gráficos y paratextuales al servicio de la comprensión. Lectura compartida. Detección de usos claramente discriminatorios del lenguaje verbal y no verbal.</a:t>
                      </a:r>
                    </a:p>
                  </a:txBody>
                  <a:tcPr marL="6350" marR="6350" marT="635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599296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Educación literaria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 Educación literaria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C.1.1  Lectura acompañada de obras o fragmentos variados y diversos de la literatura infantil adecuados a sus intereses y organizados en itinerarios lectores.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C.1.4  Relación de los textos leídos y otras manifestaciones artísticas y culturales.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C.1.6 Lectura expresiva, dramatización o interpretación de fragmentos atendiendo a los procesos de comprensión y al nivel de desarrollo.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38696"/>
                  </a:ext>
                </a:extLst>
              </a:tr>
              <a:tr h="609534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 Reflexión sobre la lengua </a:t>
                      </a:r>
                    </a:p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sus usos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Reflexión sobre la lengua y sus usos en el marco de propuestas la producción y comprensión de textos orales, escritos o multimodales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 Establecimiento de generalizaciones sobre aspectos lingüísticos elementales a partir de la observación, comparación y transformación de palabras y enunciados, prestando especial atención a la existencia de distintos tipos de palabras y sus relaciones de concordancia.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  Procedimientos elementales de adquisición de vocabulario. Reflexión contextualizada sobre la relación de significado entre unas palabras y otras.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D.6  Signos básicos de puntuación como mecanismo para organizar el texto escrito.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665636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152614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Saberes básicos 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26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365084"/>
              </p:ext>
            </p:extLst>
          </p:nvPr>
        </p:nvGraphicFramePr>
        <p:xfrm>
          <a:off x="651636" y="1049671"/>
          <a:ext cx="9388538" cy="5472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668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3420481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  <a:gridCol w="3624389">
                  <a:extLst>
                    <a:ext uri="{9D8B030D-6E8A-4147-A177-3AD203B41FA5}">
                      <a16:colId xmlns:a16="http://schemas.microsoft.com/office/drawing/2014/main" val="3578362350"/>
                    </a:ext>
                  </a:extLst>
                </a:gridCol>
              </a:tblGrid>
              <a:tr h="506986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Perfil de salida competencias clave</a:t>
                      </a: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8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er</a:t>
                      </a:r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346702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CP2, STEM1, CD2, CD3, CC2, CE1.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CE3. 3.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orales y multimodales, con coherencia, claridad y registro adecuados, para expresar ideas, sentimientos y conceptos; construir conocimiento; establecer vínculos personales; y participar con autonomía y una actitud cooperativa y empática en interacciones orales variadas.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 Producir textos orales y multimodales coherentes, con planificación acompañada y utilizando recursos no verbales elementales.</a:t>
                      </a:r>
                    </a:p>
                  </a:txBody>
                  <a:tcPr marL="360000" marR="360000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292177"/>
                  </a:ext>
                </a:extLst>
              </a:tr>
              <a:tr h="4411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3.2 Participar en interacciones orales espontáneas, incorporando estrategias elementales de escucha activa y cortesía lingüística.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167520"/>
                  </a:ext>
                </a:extLst>
              </a:tr>
              <a:tr h="489549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CCL2, CCL3, CCL5, CP2, STEM1, CD1, CPSAA4, CPSAA5.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implícita, y realizando con ayuda reflexiones elementales sobre aspectos formales y de contenido, para adquirir y construir conocimiento y para responder a necesidades e intereses comunicativos diversos.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el sentido global y la información relevante de textos cercanos, escritos y multimodales, a partir de estrategias básicas de comprensión antes, durante y después de la lectura.</a:t>
                      </a:r>
                    </a:p>
                  </a:txBody>
                  <a:tcPr marL="360000" marR="360000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48954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Analizar, de manera acompañada, el contenido y aspectos formales y no formales elementales de textos escritos y multimodales sencillos, valorando su contenido y estructura.</a:t>
                      </a:r>
                    </a:p>
                  </a:txBody>
                  <a:tcPr marL="360000" marR="36000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628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</a:p>
                    <a:p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 y aplicando estrategias elementales de planificación, textualización, revisión y edición, para construir conocimiento y para dar respuesta a demandas comunicativas concretas.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escritos y multimodales sencillos y coherentes en distintos soportes, desde las diferentes etapas del proceso evolutivo de la escritura, ajustándose a modelos dados y movilizando, de manera acompañada, estrategias elementales, individuales o grupales, de planificación, textualización y revisión.</a:t>
                      </a:r>
                    </a:p>
                  </a:txBody>
                  <a:tcPr marL="360000" marR="360000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174755"/>
                  </a:ext>
                </a:extLst>
              </a:tr>
              <a:tr h="775243">
                <a:tc rowSpan="2"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CCL1, CCL2, CCL4, CCEC1, CCEC2, CCEC3, CCEC4.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ellos e identificando el género literario y sus convenciones fundamentales, para iniciarse en el reconocimiento de la literatura como manifestación artística y fuente de placer, conocimiento e inspiración para crear textos de intención literaria.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8.1. Escuchar y leer textos orales y escritos de la literatura infantil, que recojan diversidad de autores y autoras, estableciendo de manera acompañada relaciones elementales entre ellos y con otras manifestaciones artísticas o culturales.</a:t>
                      </a:r>
                    </a:p>
                  </a:txBody>
                  <a:tcPr marL="360000" marR="360000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94355"/>
                  </a:ext>
                </a:extLst>
              </a:tr>
              <a:tr h="77524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8.2. Producir, de manera acompañada, textos sencillos individuales o colectivos con intención literaria, adaptados a las diferentes etapas del proceso evolutivo de la escritura, ajustándose a modelos dados, en distintos soportes y complementándolos con otros lenguajes artísticos.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580452"/>
                  </a:ext>
                </a:extLst>
              </a:tr>
              <a:tr h="775243">
                <a:tc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significativos, utilizando la terminología elemental adecuada, para iniciarse en el desarrollo de la conciencia lingüística y para mejorar las destrezas de producción y comprensión oral y escrita.</a:t>
                      </a:r>
                    </a:p>
                  </a:txBody>
                  <a:tcPr marL="360000" marR="36000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9.1. </a:t>
                      </a:r>
                      <a:r>
                        <a:rPr lang="es-E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Formular conclusiones elementales sobre el funcionamiento de la lengua, prestando especial atención a la concordancia y a las relaciones de significado entre las palabras, a partir de la observación, comparación y transformación de palabras y enunciados, en un proceso acompañado de producción o comprensión de textos en contextos significativos.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0" marR="360000" marT="0" marB="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908612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C86F6A2-A8C0-5F4F-9634-C5A836039CA8}"/>
              </a:ext>
            </a:extLst>
          </p:cNvPr>
          <p:cNvSpPr/>
          <p:nvPr/>
        </p:nvSpPr>
        <p:spPr>
          <a:xfrm>
            <a:off x="651636" y="402615"/>
            <a:ext cx="5215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Competencias y criterios de evaluación </a:t>
            </a:r>
            <a:endParaRPr lang="es-ES_tradnl" sz="2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101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09408" y="103518"/>
            <a:ext cx="8850971" cy="448574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 – 2º de primaria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               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DURACIÓN: 10-12 sesiones. </a:t>
            </a: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   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11234"/>
              </p:ext>
            </p:extLst>
          </p:nvPr>
        </p:nvGraphicFramePr>
        <p:xfrm>
          <a:off x="414067" y="1021284"/>
          <a:ext cx="9540906" cy="5896917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877752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081267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121228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100171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643029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24283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2093176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454565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271967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Lección</a:t>
                      </a:r>
                    </a:p>
                  </a:txBody>
                  <a:tcPr marL="106615" marR="106615" marT="63969" marB="6396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37355"/>
                  </a:ext>
                </a:extLst>
              </a:tr>
              <a:tr h="1006810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1 . Vocabulario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Aprendemos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palabras relacionadas con el cuerpo humano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  Procedimientos elementales de adquisición de vocabulario. Reflexión contextualizada sobre la relación de significado entre unas palabras y otras.</a:t>
                      </a:r>
                    </a:p>
                    <a:p>
                      <a:pPr algn="just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9.1.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significativos, utilizando la terminología elemental adecuada….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1006810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2. Comunicación oral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Describimos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B.3.1  Interacción oral: interacción oral adecuada en contextos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B.3.2  Comprensión oral: identificación de las ideas más relevantes e interpretación del sentido global. Detección de usos claramente discriminatorios del lenguaje verbal y no verbal.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3.1/3.2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CE3. 3.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orales y multimodales, con coherencia, claridad y registro adecuados, para expresar ideas, sentimientos y conceptos; construir conocimiento; establecer vínculos personales; y participar con autonomía y una actitud cooperativa y empática en interacciones orales variadas.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CP2, STEM1, CD2, CD3, CC2, CE1.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912840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3.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Compresión lectora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Leemos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 y analizaremos el prospecto de un jarabe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B.3.4  Comprensión lectora: estrategias elementales de comprensión lectora antes, durante y después de la lectura. Identificación de las ideas más relevantes e interpretación del sentido global. …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4.1./4.2. 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implícita…..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CCL2, CCL3, CCL5, CP2, STEM1, CD1, CPSAA4, CPSAA5.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800299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4.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Vocabulario semántico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Familias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de palabras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D.3.</a:t>
                      </a:r>
                      <a:r>
                        <a:rPr lang="es-ES" sz="800" b="0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Procedimientos elementales de adquisición de vocabulario. Reflexión contextualizada sobre la relación de significado entre unas palabras y otras.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Producir textos escritos y multimodales, con corrección gramatical y ortográfica básicas, secuenciando correctamente los contenidos y aplicando………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  <a:tr h="655302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5. Ortografía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fuerte y R suave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D.2.</a:t>
                      </a:r>
                      <a:r>
                        <a:rPr lang="es-ES" sz="800" b="0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Diferencias elementales entre lengua oral y lengua escrita.</a:t>
                      </a: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D.3.</a:t>
                      </a:r>
                      <a:r>
                        <a:rPr lang="es-ES" sz="800" b="0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Procedimientos elementales de adquisición de vocabulario. Reflexión contextualizada sobre la relación de significado entre unas palabras y otras.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básicas….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857005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9A5DC0C-72A8-46B0-831F-401A8A48E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112792"/>
              </p:ext>
            </p:extLst>
          </p:nvPr>
        </p:nvGraphicFramePr>
        <p:xfrm>
          <a:off x="1436326" y="674587"/>
          <a:ext cx="7397133" cy="346697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1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1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OCT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CAEEDE0-3E0A-4432-B1D2-D4B2C5CC8B13}"/>
              </a:ext>
            </a:extLst>
          </p:cNvPr>
          <p:cNvSpPr/>
          <p:nvPr/>
        </p:nvSpPr>
        <p:spPr>
          <a:xfrm>
            <a:off x="4779895" y="745375"/>
            <a:ext cx="542261" cy="205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41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151915" y="418299"/>
            <a:ext cx="10256233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            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35830"/>
              </p:ext>
            </p:extLst>
          </p:nvPr>
        </p:nvGraphicFramePr>
        <p:xfrm>
          <a:off x="500331" y="552092"/>
          <a:ext cx="9696092" cy="4138624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996794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399627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262161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224410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812134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760080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1240886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518725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243724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Lección</a:t>
                      </a:r>
                    </a:p>
                  </a:txBody>
                  <a:tcPr marL="106615" marR="106615" marT="63969" marB="6396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37355"/>
                  </a:ext>
                </a:extLst>
              </a:tr>
              <a:tr h="1026285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6. Gramática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Aprendemos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: los demostrativos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 Establecimiento de generalizaciones sobre aspectos lingüísticos elementales a partir de la observación, comparación y transformación de palabras y enunciados, prestando especial atención a la existencia de distintos tipos de palabras y sus relaciones de concordancia.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contenidos…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530087"/>
                  </a:ext>
                </a:extLst>
              </a:tr>
              <a:tr h="1238525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7.</a:t>
                      </a:r>
                      <a:r>
                        <a:rPr lang="es-ES_tradnl" sz="800" b="1" kern="1200" baseline="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Literatura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Las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leyendas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Educación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literaria 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C.1.1  Lectura acompañada de obras o fragmentos variados y diversos de la literatura infantil adecuados a sus intereses y organizados en itinerarios lectores.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C.1.4  Relación de los textos leídos y otras manifestaciones artísticas y culturales.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C.1.6 Lectura expresiva, dramatización o interpretación de fragmentos atendiendo a los procesos de comprensión y al nivel de desarrollo.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8.1./8.2.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ello…….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CCL4, CCEC1, CCEC2, CCEC3, CCEC4.</a:t>
                      </a:r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949259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8. Producción escrita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La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descripción de personas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Comunicación.</a:t>
                      </a:r>
                    </a:p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Géneros discursivos</a:t>
                      </a: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B.2.1  Tipologías textuales: la narración, la descripción y el diálogo.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B.2.2  Propiedades textuales: estrategias elementales para la coherencia y la cohesión.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B.2.3  Géneros discursivos propios del ámbito personal y educativo. Contenido y forma.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básicas…..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</a:tbl>
          </a:graphicData>
        </a:graphic>
      </p:graphicFrame>
      <p:graphicFrame>
        <p:nvGraphicFramePr>
          <p:cNvPr id="7" name="Tabla 3">
            <a:extLst>
              <a:ext uri="{FF2B5EF4-FFF2-40B4-BE49-F238E27FC236}">
                <a16:creationId xmlns:a16="http://schemas.microsoft.com/office/drawing/2014/main" id="{83A5B5BB-5D2D-63C5-5F03-FF9A1972C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973438"/>
              </p:ext>
            </p:extLst>
          </p:nvPr>
        </p:nvGraphicFramePr>
        <p:xfrm>
          <a:off x="576531" y="4950425"/>
          <a:ext cx="7116779" cy="183449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52841">
                  <a:extLst>
                    <a:ext uri="{9D8B030D-6E8A-4147-A177-3AD203B41FA5}">
                      <a16:colId xmlns:a16="http://schemas.microsoft.com/office/drawing/2014/main" val="4050208197"/>
                    </a:ext>
                  </a:extLst>
                </a:gridCol>
                <a:gridCol w="3563938">
                  <a:extLst>
                    <a:ext uri="{9D8B030D-6E8A-4147-A177-3AD203B41FA5}">
                      <a16:colId xmlns:a16="http://schemas.microsoft.com/office/drawing/2014/main" val="2798332423"/>
                    </a:ext>
                  </a:extLst>
                </a:gridCol>
              </a:tblGrid>
              <a:tr h="132072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Material extra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Lección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44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escritura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1. Vocabulario, 4. Vocabulario semántico, 8. Producción escrita 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48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repaso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9. Repaso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970643"/>
                  </a:ext>
                </a:extLst>
              </a:tr>
              <a:tr h="18961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Examen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10. Examen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8901"/>
                  </a:ext>
                </a:extLst>
              </a:tr>
              <a:tr h="18961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Rúbricas de evaluación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BeZeh"/>
                        </a:rPr>
                        <a:t>2. Comunicación oral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69348"/>
                  </a:ext>
                </a:extLst>
              </a:tr>
              <a:tr h="280011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Audio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1. Vocabulario, 3. Compresión lectora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509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5318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1" ma:contentTypeDescription="Crear nuevo documento." ma:contentTypeScope="" ma:versionID="579968cd67c96a08b09063f4e48bf348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330fbc411facc0d378f0310f481716a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purl.org/dc/elements/1.1/"/>
    <ds:schemaRef ds:uri="http://www.w3.org/XML/1998/namespace"/>
    <ds:schemaRef ds:uri="http://purl.org/dc/terms/"/>
    <ds:schemaRef ds:uri="4df41d69-8cf9-497b-ae8f-b424b063cd22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f0ce2327-97fb-4dfc-a980-285cacb0ad39"/>
  </ds:schemaRefs>
</ds:datastoreItem>
</file>

<file path=customXml/itemProps2.xml><?xml version="1.0" encoding="utf-8"?>
<ds:datastoreItem xmlns:ds="http://schemas.openxmlformats.org/officeDocument/2006/customXml" ds:itemID="{70E62E33-EF64-4205-A6BC-39C082C1F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1473</TotalTime>
  <Words>1570</Words>
  <Application>Microsoft Macintosh PowerPoint</Application>
  <PresentationFormat>Personalizado</PresentationFormat>
  <Paragraphs>189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ABeZeh</vt:lpstr>
      <vt:lpstr>Arial</vt:lpstr>
      <vt:lpstr>Calibri</vt:lpstr>
      <vt:lpstr>Calibri Light</vt:lpstr>
      <vt:lpstr>Courier New</vt:lpstr>
      <vt:lpstr>Times New Roman</vt:lpstr>
      <vt:lpstr>Kantoorthema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Microsoft Office User</cp:lastModifiedBy>
  <cp:revision>164</cp:revision>
  <cp:lastPrinted>2022-07-19T08:35:50Z</cp:lastPrinted>
  <dcterms:created xsi:type="dcterms:W3CDTF">2022-01-03T10:00:59Z</dcterms:created>
  <dcterms:modified xsi:type="dcterms:W3CDTF">2022-09-22T15:48:49Z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