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13"/>
  </p:notesMasterIdLst>
  <p:sldIdLst>
    <p:sldId id="326" r:id="rId5"/>
    <p:sldId id="327" r:id="rId6"/>
    <p:sldId id="318" r:id="rId7"/>
    <p:sldId id="323" r:id="rId8"/>
    <p:sldId id="321" r:id="rId9"/>
    <p:sldId id="322" r:id="rId10"/>
    <p:sldId id="328" r:id="rId11"/>
    <p:sldId id="317" r:id="rId1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68FD2F-7980-1C99-5681-E7730981E4EB}" name="Ricardo de Zoete" initials="RdZ" userId="S::ricardo.dezoete@snappet.org::04ab137e-4e16-4571-848a-1997276212c6" providerId="AD"/>
  <p188:author id="{2C5CBC88-67C6-C204-907C-806A8E18E0C1}" name="Ilse Grootendorst Schellekens" initials="IS" userId="S::ilse.grootendorstschellekens@snappet.org::b1fcbaa9-f6cc-4de2-8621-a3ea304a1913" providerId="AD"/>
  <p188:author id="{9E3F72AA-2C81-62F5-4B80-E14A09E0FB2F}" name="Liesbeth Delgijer" initials="LD" userId="S::liesbeth.delgijer@snappet.org::1a1c643a-0254-461e-95e1-c019c42c86d7" providerId="AD"/>
  <p188:author id="{318BCFAB-37CE-8776-0B7C-F69C4C203CA0}" name="Marit de Wit" initials="MdW" userId="S::marit.dewit@snappet.org::fcf9e0a2-abe0-4fb9-9929-bca3305c584c" providerId="AD"/>
  <p188:author id="{DFD62BE5-5DAD-18CF-69FC-815FB8F1E8E0}" name="Lieke Kamsma" initials="LK" userId="S::lieke.kamsma@snappet.org::a67994a5-e48e-44a1-96f9-972ef43d47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C"/>
    <a:srgbClr val="F8F8F8"/>
    <a:srgbClr val="C2C2C2"/>
    <a:srgbClr val="E9EBF5"/>
    <a:srgbClr val="E9EBEA"/>
    <a:srgbClr val="CFD5EA"/>
    <a:srgbClr val="333333"/>
    <a:srgbClr val="34A3D7"/>
    <a:srgbClr val="F7F7F9"/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Stijl, thema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3614" autoAdjust="0"/>
    <p:restoredTop sz="92141" autoAdjust="0"/>
  </p:normalViewPr>
  <p:slideViewPr>
    <p:cSldViewPr snapToGrid="0">
      <p:cViewPr varScale="1">
        <p:scale>
          <a:sx n="107" d="100"/>
          <a:sy n="107" d="100"/>
        </p:scale>
        <p:origin x="2136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25-09-2022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25-09-2022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6554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25-09-2022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4820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25-09-2022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04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25-09-2022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0142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25-09-2022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1369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25-09-2022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605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25-09-2022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5212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25-09-2022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6134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25-09-2022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4296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25-09-2022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5400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25-09-2022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5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25-09-2022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9277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28B116E-7DDC-9FB4-275F-1E83AAEA75E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82613" y="630555"/>
            <a:ext cx="9211627" cy="5750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214" indent="0" algn="just">
              <a:lnSpc>
                <a:spcPts val="13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  <a:buNone/>
            </a:pPr>
            <a:r>
              <a:rPr lang="es-ES" sz="2800" b="1" dirty="0">
                <a:solidFill>
                  <a:srgbClr val="009ED0"/>
                </a:solidFill>
                <a:latin typeface="ABeZeh" pitchFamily="2" charset="0"/>
              </a:rPr>
              <a:t>Unidad 2</a:t>
            </a:r>
          </a:p>
          <a:p>
            <a:pPr marL="0" indent="0"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  <a:buNone/>
            </a:pPr>
            <a:r>
              <a:rPr lang="es-ES" sz="1800" b="1" dirty="0">
                <a:solidFill>
                  <a:srgbClr val="009ED0"/>
                </a:solidFill>
                <a:latin typeface="ABeZeh" pitchFamily="2" charset="0"/>
              </a:rPr>
              <a:t>Justificación de la unidad</a:t>
            </a:r>
          </a:p>
          <a:p>
            <a:pPr marL="0" indent="0"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  <a:buNone/>
            </a:pPr>
            <a:r>
              <a:rPr lang="es-ES" sz="1050" dirty="0">
                <a:latin typeface="ABeZeh" pitchFamily="2" charset="0"/>
              </a:rPr>
              <a:t>Iniciamos la Unidad 2 aprendiendo palabras sobre emociones y sentimientos. A continuación trabajamos la comunicación oral describiendo imágenes y disfrutaremos con la comprensión lectora de un cuento. En vocabulario semántico aprenderemos las familias de palabras y en ortografía acentuaremos triptongos. La gramática nos llevará a conocer e identificar los verbos defectivos y los verbos auxiliares. En literatura trabajaremos las características de la poesía y para finalizar la unidad realizaremos la producción escrita de un cuento.</a:t>
            </a:r>
            <a:endParaRPr lang="es-ES" sz="1050" b="1" dirty="0">
              <a:solidFill>
                <a:srgbClr val="009ED0"/>
              </a:solidFill>
              <a:latin typeface="ABeZeh" pitchFamily="2" charset="0"/>
            </a:endParaRPr>
          </a:p>
          <a:p>
            <a:pPr marL="0" indent="0"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  <a:buNone/>
            </a:pPr>
            <a:r>
              <a:rPr lang="es-ES" sz="1800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  <a:r>
              <a:rPr lang="es-ES" sz="18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2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alumno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9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Unidades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competencial)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Fichas de escritura: Ortografía, Vocabulario, Producción escrita y Vocabulario semántico</a:t>
            </a:r>
            <a:endParaRPr lang="es-ES" sz="1200" b="1" dirty="0">
              <a:solidFill>
                <a:srgbClr val="FFFFF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111760" lvl="1" indent="-28575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53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ES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</a:p>
          <a:p>
            <a:pPr marL="742950" marR="111760" lvl="1" indent="-28575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53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ES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Prueba de la unidad</a:t>
            </a: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9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</a:t>
            </a:r>
            <a:r>
              <a:rPr lang="es-ES" sz="9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9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Cuaderno de escritura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156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FC673CD5-F2D6-4A03-9194-7AC3A36003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8020791"/>
              </p:ext>
            </p:extLst>
          </p:nvPr>
        </p:nvGraphicFramePr>
        <p:xfrm>
          <a:off x="736840" y="1087143"/>
          <a:ext cx="9218133" cy="4966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7400">
                  <a:extLst>
                    <a:ext uri="{9D8B030D-6E8A-4147-A177-3AD203B41FA5}">
                      <a16:colId xmlns:a16="http://schemas.microsoft.com/office/drawing/2014/main" val="1982691980"/>
                    </a:ext>
                  </a:extLst>
                </a:gridCol>
                <a:gridCol w="1605280">
                  <a:extLst>
                    <a:ext uri="{9D8B030D-6E8A-4147-A177-3AD203B41FA5}">
                      <a16:colId xmlns:a16="http://schemas.microsoft.com/office/drawing/2014/main" val="3703523034"/>
                    </a:ext>
                  </a:extLst>
                </a:gridCol>
                <a:gridCol w="6175453">
                  <a:extLst>
                    <a:ext uri="{9D8B030D-6E8A-4147-A177-3AD203B41FA5}">
                      <a16:colId xmlns:a16="http://schemas.microsoft.com/office/drawing/2014/main" val="2625175357"/>
                    </a:ext>
                  </a:extLst>
                </a:gridCol>
              </a:tblGrid>
              <a:tr h="299660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Bloque</a:t>
                      </a: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Saber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Saberes básicos</a:t>
                      </a:r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787012"/>
                  </a:ext>
                </a:extLst>
              </a:tr>
              <a:tr h="333420">
                <a:tc>
                  <a:txBody>
                    <a:bodyPr/>
                    <a:lstStyle/>
                    <a:p>
                      <a:pPr marL="108000" marR="0" lvl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 Las lenguas y los hablantes</a:t>
                      </a: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A.1 Las lenguas y los hablantes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endParaRPr lang="es-ES" sz="800" b="0" i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A.1.4 Uso de un lenguaje no discriminatorio y respetuoso con las diferencias.</a:t>
                      </a:r>
                    </a:p>
                  </a:txBody>
                  <a:tcPr marL="6350" marR="6350" marT="63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539758"/>
                  </a:ext>
                </a:extLst>
              </a:tr>
              <a:tr h="223479">
                <a:tc rowSpan="3">
                  <a:txBody>
                    <a:bodyPr/>
                    <a:lstStyle/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 Comunicación</a:t>
                      </a: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B.1 Contexto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B.1.1 Interacciones entre los componentes del hecho comunicativo (situación, participantes, propósito comunicativo, canal, registro)</a:t>
                      </a:r>
                    </a:p>
                  </a:txBody>
                  <a:tcPr marL="6350" marR="6350" marT="63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521137"/>
                  </a:ext>
                </a:extLst>
              </a:tr>
              <a:tr h="406400">
                <a:tc vMerge="1">
                  <a:txBody>
                    <a:bodyPr/>
                    <a:lstStyle/>
                    <a:p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 Géneros discursivos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B.2.1  Tipologías textuales: la narración, la descripción, el diálogo, la exposición y la argumentación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B.2.2  Propiedades textuales: estrategias básicas para la coherencia, cohesión y adecuación.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B.2.3 Géneros discursivos propios del ámbito personal, social y educativo. Contenido y forma. Redes sociales y sus riesgos.</a:t>
                      </a:r>
                    </a:p>
                  </a:txBody>
                  <a:tcPr marL="6350" marR="6350" marT="635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7292177"/>
                  </a:ext>
                </a:extLst>
              </a:tr>
              <a:tr h="473607">
                <a:tc vMerge="1">
                  <a:txBody>
                    <a:bodyPr/>
                    <a:lstStyle/>
                    <a:p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 Procesos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B.3.1 Interacción oral: interacción oral y adecuada en contextos formales e informales, escucha activa, asertividad, resolución dialogada de conflictos y cortesía lingüística. La expresión y escucha empática de necesidades, vivencias y emociones propias y ajenas.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B.3.2 Comprensión oral: identificación de las ideas más relevantes e interpretación del sentido global realizando las inferencias necesarias. Valoración crítica. Detección de usos discriminatorios del lenguaje verbal y no verbal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B.3.3 Producción oral: elementos de la prosodia y de la comunicación no verbal. Construcción, comunicación y valoración crítica de conocimiento mediante la planificación y producción de textos orales y multimodales con progresiva autonomía.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B.3.4 Comprensión lectora: estrategias de comprensión lectora antes, durante y después de la lectura. Identificación de las ideas más relevantes e interpretación del sentido global realizando las inferencias necesarias. Valoración crítica. Identificación de elementos gráficos y paratextuales al servicio de la comprensión. Lectura compartida y expresiva. Detección de usos discriminatorios del lenguaje verbal y no verbal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B.3.5 Producción escrita: ortografía reglada en la textualización y la autocorrección. Coherencia, cohesión y adecuación textual. Estrategias básicas, individuales o grupales, de planificación, textualización, revisión y autocorrección. Uso de elementos gráficos y paratextuales al servicio de la comprensión. Escritura en soporte digital acompañada.</a:t>
                      </a:r>
                    </a:p>
                  </a:txBody>
                  <a:tcPr marL="6350" marR="6350" marT="635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843970"/>
                  </a:ext>
                </a:extLst>
              </a:tr>
              <a:tr h="599296">
                <a:tc>
                  <a:txBody>
                    <a:bodyPr/>
                    <a:lstStyle/>
                    <a:p>
                      <a:pPr marL="180000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Educación literaria</a:t>
                      </a: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 Educación literaria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defTabSz="1007943" rtl="0" eaLnBrk="1" latinLnBrk="0" hangingPunct="1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C.1.2  Estrategia para la interpretación acompañada y compartida de las obras a través de conversaciones literarias.</a:t>
                      </a:r>
                    </a:p>
                    <a:p>
                      <a:pPr marL="108000" algn="l" defTabSz="1007943" rtl="0" eaLnBrk="1" latinLnBrk="0" hangingPunct="1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C.1.3  Relación, de manera acompañada, entre los elementos constitutivos de la obra literaria (tema, protagonistas, personajes secundarios, argumento, espacio) y la construcción del sentido de la obra.</a:t>
                      </a:r>
                    </a:p>
                    <a:p>
                      <a:pPr marL="108000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C.1.4  Análisis acompañado de la relación entre los elementos básicos del género literario y la construcción del sentido de la obra.</a:t>
                      </a:r>
                    </a:p>
                    <a:p>
                      <a:pPr marL="108000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C.1.5  Estrategias básicas para la interpretación progresivamente autónoma de los textos literarios.</a:t>
                      </a:r>
                    </a:p>
                    <a:p>
                      <a:pPr marL="108000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C.1.6  Relación entre los textos leídos y otras manifestaciones artísticas y culturales.</a:t>
                      </a:r>
                    </a:p>
                    <a:p>
                      <a:pPr marL="108000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C.1.8  Lectura expresiva, dramatización o interpretación de fragmentos atendiendo a los procesos de comprensión y al nivel de desarrollo.</a:t>
                      </a:r>
                    </a:p>
                    <a:p>
                      <a:pPr marL="108000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C.1.9  Creación de textos de intención literaria de manera libre y a partir de la recreación y apropiación de los modelos dados.</a:t>
                      </a:r>
                    </a:p>
                  </a:txBody>
                  <a:tcPr marL="6350" marR="6350" marT="635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138696"/>
                  </a:ext>
                </a:extLst>
              </a:tr>
              <a:tr h="609534">
                <a:tc>
                  <a:txBody>
                    <a:bodyPr/>
                    <a:lstStyle/>
                    <a:p>
                      <a:pPr marL="180000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 Reflexión sobre la lengua </a:t>
                      </a:r>
                    </a:p>
                    <a:p>
                      <a:pPr marL="180000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sus usos</a:t>
                      </a: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algn="l" defTabSz="1007943" rtl="0" eaLnBrk="1" latinLnBrk="0" hangingPunct="1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D.1 Reflexión sobre la lengua y sus usos en el marco de propuestas la producción y comprensión de textos orales, escritos o multimodales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defTabSz="1007943" rtl="0" eaLnBrk="1" latinLnBrk="0" hangingPunct="1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D.1.1  Establecimiento de generalizaciones sobre aspectos lingüísticos elementales a partir de la observación, comparación y transformación de palabras y enunciados.</a:t>
                      </a:r>
                    </a:p>
                    <a:p>
                      <a:pPr marL="108000" algn="l" defTabSz="1007943" rtl="0" eaLnBrk="1" latinLnBrk="0" hangingPunct="1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D.1.2  Aproximación a la lengua como sistema con distintos niveles: sonidos y letras, palabras, oraciones y textos. Observación y comparación de unidades comunicativas básicas.</a:t>
                      </a:r>
                    </a:p>
                    <a:p>
                      <a:pPr marL="108000" algn="l" defTabSz="1007943" rtl="0" eaLnBrk="1" latinLnBrk="0" hangingPunct="1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D.1.3  Procedimientos básicos de adquisición de vocabulario. Mecanismos léxicos básicos para la formación de palabras.</a:t>
                      </a:r>
                    </a:p>
                    <a:p>
                      <a:pPr marL="108000" algn="l" defTabSz="1007943" rtl="0" eaLnBrk="1" latinLnBrk="0" hangingPunct="1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D.1.4  Relación entre intención comunicativa y modalidad oracional.</a:t>
                      </a:r>
                    </a:p>
                    <a:p>
                      <a:pPr marL="108000" algn="l" defTabSz="1007943" rtl="0" eaLnBrk="1" latinLnBrk="0" hangingPunct="1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D.1.5  Mecanismos básicos de coherencia y cohesión, con especial atención a las sustituciones pronominales y a la correlación temporal establecida mediante los distintos tiempos verbales.</a:t>
                      </a:r>
                    </a:p>
                    <a:p>
                      <a:pPr marL="108000" algn="l" defTabSz="1007943" rtl="0" eaLnBrk="1" latinLnBrk="0" hangingPunct="1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D.1.6  Estrategias de observación y formulación de generalizaciones sobre la acentuación.</a:t>
                      </a:r>
                    </a:p>
                  </a:txBody>
                  <a:tcPr marL="6350" marR="6350" marT="635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665636"/>
                  </a:ext>
                </a:extLst>
              </a:tr>
            </a:tbl>
          </a:graphicData>
        </a:graphic>
      </p:graphicFrame>
      <p:pic>
        <p:nvPicPr>
          <p:cNvPr id="4" name="Afbeelding 16">
            <a:extLst>
              <a:ext uri="{FF2B5EF4-FFF2-40B4-BE49-F238E27FC236}">
                <a16:creationId xmlns:a16="http://schemas.microsoft.com/office/drawing/2014/main" id="{D9DBA90F-2EB5-4E43-8D7A-573C3B6C6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317" y="7152614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84EFFBB7-008C-49EE-A539-E4B33E029D5E}"/>
              </a:ext>
            </a:extLst>
          </p:cNvPr>
          <p:cNvSpPr txBox="1">
            <a:spLocks/>
          </p:cNvSpPr>
          <p:nvPr/>
        </p:nvSpPr>
        <p:spPr>
          <a:xfrm>
            <a:off x="653143" y="418299"/>
            <a:ext cx="9471242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Saberes básicos</a:t>
            </a:r>
            <a:endParaRPr lang="es-ES_tradnl" sz="16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61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FC673CD5-F2D6-4A03-9194-7AC3A36003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4786571"/>
              </p:ext>
            </p:extLst>
          </p:nvPr>
        </p:nvGraphicFramePr>
        <p:xfrm>
          <a:off x="652484" y="1026249"/>
          <a:ext cx="9386841" cy="5449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3244">
                  <a:extLst>
                    <a:ext uri="{9D8B030D-6E8A-4147-A177-3AD203B41FA5}">
                      <a16:colId xmlns:a16="http://schemas.microsoft.com/office/drawing/2014/main" val="1982691980"/>
                    </a:ext>
                  </a:extLst>
                </a:gridCol>
                <a:gridCol w="3419863">
                  <a:extLst>
                    <a:ext uri="{9D8B030D-6E8A-4147-A177-3AD203B41FA5}">
                      <a16:colId xmlns:a16="http://schemas.microsoft.com/office/drawing/2014/main" val="2625175357"/>
                    </a:ext>
                  </a:extLst>
                </a:gridCol>
                <a:gridCol w="3623734">
                  <a:extLst>
                    <a:ext uri="{9D8B030D-6E8A-4147-A177-3AD203B41FA5}">
                      <a16:colId xmlns:a16="http://schemas.microsoft.com/office/drawing/2014/main" val="3578362350"/>
                    </a:ext>
                  </a:extLst>
                </a:gridCol>
              </a:tblGrid>
              <a:tr h="227578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Perfil de salida competencias clave</a:t>
                      </a:r>
                    </a:p>
                  </a:txBody>
                  <a:tcPr marL="6350" marR="6350" marT="635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3</a:t>
                      </a:r>
                      <a:r>
                        <a:rPr lang="es-ES" sz="8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er</a:t>
                      </a:r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/>
                </a:tc>
                <a:extLst>
                  <a:ext uri="{0D108BD9-81ED-4DB2-BD59-A6C34878D82A}">
                    <a16:rowId xmlns:a16="http://schemas.microsoft.com/office/drawing/2014/main" val="2090787012"/>
                  </a:ext>
                </a:extLst>
              </a:tr>
              <a:tr h="293972">
                <a:tc rowSpan="2">
                  <a:txBody>
                    <a:bodyPr/>
                    <a:lstStyle/>
                    <a:p>
                      <a:pPr marL="0" algn="l" defTabSz="1007943" rtl="0" eaLnBrk="1" latinLnBrk="0" hangingPunct="1"/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pPr marL="0" algn="l" defTabSz="1007943" rtl="0" eaLnBrk="1" latinLnBrk="0" hangingPunct="1"/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pPr marL="0" algn="l" defTabSz="1007943" rtl="0" eaLnBrk="1" latinLnBrk="0" hangingPunct="1"/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CCL1, CCL5, CP2, CP3, CC1, CC2, CCEC1, CCEC3.</a:t>
                      </a:r>
                    </a:p>
                  </a:txBody>
                  <a:tcPr marL="360000" marR="360000" marT="635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CE1. </a:t>
                      </a:r>
                      <a:r>
                        <a:rPr lang="es-ES" sz="8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Reconocer la diversidad lingüística del mundo a partir de la identificación de las lenguas del alumnado y de la realidad plurilingüe y multicultural de España, para favorecer la reflexión interlingüística, para identificar y rechazar estereotipos y prejuicios lingüísticos y para valorar dicha diversidad como fuente de riqueza cultural.</a:t>
                      </a: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0" marR="360000" marT="635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1.1. Mostrar interés y respeto a las distintas lenguas y variedades dialectales, identificando las características fundamentales de las de su entorno geográfico, así como algunos rasgos de los dialectos y lenguas familiares del alumnado.</a:t>
                      </a:r>
                    </a:p>
                  </a:txBody>
                  <a:tcPr marL="360000" marR="360000" marT="6350" anchor="ctr"/>
                </a:tc>
                <a:extLst>
                  <a:ext uri="{0D108BD9-81ED-4DB2-BD59-A6C34878D82A}">
                    <a16:rowId xmlns:a16="http://schemas.microsoft.com/office/drawing/2014/main" val="1051539758"/>
                  </a:ext>
                </a:extLst>
              </a:tr>
              <a:tr h="29397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1.2. Detectar, con autonomía creciente y en contextos próximos, prejuicios y estereotipos lingüísticos frecuentes, aportando alternativas y valorando la diversidad lingüística del mundo como una fuente de riqueza cultural.</a:t>
                      </a:r>
                    </a:p>
                  </a:txBody>
                  <a:tcPr marL="360000" marR="360000" marT="635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642357"/>
                  </a:ext>
                </a:extLst>
              </a:tr>
              <a:tr h="455138">
                <a:tc>
                  <a:txBody>
                    <a:bodyPr/>
                    <a:lstStyle/>
                    <a:p>
                      <a:pPr marL="0" algn="l" defTabSz="1007943" rtl="0" eaLnBrk="1" latinLnBrk="0" hangingPunct="1"/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pPr marL="0" algn="l" defTabSz="1007943" rtl="0" eaLnBrk="1" latinLnBrk="0" hangingPunct="1"/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 CCL2, CP2, STEM1, CD3, CPSAA3, CC3.</a:t>
                      </a:r>
                    </a:p>
                  </a:txBody>
                  <a:tcPr marL="360000" marR="360000" marT="635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CE2. </a:t>
                      </a:r>
                      <a:r>
                        <a:rPr lang="es-ES" sz="8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Comprender e interpretar textos orales y multimodales, identificando el sentido general y la información más relevante y valorando con ayuda aspectos formales y de contenido básicos, para construir conocimiento y responder a diferentes necesidades comunicativas.</a:t>
                      </a: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0" marR="360000" marT="635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2.1. Comprender el sentido de textos orales y multimodales sencillos, reconociendo las ideas principales y los mensajes explícitos e implícitos, valorando su contenido y los elementos no verbales elementales y, de manera acompañada, algunos elementos formales elementales.</a:t>
                      </a:r>
                    </a:p>
                  </a:txBody>
                  <a:tcPr marL="360000" marR="360000" marT="6350" anchor="ctr"/>
                </a:tc>
                <a:extLst>
                  <a:ext uri="{0D108BD9-81ED-4DB2-BD59-A6C34878D82A}">
                    <a16:rowId xmlns:a16="http://schemas.microsoft.com/office/drawing/2014/main" val="2370521137"/>
                  </a:ext>
                </a:extLst>
              </a:tr>
              <a:tr h="227569">
                <a:tc rowSpan="2">
                  <a:txBody>
                    <a:bodyPr/>
                    <a:lstStyle/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</a:t>
                      </a: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CP2, STEM1, CD2, CD3, CC2, CE1.</a:t>
                      </a: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360000" marR="360000" marT="635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CE3. 3.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Producir textos orales y multimodales, con coherencia, claridad y registro adecuados, para expresar ideas, sentimientos y conceptos; construir conocimiento; establecer vínculos personales; y participar con autonomía y una actitud cooperativa y empática en interacciones orales variadas.</a:t>
                      </a:r>
                    </a:p>
                  </a:txBody>
                  <a:tcPr marL="360000" marR="360000" marT="635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3.1 Producir textos orales y multimodales, de manera autónoma, coherente y fluida, en contextos formales sencillos y utilizando correctamente recursos verbales y no verbales básicos.</a:t>
                      </a:r>
                    </a:p>
                  </a:txBody>
                  <a:tcPr marL="360000" marR="360000" marT="635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7292177"/>
                  </a:ext>
                </a:extLst>
              </a:tr>
              <a:tr h="31798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3.2 Participar en interacciones orales espontáneas o regladas, incorporando estrategias sencillas de escucha activa, de cortesía lingüística y de cooperación conversacional.</a:t>
                      </a: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167520"/>
                  </a:ext>
                </a:extLst>
              </a:tr>
              <a:tr h="227569">
                <a:tc rowSpan="2">
                  <a:txBody>
                    <a:bodyPr/>
                    <a:lstStyle/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CCL2, CCL3, CCL5, CP2, STEM1, CD1, CPSAA4, CPSAA5.</a:t>
                      </a:r>
                    </a:p>
                  </a:txBody>
                  <a:tcPr marL="360000" marR="360000" marT="635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CE4.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Comprender e interpretar textos escritos y multimodales, reconociendo el sentido global, las ideas principales y la información explícita e implícita, y realizando con ayuda reflexiones elementales sobre aspectos formales y de contenido, para adquirir y construir conocimiento y para responder a necesidades e intereses comunicativos diversos.</a:t>
                      </a:r>
                    </a:p>
                  </a:txBody>
                  <a:tcPr marL="360000" marR="360000" marT="635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4.1. Comprender el sentido global y la información relevante de textos escritos y multimodales, realizando inferencias y a partir de estrategias básicas de comprensión antes, durante y después de la lectura.</a:t>
                      </a:r>
                    </a:p>
                  </a:txBody>
                  <a:tcPr marL="360000" marR="360000" marT="635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843970"/>
                  </a:ext>
                </a:extLst>
              </a:tr>
              <a:tr h="22756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4.2. Analizar, de manera acompañada, el contenido y aspectos formales y no formales elementales de textos escritos y multimodales, valorando su contenido y estructura y evaluando su calidad, fiabilidad e idoneidad en función del propósito de lectura</a:t>
                      </a:r>
                    </a:p>
                  </a:txBody>
                  <a:tcPr marL="360000" marR="360000" marT="635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628667"/>
                  </a:ext>
                </a:extLst>
              </a:tr>
              <a:tr h="587944">
                <a:tc>
                  <a:txBody>
                    <a:bodyPr/>
                    <a:lstStyle/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</a:t>
                      </a: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STEM1, CD2, CD3, CPSAA5, CC2.</a:t>
                      </a: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360000" marR="360000" marT="635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CE5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Producir textos escritos y multimodales, con corrección gramatical y ortográfica básicas, secuenciando correctamente los contenidos y aplicando estrategias elementales de planificación, textualización, revisión y edición, para construir conocimiento y para dar respuesta a demandas comunicativas concretas.</a:t>
                      </a:r>
                    </a:p>
                  </a:txBody>
                  <a:tcPr marL="360000" marR="360000" marT="635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5.1. Producir textos escritos y multimodales de relativa complejidad, con coherencia y adecuación, en distintos soportes, progresando en el uso de las normas gramaticales y ortográficas básicas al servicio de la cohesión textual y movilizando estrategias sencillas, individuales o grupales, de planificación, textualización, revisión y edición.</a:t>
                      </a:r>
                    </a:p>
                  </a:txBody>
                  <a:tcPr marL="360000" marR="360000" marT="635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174755"/>
                  </a:ext>
                </a:extLst>
              </a:tr>
              <a:tr h="227569">
                <a:tc rowSpan="2">
                  <a:txBody>
                    <a:bodyPr/>
                    <a:lstStyle/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CCL1, CCL4, CD3, CPSAA1, CCEC1, CCEC2, CCEC3.</a:t>
                      </a:r>
                    </a:p>
                  </a:txBody>
                  <a:tcPr marL="360000" marR="360000" marT="635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CE7. 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Leer de manera autónoma obras diversas seleccionadas atendiendo a sus gustos e intereses, compartiendo las experiencias de lectura, para iniciar la construcción de la identidad lectora, para fomentar el gusto por la lectura como fuente de placer y para disfrutar de su dimensión social.</a:t>
                      </a:r>
                    </a:p>
                  </a:txBody>
                  <a:tcPr marL="360000" marR="360000" marT="635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7.1. Leer de manera autónoma textos de diversos autores y autoras ajustados a sus gustos e intereses, progresando en la construcción de su identidad lectora.</a:t>
                      </a:r>
                    </a:p>
                  </a:txBody>
                  <a:tcPr marL="360000" marR="360000" marT="635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8108274"/>
                  </a:ext>
                </a:extLst>
              </a:tr>
              <a:tr h="22756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7.2. Compartir la experiencia de lectura, en soportes diversos, participando en comunidades lectoras en el ámbito escolar o social.</a:t>
                      </a:r>
                    </a:p>
                  </a:txBody>
                  <a:tcPr marL="360000" marR="360000" marT="635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966227"/>
                  </a:ext>
                </a:extLst>
              </a:tr>
            </a:tbl>
          </a:graphicData>
        </a:graphic>
      </p:graphicFrame>
      <p:pic>
        <p:nvPicPr>
          <p:cNvPr id="4" name="Afbeelding 16">
            <a:extLst>
              <a:ext uri="{FF2B5EF4-FFF2-40B4-BE49-F238E27FC236}">
                <a16:creationId xmlns:a16="http://schemas.microsoft.com/office/drawing/2014/main" id="{D9DBA90F-2EB5-4E43-8D7A-573C3B6C6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317" y="7011608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84EFFBB7-008C-49EE-A539-E4B33E029D5E}"/>
              </a:ext>
            </a:extLst>
          </p:cNvPr>
          <p:cNvSpPr txBox="1">
            <a:spLocks/>
          </p:cNvSpPr>
          <p:nvPr/>
        </p:nvSpPr>
        <p:spPr>
          <a:xfrm>
            <a:off x="567426" y="418299"/>
            <a:ext cx="9556959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Competencias y criterios de evaluación</a:t>
            </a:r>
            <a:endParaRPr lang="es-ES_tradnl" sz="16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101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FC673CD5-F2D6-4A03-9194-7AC3A36003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1684921"/>
              </p:ext>
            </p:extLst>
          </p:nvPr>
        </p:nvGraphicFramePr>
        <p:xfrm>
          <a:off x="652484" y="1026250"/>
          <a:ext cx="9386841" cy="3039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1041">
                  <a:extLst>
                    <a:ext uri="{9D8B030D-6E8A-4147-A177-3AD203B41FA5}">
                      <a16:colId xmlns:a16="http://schemas.microsoft.com/office/drawing/2014/main" val="1982691980"/>
                    </a:ext>
                  </a:extLst>
                </a:gridCol>
                <a:gridCol w="3412066">
                  <a:extLst>
                    <a:ext uri="{9D8B030D-6E8A-4147-A177-3AD203B41FA5}">
                      <a16:colId xmlns:a16="http://schemas.microsoft.com/office/drawing/2014/main" val="2625175357"/>
                    </a:ext>
                  </a:extLst>
                </a:gridCol>
                <a:gridCol w="3623734">
                  <a:extLst>
                    <a:ext uri="{9D8B030D-6E8A-4147-A177-3AD203B41FA5}">
                      <a16:colId xmlns:a16="http://schemas.microsoft.com/office/drawing/2014/main" val="3578362350"/>
                    </a:ext>
                  </a:extLst>
                </a:gridCol>
              </a:tblGrid>
              <a:tr h="366758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Perfil de salida competencias clave</a:t>
                      </a:r>
                    </a:p>
                  </a:txBody>
                  <a:tcPr marL="6350" marR="6350" marT="635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 3er ciclo</a:t>
                      </a:r>
                    </a:p>
                    <a:p>
                      <a:pPr algn="ctr" fontAlgn="b"/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/>
                </a:tc>
                <a:extLst>
                  <a:ext uri="{0D108BD9-81ED-4DB2-BD59-A6C34878D82A}">
                    <a16:rowId xmlns:a16="http://schemas.microsoft.com/office/drawing/2014/main" val="2090787012"/>
                  </a:ext>
                </a:extLst>
              </a:tr>
              <a:tr h="574675">
                <a:tc rowSpan="2">
                  <a:txBody>
                    <a:bodyPr/>
                    <a:lstStyle/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CCL1, CCL2, CCL4, CCEC1, CCEC2, CCEC3, CCEC4.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360000" marR="360000" marT="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CE8. Leer, interpretar y analizar, de manera acompañada, obras o fragmentos literarios adecuados a su desarrollo, estableciendo relaciones entre ellos e identificando el género literario y sus convenciones fundamentales, para iniciarse en el reconocimiento de la literatura como manifestación artística y fuente de placer, conocimiento e inspiración para crear textos de intención literaria.</a:t>
                      </a:r>
                    </a:p>
                    <a:p>
                      <a:pPr algn="ctr" fontAlgn="ctr"/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360000" marR="360000" marT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8.1. Escuchar y leer de manera acompañada textos literarios adecuados a su edad, que recojan diversidad de autores y autoras, relacionándolos en función de los temas y de aspectos elementales de cada género literario, e interpretándolos, valorándolos y relacionándolos con otras manifestaciones artísticas o culturales de manera progresivamente autónoma.</a:t>
                      </a:r>
                    </a:p>
                  </a:txBody>
                  <a:tcPr marL="360000" marR="360000" marT="0" anchor="ctr"/>
                </a:tc>
                <a:extLst>
                  <a:ext uri="{0D108BD9-81ED-4DB2-BD59-A6C34878D82A}">
                    <a16:rowId xmlns:a16="http://schemas.microsoft.com/office/drawing/2014/main" val="613097613"/>
                  </a:ext>
                </a:extLst>
              </a:tr>
              <a:tr h="38008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8.2. Producir, de manera progresivamente autónoma, textos sencillos individuales o colectivos con intención literaria, reelaborando con creatividad los modelos dados, en distintos soportes y complementándolos con otros lenguajes artísticos.</a:t>
                      </a:r>
                    </a:p>
                  </a:txBody>
                  <a:tcPr marL="360000" marR="360000" marT="0"/>
                </a:tc>
                <a:extLst>
                  <a:ext uri="{0D108BD9-81ED-4DB2-BD59-A6C34878D82A}">
                    <a16:rowId xmlns:a16="http://schemas.microsoft.com/office/drawing/2014/main" val="3419927867"/>
                  </a:ext>
                </a:extLst>
              </a:tr>
              <a:tr h="452812">
                <a:tc rowSpan="2">
                  <a:txBody>
                    <a:bodyPr/>
                    <a:lstStyle/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</a:t>
                      </a:r>
                      <a:r>
                        <a:rPr lang="nb-NO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CCL2, CP2, STEM1, STEM2, CPSAA5.</a:t>
                      </a: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360000" marR="360000" marT="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CE9. 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Reflexionar de forma guiada sobre el lenguaje a partir de procesos de producción y comprensión de textos en contextos significativos, utilizando la terminología elemental adecuada, para iniciarse en el desarrollo de la conciencia lingüística y para mejorar las destrezas de producción y comprensión oral y escrita.</a:t>
                      </a:r>
                    </a:p>
                  </a:txBody>
                  <a:tcPr marL="360000" marR="360000" marT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9.1. </a:t>
                      </a:r>
                      <a:r>
                        <a:rPr lang="es-E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Establecer generalizaciones sobre aspectos básicos del funcionamiento de la lengua de manera acompañada, formulando hipótesis y buscando contraejemplos, a partir de la observación, comparación y transformación de palabras, enunciados y textos, en un proceso acompañado de producción o comprensión de textos en contextos significativos.</a:t>
                      </a: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0" marR="360000" marT="0" anchor="ctr"/>
                </a:tc>
                <a:extLst>
                  <a:ext uri="{0D108BD9-81ED-4DB2-BD59-A6C34878D82A}">
                    <a16:rowId xmlns:a16="http://schemas.microsoft.com/office/drawing/2014/main" val="3957483315"/>
                  </a:ext>
                </a:extLst>
              </a:tr>
              <a:tr h="29397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9.2. </a:t>
                      </a:r>
                      <a:r>
                        <a:rPr lang="es-E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Revisar y mejorar los textos propios y ajenos y subsanar algunos problemas de comprensión lectora, de manera progresivamente autónoma, a partir de la reflexión metalingüística e interlingüística y usando la terminología básica adecuada.</a:t>
                      </a: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0" marR="360000" marT="0" anchor="ctr"/>
                </a:tc>
                <a:extLst>
                  <a:ext uri="{0D108BD9-81ED-4DB2-BD59-A6C34878D82A}">
                    <a16:rowId xmlns:a16="http://schemas.microsoft.com/office/drawing/2014/main" val="86529816"/>
                  </a:ext>
                </a:extLst>
              </a:tr>
            </a:tbl>
          </a:graphicData>
        </a:graphic>
      </p:graphicFrame>
      <p:pic>
        <p:nvPicPr>
          <p:cNvPr id="4" name="Afbeelding 16">
            <a:extLst>
              <a:ext uri="{FF2B5EF4-FFF2-40B4-BE49-F238E27FC236}">
                <a16:creationId xmlns:a16="http://schemas.microsoft.com/office/drawing/2014/main" id="{D9DBA90F-2EB5-4E43-8D7A-573C3B6C6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317" y="7011608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84EFFBB7-008C-49EE-A539-E4B33E029D5E}"/>
              </a:ext>
            </a:extLst>
          </p:cNvPr>
          <p:cNvSpPr txBox="1">
            <a:spLocks/>
          </p:cNvSpPr>
          <p:nvPr/>
        </p:nvSpPr>
        <p:spPr>
          <a:xfrm>
            <a:off x="567426" y="418299"/>
            <a:ext cx="9556959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Competencias y criterios de evaluación</a:t>
            </a:r>
            <a:endParaRPr lang="es-ES_tradnl" sz="16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713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709408" y="418299"/>
            <a:ext cx="8850971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Programación 6º			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2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                      </a:t>
            </a:r>
            <a:r>
              <a:rPr lang="es-ES" sz="10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1r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 pitchFamily="2" charset="0"/>
                <a:ea typeface="ABeZeh" pitchFamily="2" charset="0"/>
                <a:cs typeface="+mn-cs"/>
              </a:rPr>
              <a:t> TRIMESTRE. DURACIÓN: 10-12 sesiones. </a:t>
            </a:r>
            <a:endParaRPr kumimoji="0" lang="es-ES_tradnl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BeZeh" pitchFamily="2" charset="0"/>
              <a:ea typeface="ABeZeh" pitchFamily="2" charset="0"/>
              <a:cs typeface="+mn-cs"/>
            </a:endParaRPr>
          </a:p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   </a:t>
            </a:r>
            <a:endParaRPr lang="es-ES_tradnl" sz="1600" dirty="0">
              <a:solidFill>
                <a:srgbClr val="009ED0"/>
              </a:solidFill>
              <a:latin typeface="ABeZeh"/>
              <a:ea typeface="ABeZeh" pitchFamily="2" charset="0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738754DC-9EB5-DF47-A2B3-7225365D0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317" y="7011608"/>
            <a:ext cx="804656" cy="227691"/>
          </a:xfrm>
          <a:prstGeom prst="rect">
            <a:avLst/>
          </a:prstGeom>
        </p:spPr>
      </p:pic>
      <p:graphicFrame>
        <p:nvGraphicFramePr>
          <p:cNvPr id="8" name="Tabel 9">
            <a:extLst>
              <a:ext uri="{FF2B5EF4-FFF2-40B4-BE49-F238E27FC236}">
                <a16:creationId xmlns:a16="http://schemas.microsoft.com/office/drawing/2014/main" id="{907F1A0A-1899-4D41-BE0A-70A9A73A1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093783"/>
              </p:ext>
            </p:extLst>
          </p:nvPr>
        </p:nvGraphicFramePr>
        <p:xfrm>
          <a:off x="709408" y="1487710"/>
          <a:ext cx="9245564" cy="5210633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950478">
                  <a:extLst>
                    <a:ext uri="{9D8B030D-6E8A-4147-A177-3AD203B41FA5}">
                      <a16:colId xmlns:a16="http://schemas.microsoft.com/office/drawing/2014/main" val="3899748336"/>
                    </a:ext>
                  </a:extLst>
                </a:gridCol>
                <a:gridCol w="1334593">
                  <a:extLst>
                    <a:ext uri="{9D8B030D-6E8A-4147-A177-3AD203B41FA5}">
                      <a16:colId xmlns:a16="http://schemas.microsoft.com/office/drawing/2014/main" val="107338468"/>
                    </a:ext>
                  </a:extLst>
                </a:gridCol>
                <a:gridCol w="1203515">
                  <a:extLst>
                    <a:ext uri="{9D8B030D-6E8A-4147-A177-3AD203B41FA5}">
                      <a16:colId xmlns:a16="http://schemas.microsoft.com/office/drawing/2014/main" val="2909573878"/>
                    </a:ext>
                  </a:extLst>
                </a:gridCol>
                <a:gridCol w="2121053">
                  <a:extLst>
                    <a:ext uri="{9D8B030D-6E8A-4147-A177-3AD203B41FA5}">
                      <a16:colId xmlns:a16="http://schemas.microsoft.com/office/drawing/2014/main" val="3597174438"/>
                    </a:ext>
                  </a:extLst>
                </a:gridCol>
                <a:gridCol w="881783">
                  <a:extLst>
                    <a:ext uri="{9D8B030D-6E8A-4147-A177-3AD203B41FA5}">
                      <a16:colId xmlns:a16="http://schemas.microsoft.com/office/drawing/2014/main" val="1243946523"/>
                    </a:ext>
                  </a:extLst>
                </a:gridCol>
                <a:gridCol w="1807010">
                  <a:extLst>
                    <a:ext uri="{9D8B030D-6E8A-4147-A177-3AD203B41FA5}">
                      <a16:colId xmlns:a16="http://schemas.microsoft.com/office/drawing/2014/main" val="274613623"/>
                    </a:ext>
                  </a:extLst>
                </a:gridCol>
                <a:gridCol w="947132">
                  <a:extLst>
                    <a:ext uri="{9D8B030D-6E8A-4147-A177-3AD203B41FA5}">
                      <a16:colId xmlns:a16="http://schemas.microsoft.com/office/drawing/2014/main" val="3074727180"/>
                    </a:ext>
                  </a:extLst>
                </a:gridCol>
              </a:tblGrid>
              <a:tr h="443717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900" b="1" kern="12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  <a:cs typeface="+mn-cs"/>
                        </a:rPr>
                        <a:t>Evidencia</a:t>
                      </a:r>
                    </a:p>
                  </a:txBody>
                  <a:tcPr marL="90268" marR="90268" marT="45134" marB="45134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LO</a:t>
                      </a:r>
                      <a:endParaRPr lang="es-ES_tradnl" sz="900" noProof="0" dirty="0">
                        <a:latin typeface="+mn-lt"/>
                        <a:ea typeface="ABeZeh" pitchFamily="2" charset="0"/>
                      </a:endParaRP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SABER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Saberes básicos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Criterios de evaluación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Competencias específicas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cs typeface="+mn-cs"/>
                        </a:rPr>
                        <a:t>Perfil de salida asociado</a:t>
                      </a:r>
                      <a:endParaRPr lang="es-ES_tradnl" sz="900" b="1" kern="1200" noProof="0" dirty="0">
                        <a:solidFill>
                          <a:srgbClr val="009ED0"/>
                        </a:solidFill>
                        <a:latin typeface="+mn-lt"/>
                        <a:ea typeface="ABeZeh" pitchFamily="2" charset="0"/>
                        <a:cs typeface="+mn-cs"/>
                      </a:endParaRP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253532"/>
                  </a:ext>
                </a:extLst>
              </a:tr>
              <a:tr h="3064612">
                <a:tc>
                  <a:txBody>
                    <a:bodyPr/>
                    <a:lstStyle/>
                    <a:p>
                      <a:pPr>
                        <a:tabLst>
                          <a:tab pos="984250" algn="l"/>
                        </a:tabLst>
                      </a:pPr>
                      <a:r>
                        <a:rPr lang="es-ES_tradnl" sz="800" b="1" kern="1200" noProof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1 . Vocabulario</a:t>
                      </a:r>
                      <a:endParaRPr lang="es-ES_tradnl" sz="8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kern="120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Aprendemos palabras sobre emociones y sentimientos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Reflexión sobre la lengua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A.4. Uso de lenguaje no discriminatorio y respetuoso con las diferencias </a:t>
                      </a:r>
                    </a:p>
                    <a:p>
                      <a:pPr marL="0" marR="0" lvl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B.1.1 Interacciones entre los componentes del hecho comunicativo (situación, participantes, propósito comunicativo, canal, registro)</a:t>
                      </a:r>
                    </a:p>
                    <a:p>
                      <a:pPr algn="just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B.3.1. Interacción oral: interacción oral y adecuada en contextos formales e informales, escucha activa, asertividad, resolución dialogada de conflictos y cortesía lingüística. La expresión y escucha empática de necesidades, vivencias y emociones propias y ajenas.</a:t>
                      </a:r>
                    </a:p>
                    <a:p>
                      <a:pPr algn="just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B.3.2. Comprensión oral: identificación de las ideas mas relevantes e interpretación del sentido global realizando las inferencias necesarias. Valoración critica. Detección de usos discriminatorios del lenguaje verbal y no verbal.</a:t>
                      </a:r>
                    </a:p>
                    <a:p>
                      <a:pPr algn="just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B.3.3. Producción oral: elementos de la prosodia y de la comunicación no verbal. Construcción, comunicación y valoración critica de conocimiento mediante la planificación y producción de textos orales y multimodales con progresiva autonomía.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0" hangingPunct="1"/>
                      <a:r>
                        <a:rPr lang="es-ES" sz="800" kern="1200" dirty="0">
                          <a:solidFill>
                            <a:srgbClr val="333333"/>
                          </a:solidFill>
                          <a:latin typeface="ABeZeh" pitchFamily="2" charset="0"/>
                          <a:cs typeface="+mn-cs"/>
                        </a:rPr>
                        <a:t>1.2.</a:t>
                      </a:r>
                    </a:p>
                    <a:p>
                      <a:pPr marL="0" algn="ctr" defTabSz="1007943" rtl="0" eaLnBrk="1" fontAlgn="ctr" latinLnBrk="0" hangingPunct="1"/>
                      <a:endParaRPr lang="es-ES" sz="800" kern="1200" dirty="0">
                        <a:solidFill>
                          <a:srgbClr val="333333"/>
                        </a:solidFill>
                        <a:latin typeface="ABeZeh" pitchFamily="2" charset="0"/>
                        <a:cs typeface="+mn-cs"/>
                      </a:endParaRPr>
                    </a:p>
                    <a:p>
                      <a:pPr marL="0" algn="ctr" defTabSz="1007943" rtl="0" eaLnBrk="1" fontAlgn="ctr" latinLnBrk="0" hangingPunct="1"/>
                      <a:endParaRPr lang="es-ES" sz="800" kern="1200" dirty="0">
                        <a:solidFill>
                          <a:srgbClr val="333333"/>
                        </a:solidFill>
                        <a:latin typeface="ABeZeh" pitchFamily="2" charset="0"/>
                        <a:cs typeface="+mn-cs"/>
                      </a:endParaRPr>
                    </a:p>
                    <a:p>
                      <a:pPr marL="0" algn="ctr" defTabSz="1007943" rtl="0" eaLnBrk="1" fontAlgn="ctr" latinLnBrk="0" hangingPunct="1"/>
                      <a:endParaRPr lang="es-ES" sz="800" kern="1200" dirty="0">
                        <a:solidFill>
                          <a:srgbClr val="333333"/>
                        </a:solidFill>
                        <a:latin typeface="ABeZeh" pitchFamily="2" charset="0"/>
                        <a:cs typeface="+mn-cs"/>
                      </a:endParaRPr>
                    </a:p>
                    <a:p>
                      <a:pPr marL="0" algn="ctr" defTabSz="1007943" rtl="0" eaLnBrk="1" fontAlgn="ctr" latinLnBrk="0" hangingPunct="1"/>
                      <a:endParaRPr lang="es-ES" sz="800" kern="1200" dirty="0">
                        <a:solidFill>
                          <a:srgbClr val="333333"/>
                        </a:solidFill>
                        <a:latin typeface="ABeZeh" pitchFamily="2" charset="0"/>
                        <a:cs typeface="+mn-cs"/>
                      </a:endParaRPr>
                    </a:p>
                    <a:p>
                      <a:pPr marL="0" algn="ctr" defTabSz="1007943" rtl="0" eaLnBrk="1" fontAlgn="ctr" latinLnBrk="0" hangingPunct="1"/>
                      <a:endParaRPr lang="es-ES" sz="800" kern="1200" dirty="0">
                        <a:solidFill>
                          <a:srgbClr val="333333"/>
                        </a:solidFill>
                        <a:latin typeface="ABeZeh" pitchFamily="2" charset="0"/>
                        <a:cs typeface="+mn-cs"/>
                      </a:endParaRPr>
                    </a:p>
                    <a:p>
                      <a:pPr marL="0" algn="ctr" defTabSz="1007943" rtl="0" eaLnBrk="1" fontAlgn="ctr" latinLnBrk="0" hangingPunct="1"/>
                      <a:endParaRPr lang="es-ES" sz="800" kern="1200" dirty="0">
                        <a:solidFill>
                          <a:srgbClr val="333333"/>
                        </a:solidFill>
                        <a:latin typeface="ABeZeh" pitchFamily="2" charset="0"/>
                        <a:cs typeface="+mn-cs"/>
                      </a:endParaRPr>
                    </a:p>
                    <a:p>
                      <a:pPr marL="0" algn="ctr" defTabSz="1007943" rtl="0" eaLnBrk="1" fontAlgn="ctr" latinLnBrk="0" hangingPunct="1"/>
                      <a:r>
                        <a:rPr lang="es-ES" sz="800" kern="1200" dirty="0">
                          <a:solidFill>
                            <a:srgbClr val="333333"/>
                          </a:solidFill>
                          <a:latin typeface="ABeZeh" pitchFamily="2" charset="0"/>
                          <a:cs typeface="+mn-cs"/>
                        </a:rPr>
                        <a:t>2.1.</a:t>
                      </a:r>
                    </a:p>
                    <a:p>
                      <a:pPr marL="0" algn="ctr" defTabSz="1007943" rtl="0" eaLnBrk="1" fontAlgn="ctr" latinLnBrk="0" hangingPunct="1"/>
                      <a:endParaRPr lang="es-ES" sz="800" kern="1200" dirty="0">
                        <a:solidFill>
                          <a:srgbClr val="333333"/>
                        </a:solidFill>
                        <a:latin typeface="ABeZeh" pitchFamily="2" charset="0"/>
                        <a:cs typeface="+mn-cs"/>
                      </a:endParaRPr>
                    </a:p>
                    <a:p>
                      <a:pPr marL="0" algn="ctr" defTabSz="1007943" rtl="0" eaLnBrk="1" fontAlgn="ctr" latinLnBrk="0" hangingPunct="1"/>
                      <a:endParaRPr lang="es-ES" sz="800" kern="1200" dirty="0">
                        <a:solidFill>
                          <a:srgbClr val="333333"/>
                        </a:solidFill>
                        <a:latin typeface="ABeZeh" pitchFamily="2" charset="0"/>
                        <a:cs typeface="+mn-cs"/>
                      </a:endParaRPr>
                    </a:p>
                    <a:p>
                      <a:pPr marL="0" algn="ctr" defTabSz="1007943" rtl="0" eaLnBrk="1" fontAlgn="ctr" latinLnBrk="0" hangingPunct="1"/>
                      <a:endParaRPr lang="es-ES" sz="800" kern="1200" dirty="0">
                        <a:solidFill>
                          <a:srgbClr val="333333"/>
                        </a:solidFill>
                        <a:latin typeface="ABeZeh" pitchFamily="2" charset="0"/>
                        <a:cs typeface="+mn-cs"/>
                      </a:endParaRPr>
                    </a:p>
                    <a:p>
                      <a:pPr marL="0" algn="ctr" defTabSz="1007943" rtl="0" eaLnBrk="1" fontAlgn="ctr" latinLnBrk="0" hangingPunct="1"/>
                      <a:endParaRPr lang="es-ES" sz="800" kern="1200" dirty="0">
                        <a:solidFill>
                          <a:srgbClr val="333333"/>
                        </a:solidFill>
                        <a:latin typeface="ABeZeh" pitchFamily="2" charset="0"/>
                        <a:cs typeface="+mn-cs"/>
                      </a:endParaRPr>
                    </a:p>
                    <a:p>
                      <a:pPr marL="0" algn="ctr" defTabSz="1007943" rtl="0" eaLnBrk="1" fontAlgn="ctr" latinLnBrk="0" hangingPunct="1"/>
                      <a:endParaRPr lang="es-ES" sz="800" kern="1200" dirty="0">
                        <a:solidFill>
                          <a:srgbClr val="333333"/>
                        </a:solidFill>
                        <a:latin typeface="ABeZeh" pitchFamily="2" charset="0"/>
                        <a:cs typeface="+mn-cs"/>
                      </a:endParaRPr>
                    </a:p>
                    <a:p>
                      <a:pPr marL="0" algn="ctr" defTabSz="1007943" rtl="0" eaLnBrk="1" fontAlgn="ctr" latinLnBrk="0" hangingPunct="1"/>
                      <a:endParaRPr lang="es-ES" sz="800" kern="1200" dirty="0">
                        <a:solidFill>
                          <a:srgbClr val="333333"/>
                        </a:solidFill>
                        <a:latin typeface="ABeZeh" pitchFamily="2" charset="0"/>
                        <a:cs typeface="+mn-cs"/>
                      </a:endParaRPr>
                    </a:p>
                    <a:p>
                      <a:pPr marL="0" algn="ctr" defTabSz="1007943" rtl="0" eaLnBrk="1" fontAlgn="ctr" latinLnBrk="0" hangingPunct="1"/>
                      <a:r>
                        <a:rPr lang="es-ES" sz="800" kern="1200" dirty="0">
                          <a:solidFill>
                            <a:srgbClr val="333333"/>
                          </a:solidFill>
                          <a:latin typeface="ABeZeh" pitchFamily="2" charset="0"/>
                          <a:cs typeface="+mn-cs"/>
                        </a:rPr>
                        <a:t>3.1./3.2.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CE1. </a:t>
                      </a:r>
                      <a:r>
                        <a:rPr lang="es-ES" sz="8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Reconocer la diversidad lingüística del mundo a partir de la identificación de las lenguas del alumnado y de la realidad plurilingüe y multicultural de España…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CE2. </a:t>
                      </a:r>
                      <a:r>
                        <a:rPr lang="es-ES" sz="8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Comprender e interpretar textos orales y multimodales, identificando el sentido general y la información más relevante y valorando con ayuda aspectos formales …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CE3.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Producir textos orales y multimodales, con coherencia, claridad y registro adecuados, para expresar ideas, sentimientos y conceptos…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07943" rtl="0" eaLnBrk="1" fontAlgn="ctr" latinLnBrk="0" hangingPunct="1"/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CCL5, CP2, CP3, CC1, CC2, CCEC1, CCEC3.</a:t>
                      </a:r>
                    </a:p>
                    <a:p>
                      <a:pPr marL="0" algn="l" defTabSz="1007943" rtl="0" eaLnBrk="1" fontAlgn="ctr" latinLnBrk="0" hangingPunct="1"/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1007943" rtl="0" eaLnBrk="1" fontAlgn="ctr" latinLnBrk="0" hangingPunct="1"/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1007943" rtl="0" eaLnBrk="1" fontAlgn="ctr" latinLnBrk="0" hangingPunct="1"/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1007943" rtl="0" eaLnBrk="1" fontAlgn="ctr" latinLnBrk="0" hangingPunct="1"/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1007943" rtl="0" eaLnBrk="1" fontAlgn="ctr" latinLnBrk="0" hangingPunct="1"/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CCL2, CP2, STEM1, CD3, CPSAA3, CC3.</a:t>
                      </a:r>
                    </a:p>
                    <a:p>
                      <a:pPr marL="0" algn="l" defTabSz="1007943" rtl="0" eaLnBrk="1" fontAlgn="ctr" latinLnBrk="0" hangingPunct="1"/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1007943" rtl="0" eaLnBrk="1" fontAlgn="ctr" latinLnBrk="0" hangingPunct="1"/>
                      <a:endParaRPr lang="pt-BR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1007943" rtl="0" eaLnBrk="1" fontAlgn="ctr" latinLnBrk="0" hangingPunct="1"/>
                      <a:endParaRPr lang="pt-BR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1007943" rtl="0" eaLnBrk="1" fontAlgn="ctr" latinLnBrk="0" hangingPunct="1"/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CP2, STEM1, CD2, CD3, CC2, CE1.</a:t>
                      </a: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1007943" rtl="0" eaLnBrk="1" fontAlgn="ctr" latinLnBrk="0" hangingPunct="1"/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1007943" rtl="0" eaLnBrk="1" fontAlgn="ctr" latinLnBrk="0" hangingPunct="1"/>
                      <a:r>
                        <a:rPr lang="fi-FI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54231"/>
                  </a:ext>
                </a:extLst>
              </a:tr>
              <a:tr h="1535210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2. Comunicación oral</a:t>
                      </a: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dirty="0">
                          <a:solidFill>
                            <a:srgbClr val="34A3D7"/>
                          </a:solidFill>
                          <a:latin typeface="ABeZeh"/>
                        </a:rPr>
                        <a:t>Trabajamos la comunicación oral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Comunicación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D.1. Establecimiento de generalizaciones sobre aspectos lingüísticos elementales a partir de la observación, comparación y transformación de palabras y enunciados.</a:t>
                      </a:r>
                    </a:p>
                    <a:p>
                      <a:pPr algn="just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D.2. Aproximación a la lengua como sistema con distintos niveles: sonidos y letras, palabras, oraciones y textos. Observación y comparación de unidades comunicativas básicas.</a:t>
                      </a:r>
                    </a:p>
                    <a:p>
                      <a:pPr algn="just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D.3. Procedimientos básicos de adquisición de vocabulario. Mecanismos léxicos básicos para la formación de palabras.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9.1. /9.2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CE9. 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Reflexionar de forma guiada sobre el lenguaje a partir de procesos de producción y comprensión de textos en contextos significativos…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CCL2, CP2, STEM1, STEM2, CPSAA5.</a:t>
                      </a: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712179"/>
                  </a:ext>
                </a:extLst>
              </a:tr>
            </a:tbl>
          </a:graphicData>
        </a:graphic>
      </p:graphicFrame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9A5DC0C-72A8-46B0-831F-401A8A48E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763862"/>
              </p:ext>
            </p:extLst>
          </p:nvPr>
        </p:nvGraphicFramePr>
        <p:xfrm>
          <a:off x="1238990" y="1230689"/>
          <a:ext cx="7397133" cy="297240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1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1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1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OCT</a:t>
                      </a:r>
                      <a:endParaRPr lang="es-ES_tradnl" sz="11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9CAEEDE0-3E0A-4432-B1D2-D4B2C5CC8B13}"/>
              </a:ext>
            </a:extLst>
          </p:cNvPr>
          <p:cNvSpPr/>
          <p:nvPr/>
        </p:nvSpPr>
        <p:spPr>
          <a:xfrm>
            <a:off x="1974178" y="1252971"/>
            <a:ext cx="542261" cy="21245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9414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151915" y="418299"/>
            <a:ext cx="10256233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              </a:t>
            </a:r>
            <a:endParaRPr lang="es-ES_tradnl" sz="1600" dirty="0">
              <a:solidFill>
                <a:srgbClr val="009ED0"/>
              </a:solidFill>
              <a:latin typeface="ABeZeh"/>
              <a:ea typeface="ABeZeh" pitchFamily="2" charset="0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738754DC-9EB5-DF47-A2B3-7225365D0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317" y="7011608"/>
            <a:ext cx="804656" cy="227691"/>
          </a:xfrm>
          <a:prstGeom prst="rect">
            <a:avLst/>
          </a:prstGeom>
        </p:spPr>
      </p:pic>
      <p:graphicFrame>
        <p:nvGraphicFramePr>
          <p:cNvPr id="8" name="Tabel 9">
            <a:extLst>
              <a:ext uri="{FF2B5EF4-FFF2-40B4-BE49-F238E27FC236}">
                <a16:creationId xmlns:a16="http://schemas.microsoft.com/office/drawing/2014/main" id="{907F1A0A-1899-4D41-BE0A-70A9A73A1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717773"/>
              </p:ext>
            </p:extLst>
          </p:nvPr>
        </p:nvGraphicFramePr>
        <p:xfrm>
          <a:off x="701675" y="1012480"/>
          <a:ext cx="9253297" cy="5217591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951273">
                  <a:extLst>
                    <a:ext uri="{9D8B030D-6E8A-4147-A177-3AD203B41FA5}">
                      <a16:colId xmlns:a16="http://schemas.microsoft.com/office/drawing/2014/main" val="3899748336"/>
                    </a:ext>
                  </a:extLst>
                </a:gridCol>
                <a:gridCol w="1335710">
                  <a:extLst>
                    <a:ext uri="{9D8B030D-6E8A-4147-A177-3AD203B41FA5}">
                      <a16:colId xmlns:a16="http://schemas.microsoft.com/office/drawing/2014/main" val="107338468"/>
                    </a:ext>
                  </a:extLst>
                </a:gridCol>
                <a:gridCol w="1204522">
                  <a:extLst>
                    <a:ext uri="{9D8B030D-6E8A-4147-A177-3AD203B41FA5}">
                      <a16:colId xmlns:a16="http://schemas.microsoft.com/office/drawing/2014/main" val="2909573878"/>
                    </a:ext>
                  </a:extLst>
                </a:gridCol>
                <a:gridCol w="2122827">
                  <a:extLst>
                    <a:ext uri="{9D8B030D-6E8A-4147-A177-3AD203B41FA5}">
                      <a16:colId xmlns:a16="http://schemas.microsoft.com/office/drawing/2014/main" val="3597174438"/>
                    </a:ext>
                  </a:extLst>
                </a:gridCol>
                <a:gridCol w="882520">
                  <a:extLst>
                    <a:ext uri="{9D8B030D-6E8A-4147-A177-3AD203B41FA5}">
                      <a16:colId xmlns:a16="http://schemas.microsoft.com/office/drawing/2014/main" val="1243946523"/>
                    </a:ext>
                  </a:extLst>
                </a:gridCol>
                <a:gridCol w="1819143">
                  <a:extLst>
                    <a:ext uri="{9D8B030D-6E8A-4147-A177-3AD203B41FA5}">
                      <a16:colId xmlns:a16="http://schemas.microsoft.com/office/drawing/2014/main" val="274613623"/>
                    </a:ext>
                  </a:extLst>
                </a:gridCol>
                <a:gridCol w="937302">
                  <a:extLst>
                    <a:ext uri="{9D8B030D-6E8A-4147-A177-3AD203B41FA5}">
                      <a16:colId xmlns:a16="http://schemas.microsoft.com/office/drawing/2014/main" val="3074727180"/>
                    </a:ext>
                  </a:extLst>
                </a:gridCol>
              </a:tblGrid>
              <a:tr h="444657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900" b="1" kern="12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  <a:cs typeface="+mn-cs"/>
                        </a:rPr>
                        <a:t>Evidencia</a:t>
                      </a:r>
                    </a:p>
                  </a:txBody>
                  <a:tcPr marL="90268" marR="90268" marT="45134" marB="45134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LO</a:t>
                      </a:r>
                      <a:endParaRPr lang="es-ES_tradnl" sz="900" noProof="0" dirty="0">
                        <a:latin typeface="+mn-lt"/>
                        <a:ea typeface="ABeZeh" pitchFamily="2" charset="0"/>
                      </a:endParaRP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SABER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Saberes básicos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Criterios de evaluación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Competencias específicas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cs typeface="+mn-cs"/>
                        </a:rPr>
                        <a:t>Perfil de salida asociado</a:t>
                      </a:r>
                      <a:endParaRPr lang="es-ES_tradnl" sz="900" b="1" kern="1200" noProof="0" dirty="0">
                        <a:solidFill>
                          <a:srgbClr val="009ED0"/>
                        </a:solidFill>
                        <a:latin typeface="+mn-lt"/>
                        <a:ea typeface="ABeZeh" pitchFamily="2" charset="0"/>
                        <a:cs typeface="+mn-cs"/>
                      </a:endParaRP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253532"/>
                  </a:ext>
                </a:extLst>
              </a:tr>
              <a:tr h="444657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3.</a:t>
                      </a:r>
                      <a:r>
                        <a:rPr lang="es-ES_tradnl" sz="800" b="1" baseline="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 Compresión lectora</a:t>
                      </a:r>
                      <a:endParaRPr lang="es-ES_tradnl" sz="800" b="1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dirty="0">
                          <a:solidFill>
                            <a:srgbClr val="34A3D7"/>
                          </a:solidFill>
                          <a:latin typeface="ABeZeh"/>
                        </a:rPr>
                        <a:t>Disfrutamos con la comprensión lectora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Comunicación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B</a:t>
                      </a:r>
                      <a:r>
                        <a:rPr lang="es-ES_tradnl" sz="800" b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.2.1. Tipologías textuales : la narración, la descripción, el dialogo, la exposición y la argumentación.</a:t>
                      </a:r>
                    </a:p>
                    <a:p>
                      <a:pPr algn="just"/>
                      <a:r>
                        <a:rPr lang="es-ES_tradnl" sz="800" b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B.3.4. Comprensión lectora: estrategias de comprensión lectora antes, durante y después de la lentura. Identificación de las ideas mas relevantes e interpretación del sentido global realizando las inferencias necesarias. Valoración critica. Identificación de elementos gráficos y paratextuales al servicio de la comprensión. Lectura comprensiva y expresiva. Detección de usos discriminatorios del lenguaje verbal y no verbal.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b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4.1. /4.2.</a:t>
                      </a:r>
                    </a:p>
                    <a:p>
                      <a:pPr algn="ctr"/>
                      <a:endParaRPr lang="es-ES_tradnl" sz="800" b="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ctr"/>
                      <a:endParaRPr lang="es-ES_tradnl" sz="800" b="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ctr"/>
                      <a:endParaRPr lang="es-ES_tradnl" sz="800" b="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ctr"/>
                      <a:endParaRPr lang="es-ES_tradnl" sz="800" b="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ctr"/>
                      <a:endParaRPr lang="es-ES_tradnl" sz="800" b="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ctr"/>
                      <a:endParaRPr lang="es-ES_tradnl" sz="800" b="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ctr"/>
                      <a:r>
                        <a:rPr lang="es-ES_tradnl" sz="800" b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8.1./8.2.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94690" algn="l"/>
                        </a:tabLst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CE4.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Comprender e interpretar textos escritos y multimodales, reconociendo el sentido global, las ideas principales y la información explícita e implícita…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94690" algn="l"/>
                        </a:tabLst>
                      </a:pP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94690" algn="l"/>
                        </a:tabLst>
                      </a:pP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94690" algn="l"/>
                        </a:tabLst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CE8. Leer, interpretar y analizar, de manera acompañada, obras o fragmentos literarios adecuados a su desarrollo, estableciendo relaciones entre ellos e identificando el género literario 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CCL2, CCL3, CCL5, CP2, STEM1, CD1, CPSAA4, 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94690" algn="l"/>
                        </a:tabLst>
                      </a:pP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endParaRPr lang="pt-BR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STEM1, CD2, CD3, CPSAA5, CC2.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315219"/>
                  </a:ext>
                </a:extLst>
              </a:tr>
              <a:tr h="444657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4.</a:t>
                      </a:r>
                      <a:r>
                        <a:rPr lang="es-ES_tradnl" sz="800" b="1" baseline="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 Vocabulario semántico</a:t>
                      </a:r>
                      <a:endParaRPr lang="es-ES_tradnl" sz="800" b="1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dirty="0">
                          <a:solidFill>
                            <a:srgbClr val="34A3D7"/>
                          </a:solidFill>
                          <a:latin typeface="ABeZeh"/>
                        </a:rPr>
                        <a:t>Aprendemos familias de palabras (</a:t>
                      </a:r>
                      <a:r>
                        <a:rPr lang="es-ES" sz="800" b="1" dirty="0" err="1">
                          <a:solidFill>
                            <a:srgbClr val="34A3D7"/>
                          </a:solidFill>
                          <a:latin typeface="ABeZeh"/>
                        </a:rPr>
                        <a:t>lll</a:t>
                      </a:r>
                      <a:r>
                        <a:rPr lang="es-ES" sz="800" b="1" dirty="0">
                          <a:solidFill>
                            <a:srgbClr val="34A3D7"/>
                          </a:solidFill>
                          <a:latin typeface="ABeZeh"/>
                        </a:rPr>
                        <a:t>)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Reflexión sobre la lengua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D.2. Aproximación a la lengua como sistema con distintos niveles: sonidos y letras, palabras, oraciones y textos. Observación y comparación de unidades comunicativas básicas.</a:t>
                      </a:r>
                    </a:p>
                    <a:p>
                      <a:pPr marL="0" marR="0" lvl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D.3. Procedimientos básicos de adquisición de vocabulario. Mecanismos léxicos básicos para la formación de palabras. </a:t>
                      </a:r>
                    </a:p>
                    <a:p>
                      <a:pPr marL="0" marR="0" lvl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D.4. Relación entre intención comunicativa y modalidad oracional.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94690" algn="l"/>
                        </a:tabLst>
                      </a:pPr>
                      <a:r>
                        <a:rPr lang="nl-NL" sz="8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Times New Roman" panose="02020603050405020304" pitchFamily="18" charset="0"/>
                        </a:rPr>
                        <a:t>9.1./9.2.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CE9. 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Reflexionar de forma guiada sobre el lenguaje a partir de procesos de producción y comprensión de textos en contextos significativos…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CCL2, CP2, STEM1, STEM2, CPSAA5.</a:t>
                      </a: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594092"/>
                  </a:ext>
                </a:extLst>
              </a:tr>
              <a:tr h="590183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5. Ortografía</a:t>
                      </a: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dirty="0">
                          <a:solidFill>
                            <a:srgbClr val="34A3D7"/>
                          </a:solidFill>
                          <a:latin typeface="ABeZeh"/>
                        </a:rPr>
                        <a:t>Aprendemos a acentuar triptongos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Reflexión sobre la lengua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D.2. Aproximación a la lengua como sistema con distintos niveles: sonidos y letras, palabras, oraciones y textos. Observación y comparación de unidades comunicativas básicas. </a:t>
                      </a:r>
                    </a:p>
                    <a:p>
                      <a:pPr marL="0" marR="0" lvl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D.6  Estrategias de observación y formulación de generalizaciones sobre la acentuación.</a:t>
                      </a:r>
                    </a:p>
                    <a:p>
                      <a:pPr algn="just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just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just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just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nl-NL" sz="8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Times New Roman" panose="02020603050405020304" pitchFamily="18" charset="0"/>
                        </a:rPr>
                        <a:t>9.1./9.2.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CE9. 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Reflexionar de forma guiada sobre el lenguaje a partir de procesos de producción y comprensión de textos en contextos significativos…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CCL2, CP2, STEM1, STEM2, CPSAA5.</a:t>
                      </a: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54231"/>
                  </a:ext>
                </a:extLst>
              </a:tr>
            </a:tbl>
          </a:graphicData>
        </a:graphic>
      </p:graphicFrame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9A5DC0C-72A8-46B0-831F-401A8A48E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073868"/>
              </p:ext>
            </p:extLst>
          </p:nvPr>
        </p:nvGraphicFramePr>
        <p:xfrm>
          <a:off x="1298569" y="715240"/>
          <a:ext cx="7397133" cy="297240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1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1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1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OCT</a:t>
                      </a:r>
                      <a:endParaRPr lang="es-ES_tradnl" sz="11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9CAEEDE0-3E0A-4432-B1D2-D4B2C5CC8B13}"/>
              </a:ext>
            </a:extLst>
          </p:cNvPr>
          <p:cNvSpPr/>
          <p:nvPr/>
        </p:nvSpPr>
        <p:spPr>
          <a:xfrm>
            <a:off x="1996111" y="757631"/>
            <a:ext cx="542261" cy="21245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8531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ED0512D-450E-4AA7-A817-713956FFB1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113276"/>
              </p:ext>
            </p:extLst>
          </p:nvPr>
        </p:nvGraphicFramePr>
        <p:xfrm>
          <a:off x="735011" y="1402867"/>
          <a:ext cx="9253296" cy="159097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1063842">
                  <a:extLst>
                    <a:ext uri="{9D8B030D-6E8A-4147-A177-3AD203B41FA5}">
                      <a16:colId xmlns:a16="http://schemas.microsoft.com/office/drawing/2014/main" val="2819870789"/>
                    </a:ext>
                  </a:extLst>
                </a:gridCol>
                <a:gridCol w="1344325">
                  <a:extLst>
                    <a:ext uri="{9D8B030D-6E8A-4147-A177-3AD203B41FA5}">
                      <a16:colId xmlns:a16="http://schemas.microsoft.com/office/drawing/2014/main" val="1875385020"/>
                    </a:ext>
                  </a:extLst>
                </a:gridCol>
                <a:gridCol w="1214872">
                  <a:extLst>
                    <a:ext uri="{9D8B030D-6E8A-4147-A177-3AD203B41FA5}">
                      <a16:colId xmlns:a16="http://schemas.microsoft.com/office/drawing/2014/main" val="1752625704"/>
                    </a:ext>
                  </a:extLst>
                </a:gridCol>
                <a:gridCol w="2031425">
                  <a:extLst>
                    <a:ext uri="{9D8B030D-6E8A-4147-A177-3AD203B41FA5}">
                      <a16:colId xmlns:a16="http://schemas.microsoft.com/office/drawing/2014/main" val="3075349314"/>
                    </a:ext>
                  </a:extLst>
                </a:gridCol>
                <a:gridCol w="842387">
                  <a:extLst>
                    <a:ext uri="{9D8B030D-6E8A-4147-A177-3AD203B41FA5}">
                      <a16:colId xmlns:a16="http://schemas.microsoft.com/office/drawing/2014/main" val="1121858031"/>
                    </a:ext>
                  </a:extLst>
                </a:gridCol>
                <a:gridCol w="1819143">
                  <a:extLst>
                    <a:ext uri="{9D8B030D-6E8A-4147-A177-3AD203B41FA5}">
                      <a16:colId xmlns:a16="http://schemas.microsoft.com/office/drawing/2014/main" val="639763202"/>
                    </a:ext>
                  </a:extLst>
                </a:gridCol>
                <a:gridCol w="937302">
                  <a:extLst>
                    <a:ext uri="{9D8B030D-6E8A-4147-A177-3AD203B41FA5}">
                      <a16:colId xmlns:a16="http://schemas.microsoft.com/office/drawing/2014/main" val="3001160451"/>
                    </a:ext>
                  </a:extLst>
                </a:gridCol>
              </a:tblGrid>
              <a:tr h="590183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6. Gramática</a:t>
                      </a: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dirty="0">
                          <a:solidFill>
                            <a:srgbClr val="34A3D7"/>
                          </a:solidFill>
                          <a:latin typeface="ABeZeh"/>
                        </a:rPr>
                        <a:t>Conocemos e identificamos los verbos defectivos y los verbos auxiliares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b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Reflexión sobre la lengua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b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D.1. Establecimiento de generalizaciones sobre aspectos lingüísticos elementales a partir de la observación, comparación y transformación de palabras y enunciados. </a:t>
                      </a:r>
                    </a:p>
                    <a:p>
                      <a:pPr marL="0" marR="0" lvl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b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D.4. Relación entre intención comunicativa y modalidad oracional.</a:t>
                      </a:r>
                    </a:p>
                    <a:p>
                      <a:pPr marL="0" marR="0" lvl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D.5  Mecanismos básicos de coherencia y cohesión, con especial atención a las sustituciones pronominales y a la correlación temporal establecida mediante los distintos tiempos verbales.</a:t>
                      </a:r>
                    </a:p>
                    <a:p>
                      <a:pPr marL="0" marR="0" lvl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94690" algn="l"/>
                        </a:tabLst>
                      </a:pPr>
                      <a:r>
                        <a:rPr lang="nl-NL" sz="800" b="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Times New Roman" panose="02020603050405020304" pitchFamily="18" charset="0"/>
                        </a:rPr>
                        <a:t>9.1./9.2.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CE9. 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Reflexionar de forma guiada sobre el lenguaje a partir de procesos de producción y comprensión de textos en contextos significativos…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CCL2, CP2, STEM1, STEM2, CPSAA5.</a:t>
                      </a: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51406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75760341-D38B-4A11-8E87-E81145A826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328905"/>
              </p:ext>
            </p:extLst>
          </p:nvPr>
        </p:nvGraphicFramePr>
        <p:xfrm>
          <a:off x="712418" y="2993845"/>
          <a:ext cx="9253297" cy="391513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1047264">
                  <a:extLst>
                    <a:ext uri="{9D8B030D-6E8A-4147-A177-3AD203B41FA5}">
                      <a16:colId xmlns:a16="http://schemas.microsoft.com/office/drawing/2014/main" val="1812913407"/>
                    </a:ext>
                  </a:extLst>
                </a:gridCol>
                <a:gridCol w="1363528">
                  <a:extLst>
                    <a:ext uri="{9D8B030D-6E8A-4147-A177-3AD203B41FA5}">
                      <a16:colId xmlns:a16="http://schemas.microsoft.com/office/drawing/2014/main" val="1017258815"/>
                    </a:ext>
                  </a:extLst>
                </a:gridCol>
                <a:gridCol w="1232164">
                  <a:extLst>
                    <a:ext uri="{9D8B030D-6E8A-4147-A177-3AD203B41FA5}">
                      <a16:colId xmlns:a16="http://schemas.microsoft.com/office/drawing/2014/main" val="2991504107"/>
                    </a:ext>
                  </a:extLst>
                </a:gridCol>
                <a:gridCol w="2001551">
                  <a:extLst>
                    <a:ext uri="{9D8B030D-6E8A-4147-A177-3AD203B41FA5}">
                      <a16:colId xmlns:a16="http://schemas.microsoft.com/office/drawing/2014/main" val="1797313926"/>
                    </a:ext>
                  </a:extLst>
                </a:gridCol>
                <a:gridCol w="846427">
                  <a:extLst>
                    <a:ext uri="{9D8B030D-6E8A-4147-A177-3AD203B41FA5}">
                      <a16:colId xmlns:a16="http://schemas.microsoft.com/office/drawing/2014/main" val="1399364106"/>
                    </a:ext>
                  </a:extLst>
                </a:gridCol>
                <a:gridCol w="1832266">
                  <a:extLst>
                    <a:ext uri="{9D8B030D-6E8A-4147-A177-3AD203B41FA5}">
                      <a16:colId xmlns:a16="http://schemas.microsoft.com/office/drawing/2014/main" val="3817289834"/>
                    </a:ext>
                  </a:extLst>
                </a:gridCol>
                <a:gridCol w="930097">
                  <a:extLst>
                    <a:ext uri="{9D8B030D-6E8A-4147-A177-3AD203B41FA5}">
                      <a16:colId xmlns:a16="http://schemas.microsoft.com/office/drawing/2014/main" val="3496400095"/>
                    </a:ext>
                  </a:extLst>
                </a:gridCol>
              </a:tblGrid>
              <a:tr h="1790199">
                <a:tc>
                  <a:txBody>
                    <a:bodyPr/>
                    <a:lstStyle/>
                    <a:p>
                      <a:pPr>
                        <a:tabLst>
                          <a:tab pos="984250" algn="l"/>
                        </a:tabLst>
                      </a:pPr>
                      <a:r>
                        <a:rPr lang="es-ES_tradnl" sz="800" b="1" kern="1200" noProof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7.</a:t>
                      </a:r>
                      <a:r>
                        <a:rPr lang="es-ES_tradnl" sz="800" b="1" kern="1200" baseline="0" noProof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 Literatura</a:t>
                      </a:r>
                      <a:endParaRPr lang="es-ES_tradnl" sz="8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kern="120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Trabajaremos la literatura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b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Literatura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C.2</a:t>
                      </a:r>
                      <a:r>
                        <a:rPr lang="es-ES_tradnl" sz="800" b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. Estrategia para la interpretación acompañada y compartida de las obras a través de conversaciones literarias. </a:t>
                      </a:r>
                    </a:p>
                    <a:p>
                      <a:pPr algn="l"/>
                      <a:r>
                        <a:rPr lang="es-ES_tradnl" sz="800" b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C.4. Análisis acompañado de la relación entre los elementos  básicos del género  literario y la construcción del sentido de la obra. </a:t>
                      </a:r>
                    </a:p>
                    <a:p>
                      <a:pPr algn="l"/>
                      <a:r>
                        <a:rPr lang="es-ES_tradnl" sz="800" b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C.5. Estrategias básicas para la interpretación progresivamente autónoma de los textos literarios.</a:t>
                      </a:r>
                    </a:p>
                    <a:p>
                      <a:pPr algn="l"/>
                      <a:r>
                        <a:rPr lang="es-ES_tradnl" sz="800" b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 C.8. Lectura expresiva, dramatización o interpretación de fragmentos atendiendo a los procesos de comprensión y al nivel de desarrollo</a:t>
                      </a:r>
                    </a:p>
                    <a:p>
                      <a:pPr algn="l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0" hangingPunct="1"/>
                      <a:r>
                        <a:rPr lang="es-ES" sz="800" b="0" kern="1200" dirty="0">
                          <a:solidFill>
                            <a:srgbClr val="333333"/>
                          </a:solidFill>
                          <a:latin typeface="ABeZeh" pitchFamily="2" charset="0"/>
                          <a:cs typeface="+mn-cs"/>
                        </a:rPr>
                        <a:t>8.1./8.2.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CE8. Leer, interpretar y analizar, de manera acompañada, obras o fragmentos literarios adecuados a su desarrollo, estableciendo relaciones entre ellos e identificando el género literario …</a:t>
                      </a:r>
                    </a:p>
                    <a:p>
                      <a:pPr algn="ctr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ctr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ctr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ctr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ctr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94690" algn="l"/>
                        </a:tabLst>
                      </a:pP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STEM1, CD2, CD3, CPSAA5, CC2.</a:t>
                      </a: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94690" algn="l"/>
                        </a:tabLst>
                      </a:pPr>
                      <a:endParaRPr lang="pt-BR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841426"/>
                  </a:ext>
                </a:extLst>
              </a:tr>
              <a:tr h="1791719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8. Producción escrita</a:t>
                      </a: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dirty="0">
                          <a:solidFill>
                            <a:srgbClr val="34A3D7"/>
                          </a:solidFill>
                          <a:latin typeface="ABeZeh"/>
                        </a:rPr>
                        <a:t>Realizaremos una producción escrita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Comunicación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B.3.5.Producción escrita: ortografía reglada  en la textualización y la autocorrección. Coherencia, cohesión y adecuación textual. Estrategias básicas, individuales o grupales, de planificación, textualización, revisión y autocorrección. Uso de elementos gráficos y paratextuales al servicio de la comprensión. Escritura en soporte digital acompañada. </a:t>
                      </a:r>
                    </a:p>
                    <a:p>
                      <a:pPr algn="just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C.9. Creación de textos de intención literaria de manera libre y a partir de la recreación y apropiación de los modelos dados.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5.1.</a:t>
                      </a:r>
                    </a:p>
                    <a:p>
                      <a:pPr algn="ctr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ctr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ctr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ctr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ctr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ctr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ctr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8.2.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CE5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Producir textos escritos y multimodales, con corrección gramatical y ortográfica básicas, secuenciando correctamente los contenidos y aplicando estrategias elementales de planificación…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CE8. Leer, interpretar y analizar, de manera acompañada, obras o fragmentos literarios adecuados a su desarrollo, estableciendo relaciones entre ellos e identificando el género literario …</a:t>
                      </a:r>
                    </a:p>
                    <a:p>
                      <a:pPr algn="ctr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ctr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STEM1, CD2, CD3, CPSAA5, CC2.</a:t>
                      </a: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94690" algn="l"/>
                        </a:tabLst>
                      </a:pPr>
                      <a:endParaRPr lang="pt-BR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94690" algn="l"/>
                        </a:tabLst>
                      </a:pPr>
                      <a:endParaRPr lang="pt-BR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94690" algn="l"/>
                        </a:tabLst>
                      </a:pP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STEM1, CD2, CD3, CPSAA5, CC2.</a:t>
                      </a: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94690" algn="l"/>
                        </a:tabLst>
                      </a:pPr>
                      <a:endParaRPr lang="pt-BR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837692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295BAE79-3812-4471-9EA0-704D6892B9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881615"/>
              </p:ext>
            </p:extLst>
          </p:nvPr>
        </p:nvGraphicFramePr>
        <p:xfrm>
          <a:off x="735012" y="943031"/>
          <a:ext cx="8850970" cy="459836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1027113">
                  <a:extLst>
                    <a:ext uri="{9D8B030D-6E8A-4147-A177-3AD203B41FA5}">
                      <a16:colId xmlns:a16="http://schemas.microsoft.com/office/drawing/2014/main" val="2524929201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val="2779077884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3442629856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599300791"/>
                    </a:ext>
                  </a:extLst>
                </a:gridCol>
                <a:gridCol w="815285">
                  <a:extLst>
                    <a:ext uri="{9D8B030D-6E8A-4147-A177-3AD203B41FA5}">
                      <a16:colId xmlns:a16="http://schemas.microsoft.com/office/drawing/2014/main" val="3955935271"/>
                    </a:ext>
                  </a:extLst>
                </a:gridCol>
                <a:gridCol w="1729888">
                  <a:extLst>
                    <a:ext uri="{9D8B030D-6E8A-4147-A177-3AD203B41FA5}">
                      <a16:colId xmlns:a16="http://schemas.microsoft.com/office/drawing/2014/main" val="1813372677"/>
                    </a:ext>
                  </a:extLst>
                </a:gridCol>
                <a:gridCol w="906709">
                  <a:extLst>
                    <a:ext uri="{9D8B030D-6E8A-4147-A177-3AD203B41FA5}">
                      <a16:colId xmlns:a16="http://schemas.microsoft.com/office/drawing/2014/main" val="384287614"/>
                    </a:ext>
                  </a:extLst>
                </a:gridCol>
              </a:tblGrid>
              <a:tr h="459836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900" b="1" kern="12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  <a:cs typeface="+mn-cs"/>
                        </a:rPr>
                        <a:t>Evidencia</a:t>
                      </a:r>
                    </a:p>
                  </a:txBody>
                  <a:tcPr marL="90268" marR="90268" marT="45134" marB="45134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LO</a:t>
                      </a:r>
                      <a:endParaRPr lang="es-ES_tradnl" sz="900" noProof="0" dirty="0">
                        <a:latin typeface="+mn-lt"/>
                        <a:ea typeface="ABeZeh" pitchFamily="2" charset="0"/>
                      </a:endParaRP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SABER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Saberes básicos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Criterios de evaluación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Competencias específicas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cs typeface="+mn-cs"/>
                        </a:rPr>
                        <a:t>Perfil de salida asociado</a:t>
                      </a:r>
                      <a:endParaRPr lang="es-ES_tradnl" sz="900" b="1" kern="1200" noProof="0" dirty="0">
                        <a:solidFill>
                          <a:srgbClr val="009ED0"/>
                        </a:solidFill>
                        <a:latin typeface="+mn-lt"/>
                        <a:ea typeface="ABeZeh" pitchFamily="2" charset="0"/>
                        <a:cs typeface="+mn-cs"/>
                      </a:endParaRP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325685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6743C4B4-3A00-4DBD-BFB8-5475E9C85A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534786"/>
              </p:ext>
            </p:extLst>
          </p:nvPr>
        </p:nvGraphicFramePr>
        <p:xfrm>
          <a:off x="1214652" y="645791"/>
          <a:ext cx="7397133" cy="297240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3864311996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5248928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3080535043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3548875217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521496193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176552443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104520392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406718074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459286833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44711961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1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1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1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OCT</a:t>
                      </a:r>
                      <a:endParaRPr lang="es-ES_tradnl" sz="11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603182"/>
                  </a:ext>
                </a:extLst>
              </a:tr>
            </a:tbl>
          </a:graphicData>
        </a:graphic>
      </p:graphicFrame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4C2EE0B1-6E1E-4185-AFD8-9345D651E0EE}"/>
              </a:ext>
            </a:extLst>
          </p:cNvPr>
          <p:cNvSpPr/>
          <p:nvPr/>
        </p:nvSpPr>
        <p:spPr>
          <a:xfrm>
            <a:off x="1919502" y="695636"/>
            <a:ext cx="542261" cy="21245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Afbeelding 16">
            <a:extLst>
              <a:ext uri="{FF2B5EF4-FFF2-40B4-BE49-F238E27FC236}">
                <a16:creationId xmlns:a16="http://schemas.microsoft.com/office/drawing/2014/main" id="{8BDA51EC-71E0-438D-BA92-549D134C3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3654" y="7118486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137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>
            <a:extLst>
              <a:ext uri="{FF2B5EF4-FFF2-40B4-BE49-F238E27FC236}">
                <a16:creationId xmlns:a16="http://schemas.microsoft.com/office/drawing/2014/main" id="{738754DC-9EB5-DF47-A2B3-7225365D0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317" y="7011608"/>
            <a:ext cx="804656" cy="227691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9123C89D-CCC8-F14F-ACE3-D99263947F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626583"/>
              </p:ext>
            </p:extLst>
          </p:nvPr>
        </p:nvGraphicFramePr>
        <p:xfrm>
          <a:off x="823011" y="950043"/>
          <a:ext cx="6264696" cy="230425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127464">
                  <a:extLst>
                    <a:ext uri="{9D8B030D-6E8A-4147-A177-3AD203B41FA5}">
                      <a16:colId xmlns:a16="http://schemas.microsoft.com/office/drawing/2014/main" val="4050208197"/>
                    </a:ext>
                  </a:extLst>
                </a:gridCol>
                <a:gridCol w="3137232">
                  <a:extLst>
                    <a:ext uri="{9D8B030D-6E8A-4147-A177-3AD203B41FA5}">
                      <a16:colId xmlns:a16="http://schemas.microsoft.com/office/drawing/2014/main" val="2798332423"/>
                    </a:ext>
                  </a:extLst>
                </a:gridCol>
              </a:tblGrid>
              <a:tr h="345638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Material extra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Lección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044509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Fichas de escritura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1. Vocabulario, 4. Vocabulario semántico, 5. Ortografía, 8. Producción escrita 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748678"/>
                  </a:ext>
                </a:extLst>
              </a:tr>
              <a:tr h="345638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Fichas de repaso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9. Repaso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970643"/>
                  </a:ext>
                </a:extLst>
              </a:tr>
              <a:tr h="345638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Examen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10. Examen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08901"/>
                  </a:ext>
                </a:extLst>
              </a:tr>
              <a:tr h="345638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Rúbricas de evaluación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2. Comunicación oral, 8. Producción escrita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569348"/>
                  </a:ext>
                </a:extLst>
              </a:tr>
              <a:tr h="345638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Audio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1. Vocabulario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509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896428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1" ma:contentTypeDescription="Crear nuevo documento." ma:contentTypeScope="" ma:versionID="579968cd67c96a08b09063f4e48bf348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330fbc411facc0d378f0310f481716a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E62E33-EF64-4205-A6BC-39C082C1F2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5751dd86-6170-4cc0-811e-1c4a5e106ea5"/>
    <ds:schemaRef ds:uri="9123724a-6770-4cf5-85de-da1a5d7b85d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693</TotalTime>
  <Words>3293</Words>
  <Application>Microsoft Macintosh PowerPoint</Application>
  <PresentationFormat>Personalizado</PresentationFormat>
  <Paragraphs>312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ABeZeh</vt:lpstr>
      <vt:lpstr>Arial</vt:lpstr>
      <vt:lpstr>Calibri</vt:lpstr>
      <vt:lpstr>Calibri Light</vt:lpstr>
      <vt:lpstr>Courier New</vt:lpstr>
      <vt:lpstr>Symbol</vt:lpstr>
      <vt:lpstr>Times New Roman</vt:lpstr>
      <vt:lpstr>Kantoorthema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Microsoft Office User</cp:lastModifiedBy>
  <cp:revision>151</cp:revision>
  <cp:lastPrinted>2022-01-24T15:23:58Z</cp:lastPrinted>
  <dcterms:created xsi:type="dcterms:W3CDTF">2022-01-03T10:00:59Z</dcterms:created>
  <dcterms:modified xsi:type="dcterms:W3CDTF">2022-09-25T07:50:55Z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