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315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68FD2F-7980-1C99-5681-E7730981E4EB}" name="Ricardo de Zoete" initials="RdZ" userId="S::ricardo.dezoete@snappet.org::04ab137e-4e16-4571-848a-1997276212c6" providerId="AD"/>
  <p188:author id="{2C5CBC88-67C6-C204-907C-806A8E18E0C1}" name="Ilse Grootendorst Schellekens" initials="IS" userId="S::ilse.grootendorstschellekens@snappet.org::b1fcbaa9-f6cc-4de2-8621-a3ea304a1913" providerId="AD"/>
  <p188:author id="{9E3F72AA-2C81-62F5-4B80-E14A09E0FB2F}" name="Liesbeth Delgijer" initials="LD" userId="S::liesbeth.delgijer@snappet.org::1a1c643a-0254-461e-95e1-c019c42c86d7" providerId="AD"/>
  <p188:author id="{318BCFAB-37CE-8776-0B7C-F69C4C203CA0}" name="Marit de Wit" initials="MdW" userId="S::marit.dewit@snappet.org::fcf9e0a2-abe0-4fb9-9929-bca3305c584c" providerId="AD"/>
  <p188:author id="{DFD62BE5-5DAD-18CF-69FC-815FB8F1E8E0}" name="Lieke Kamsma" initials="LK" userId="S::lieke.kamsma@snappet.org::a67994a5-e48e-44a1-96f9-972ef43d47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A3D7"/>
    <a:srgbClr val="E7F5FA"/>
    <a:srgbClr val="333333"/>
    <a:srgbClr val="C2C2C2"/>
    <a:srgbClr val="F7F7F9"/>
    <a:srgbClr val="009ED0"/>
    <a:srgbClr val="F3A900"/>
    <a:srgbClr val="F6CF18"/>
    <a:srgbClr val="9CCD1B"/>
    <a:srgbClr val="64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5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8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4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14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13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0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1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1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29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40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8-2-2022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2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732317" y="242882"/>
            <a:ext cx="9556959" cy="397874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Rúbrica para evaluar la resolución de problemas – 3º Primaria</a:t>
            </a:r>
            <a:endParaRPr lang="es-ES_tradnl" sz="11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38754DC-9EB5-DF47-A2B3-7225365D0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073" y="7030648"/>
            <a:ext cx="804656" cy="22769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907F1A0A-1899-4D41-BE0A-70A9A73A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538446"/>
              </p:ext>
            </p:extLst>
          </p:nvPr>
        </p:nvGraphicFramePr>
        <p:xfrm>
          <a:off x="1165860" y="1457593"/>
          <a:ext cx="8695752" cy="2754642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3899748336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909573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174438"/>
                    </a:ext>
                  </a:extLst>
                </a:gridCol>
                <a:gridCol w="1675837">
                  <a:extLst>
                    <a:ext uri="{9D8B030D-6E8A-4147-A177-3AD203B41FA5}">
                      <a16:colId xmlns:a16="http://schemas.microsoft.com/office/drawing/2014/main" val="1243946523"/>
                    </a:ext>
                  </a:extLst>
                </a:gridCol>
                <a:gridCol w="1691997">
                  <a:extLst>
                    <a:ext uri="{9D8B030D-6E8A-4147-A177-3AD203B41FA5}">
                      <a16:colId xmlns:a16="http://schemas.microsoft.com/office/drawing/2014/main" val="274613623"/>
                    </a:ext>
                  </a:extLst>
                </a:gridCol>
                <a:gridCol w="357138">
                  <a:extLst>
                    <a:ext uri="{9D8B030D-6E8A-4147-A177-3AD203B41FA5}">
                      <a16:colId xmlns:a16="http://schemas.microsoft.com/office/drawing/2014/main" val="223707585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s-ES_tradnl" sz="11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Avanzado (9-10)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Adelantado (7-8)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Básico (5-6)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 progresar (1-4)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000" b="1" baseline="300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3532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s-ES_tradnl" sz="1050" b="1" kern="1200" noProof="0" dirty="0">
                          <a:solidFill>
                            <a:srgbClr val="009ED0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Comprende el enunciado</a:t>
                      </a:r>
                      <a:endParaRPr lang="es-ES_tradnl" sz="105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sin ninguna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 e identifica los datos con alguna dificultad.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Entiende el enunciado, pero no es capaz de identificar los datos. 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entiende el enunciado y no es capaz de identificar los datos.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54231"/>
                  </a:ext>
                </a:extLst>
              </a:tr>
              <a:tr h="469396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Selecciona la estrategia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sin errores.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 y la aplica con errores leves.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Selecciona la estrategia adecuada, pero la aplica de forma errónea.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seleccionar la estrategia ni de aplicarla correctamente.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712179"/>
                  </a:ext>
                </a:extLst>
              </a:tr>
              <a:tr h="753128">
                <a:tc>
                  <a:txBody>
                    <a:bodyPr/>
                    <a:lstStyle/>
                    <a:p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Aplica las operaciones con coherencia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 y sin presentar errores.</a:t>
                      </a:r>
                    </a:p>
                    <a:p>
                      <a:pPr lvl="0" algn="l">
                        <a:buNone/>
                      </a:pPr>
                      <a:endParaRPr lang="es-ES" sz="700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ABeZeh" pitchFamily="2" charset="0"/>
                        <a:cs typeface="+mn-cs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 con fluidez, pero presenta pocos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Resuelve las operaciones, pero presenta varios errores.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kern="1200" dirty="0">
                          <a:solidFill>
                            <a:srgbClr val="333333"/>
                          </a:solidFill>
                          <a:effectLst/>
                          <a:latin typeface="ABeZeh" pitchFamily="2" charset="0"/>
                          <a:ea typeface="ABeZeh" pitchFamily="2" charset="0"/>
                          <a:cs typeface="+mn-cs"/>
                        </a:rPr>
                        <a:t>No es capaz de resolver las operaciones.</a:t>
                      </a:r>
                      <a:endParaRPr lang="es-ES_tradnl" sz="700" noProof="0" dirty="0">
                        <a:solidFill>
                          <a:srgbClr val="333333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5345"/>
                  </a:ext>
                </a:extLst>
              </a:tr>
              <a:tr h="69017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50" b="1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Expresa el resultado de forma adecuada</a:t>
                      </a:r>
                    </a:p>
                  </a:txBody>
                  <a:tcPr marL="108000" marR="108000" marT="64800" marB="64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y coherencia la solución del problema.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algunas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Expresa con claridad la solución del problema, pero presenta muchas incoherencias en el resultado numérico.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700" noProof="0" dirty="0">
                          <a:solidFill>
                            <a:srgbClr val="333333"/>
                          </a:solidFill>
                          <a:latin typeface="ABeZeh" pitchFamily="2" charset="0"/>
                          <a:ea typeface="ABeZeh" pitchFamily="2" charset="0"/>
                        </a:rPr>
                        <a:t>No expresa el resultado del problema o lo hace de forma incorrecta.</a:t>
                      </a:r>
                    </a:p>
                  </a:txBody>
                  <a:tcPr marL="108000" marR="108000" marT="64800" marB="648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100" noProof="0" dirty="0">
                        <a:solidFill>
                          <a:srgbClr val="009ED0"/>
                        </a:solidFill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471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E146A5B-BFCC-40DC-B709-960BFB59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647521"/>
              </p:ext>
            </p:extLst>
          </p:nvPr>
        </p:nvGraphicFramePr>
        <p:xfrm>
          <a:off x="8321073" y="6710174"/>
          <a:ext cx="1542628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940">
                  <a:extLst>
                    <a:ext uri="{9D8B030D-6E8A-4147-A177-3AD203B41FA5}">
                      <a16:colId xmlns:a16="http://schemas.microsoft.com/office/drawing/2014/main" val="684279203"/>
                    </a:ext>
                  </a:extLst>
                </a:gridCol>
                <a:gridCol w="376688">
                  <a:extLst>
                    <a:ext uri="{9D8B030D-6E8A-4147-A177-3AD203B41FA5}">
                      <a16:colId xmlns:a16="http://schemas.microsoft.com/office/drawing/2014/main" val="210027484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fontAlgn="base"/>
                      <a:r>
                        <a:rPr lang="es-ES" sz="1050" dirty="0">
                          <a:solidFill>
                            <a:srgbClr val="34A3D7"/>
                          </a:solidFill>
                          <a:effectLst/>
                        </a:rPr>
                        <a:t>Valoración final​</a:t>
                      </a:r>
                      <a:endParaRPr lang="es-ES" b="1" dirty="0">
                        <a:solidFill>
                          <a:srgbClr val="34A3D7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s-ES" sz="1100" dirty="0">
                          <a:effectLst/>
                        </a:rPr>
                        <a:t>​</a:t>
                      </a:r>
                      <a:endParaRPr lang="es-ES" sz="1100" b="1" dirty="0">
                        <a:solidFill>
                          <a:srgbClr val="FFFFFF"/>
                        </a:solidFill>
                        <a:effectLst/>
                        <a:latin typeface="ABeZeh"/>
                      </a:endParaRP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16556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458EA5-DB45-46B0-B7B3-D472DF0E3B08}"/>
              </a:ext>
            </a:extLst>
          </p:cNvPr>
          <p:cNvSpPr/>
          <p:nvPr/>
        </p:nvSpPr>
        <p:spPr>
          <a:xfrm>
            <a:off x="423565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F9BBA88-37CA-4B93-A0B9-C4C2EAD08143}"/>
              </a:ext>
            </a:extLst>
          </p:cNvPr>
          <p:cNvSpPr/>
          <p:nvPr/>
        </p:nvSpPr>
        <p:spPr>
          <a:xfrm>
            <a:off x="4235654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B8A03DA-FCC1-4A0B-B620-32AA7428F6F8}"/>
              </a:ext>
            </a:extLst>
          </p:cNvPr>
          <p:cNvSpPr/>
          <p:nvPr/>
        </p:nvSpPr>
        <p:spPr>
          <a:xfrm>
            <a:off x="4225655" y="312256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1CF2441-A5E7-4DC3-9140-F0B63C7D2F03}"/>
              </a:ext>
            </a:extLst>
          </p:cNvPr>
          <p:cNvSpPr/>
          <p:nvPr/>
        </p:nvSpPr>
        <p:spPr>
          <a:xfrm>
            <a:off x="4225655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A844E5B-7A8F-4E09-B303-4D13882D5A60}"/>
              </a:ext>
            </a:extLst>
          </p:cNvPr>
          <p:cNvSpPr/>
          <p:nvPr/>
        </p:nvSpPr>
        <p:spPr>
          <a:xfrm>
            <a:off x="5949575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99A36DA-FB2E-4BCF-B4FE-17BF7799FC07}"/>
              </a:ext>
            </a:extLst>
          </p:cNvPr>
          <p:cNvSpPr/>
          <p:nvPr/>
        </p:nvSpPr>
        <p:spPr>
          <a:xfrm>
            <a:off x="59738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4503F1-4E2F-4DC9-8802-ACC140322B02}"/>
              </a:ext>
            </a:extLst>
          </p:cNvPr>
          <p:cNvSpPr/>
          <p:nvPr/>
        </p:nvSpPr>
        <p:spPr>
          <a:xfrm>
            <a:off x="5965936" y="3107830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1568A28-B6A7-4C17-B7D4-E9B405F26E7C}"/>
              </a:ext>
            </a:extLst>
          </p:cNvPr>
          <p:cNvSpPr/>
          <p:nvPr/>
        </p:nvSpPr>
        <p:spPr>
          <a:xfrm>
            <a:off x="5965936" y="3900198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3C84216-3327-4C7E-A74C-819EB10E0C0B}"/>
              </a:ext>
            </a:extLst>
          </p:cNvPr>
          <p:cNvSpPr/>
          <p:nvPr/>
        </p:nvSpPr>
        <p:spPr>
          <a:xfrm>
            <a:off x="7587461" y="210122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36A2BF-171B-4DAB-BBCE-A2B60DEF5D56}"/>
              </a:ext>
            </a:extLst>
          </p:cNvPr>
          <p:cNvSpPr/>
          <p:nvPr/>
        </p:nvSpPr>
        <p:spPr>
          <a:xfrm>
            <a:off x="7589576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0E4EA4-C670-491F-8A43-4F4425447D85}"/>
              </a:ext>
            </a:extLst>
          </p:cNvPr>
          <p:cNvSpPr/>
          <p:nvPr/>
        </p:nvSpPr>
        <p:spPr>
          <a:xfrm>
            <a:off x="7587461" y="310085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7AB0164-24BF-43DD-AC42-BA9C78CF5494}"/>
              </a:ext>
            </a:extLst>
          </p:cNvPr>
          <p:cNvSpPr/>
          <p:nvPr/>
        </p:nvSpPr>
        <p:spPr>
          <a:xfrm>
            <a:off x="7616142" y="3942874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FEB85A6-EB27-4719-82B6-40C9B31D7F44}"/>
              </a:ext>
            </a:extLst>
          </p:cNvPr>
          <p:cNvSpPr/>
          <p:nvPr/>
        </p:nvSpPr>
        <p:spPr>
          <a:xfrm>
            <a:off x="9222318" y="212181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83179788-DAD3-43F0-A670-3015E38369E3}"/>
              </a:ext>
            </a:extLst>
          </p:cNvPr>
          <p:cNvSpPr/>
          <p:nvPr/>
        </p:nvSpPr>
        <p:spPr>
          <a:xfrm>
            <a:off x="9222318" y="2586347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1498E51E-CD95-4FBB-9199-0FF0ED322514}"/>
              </a:ext>
            </a:extLst>
          </p:cNvPr>
          <p:cNvSpPr/>
          <p:nvPr/>
        </p:nvSpPr>
        <p:spPr>
          <a:xfrm>
            <a:off x="9222318" y="3109305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421322A-7C73-4BD6-A855-626D99BBACBE}"/>
              </a:ext>
            </a:extLst>
          </p:cNvPr>
          <p:cNvSpPr/>
          <p:nvPr/>
        </p:nvSpPr>
        <p:spPr>
          <a:xfrm>
            <a:off x="9222318" y="3926142"/>
            <a:ext cx="113579" cy="1141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6" name="Groep 10">
            <a:extLst>
              <a:ext uri="{FF2B5EF4-FFF2-40B4-BE49-F238E27FC236}">
                <a16:creationId xmlns:a16="http://schemas.microsoft.com/office/drawing/2014/main" id="{FF5E48DE-6261-4DA0-BF17-A3D55A50A6DB}"/>
              </a:ext>
            </a:extLst>
          </p:cNvPr>
          <p:cNvGrpSpPr/>
          <p:nvPr/>
        </p:nvGrpSpPr>
        <p:grpSpPr>
          <a:xfrm>
            <a:off x="1906438" y="629044"/>
            <a:ext cx="6223651" cy="669158"/>
            <a:chOff x="628560" y="1057503"/>
            <a:chExt cx="6215065" cy="692692"/>
          </a:xfrm>
        </p:grpSpPr>
        <p:sp>
          <p:nvSpPr>
            <p:cNvPr id="37" name="Afgeronde rechthoek 11">
              <a:extLst>
                <a:ext uri="{FF2B5EF4-FFF2-40B4-BE49-F238E27FC236}">
                  <a16:creationId xmlns:a16="http://schemas.microsoft.com/office/drawing/2014/main" id="{F2AB0145-CB11-45AA-BA9C-E53F9C267880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8" name="Tekstvak 12">
              <a:extLst>
                <a:ext uri="{FF2B5EF4-FFF2-40B4-BE49-F238E27FC236}">
                  <a16:creationId xmlns:a16="http://schemas.microsoft.com/office/drawing/2014/main" id="{6A5C943B-60BA-4052-9E2A-FB1AAA8F3C5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Nombre</a:t>
              </a:r>
            </a:p>
          </p:txBody>
        </p:sp>
        <p:sp>
          <p:nvSpPr>
            <p:cNvPr id="39" name="Afgeronde rechthoek 13">
              <a:extLst>
                <a:ext uri="{FF2B5EF4-FFF2-40B4-BE49-F238E27FC236}">
                  <a16:creationId xmlns:a16="http://schemas.microsoft.com/office/drawing/2014/main" id="{8D3477A5-7DDB-4DE1-8043-B28F9763272D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0" name="Tekstvak 14">
              <a:extLst>
                <a:ext uri="{FF2B5EF4-FFF2-40B4-BE49-F238E27FC236}">
                  <a16:creationId xmlns:a16="http://schemas.microsoft.com/office/drawing/2014/main" id="{F7388D21-C817-429B-8682-538C78F88273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009ED0"/>
                  </a:solidFill>
                  <a:latin typeface="ABeZeh" pitchFamily="2" charset="0"/>
                  <a:ea typeface="ABeZeh" pitchFamily="2" charset="0"/>
                </a:rPr>
                <a:t>Fecha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66591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1" ma:contentTypeDescription="Crear nuevo documento." ma:contentTypeScope="" ma:versionID="579968cd67c96a08b09063f4e48bf348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330fbc411facc0d378f0310f481716a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AECA31-125D-4136-9E53-60BCC38A4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5751dd86-6170-4cc0-811e-1c4a5e106ea5"/>
    <ds:schemaRef ds:uri="9123724a-6770-4cf5-85de-da1a5d7b85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238</Words>
  <Application>Microsoft Office PowerPoint</Application>
  <PresentationFormat>Personalizado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ABeZeh</vt:lpstr>
      <vt:lpstr>Arial</vt:lpstr>
      <vt:lpstr>Calibri</vt:lpstr>
      <vt:lpstr>Calibri Light</vt:lpstr>
      <vt:lpstr>Kantoorthema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64</cp:revision>
  <cp:lastPrinted>2022-01-24T15:23:58Z</cp:lastPrinted>
  <dcterms:created xsi:type="dcterms:W3CDTF">2022-01-03T10:00:59Z</dcterms:created>
  <dcterms:modified xsi:type="dcterms:W3CDTF">2022-02-08T06:48:43Z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