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4.emf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agen 69">
            <a:extLst>
              <a:ext uri="{FF2B5EF4-FFF2-40B4-BE49-F238E27FC236}">
                <a16:creationId xmlns:a16="http://schemas.microsoft.com/office/drawing/2014/main" id="{26F3F5AA-EF9A-AEBC-839E-9755794A2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858" y="5997757"/>
            <a:ext cx="1462003" cy="185529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C23C4B8F-D443-C89D-3660-E6354AD44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09" y="2683193"/>
            <a:ext cx="1439384" cy="1124252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DF633D72-AFA5-019D-E985-2EC4F4F13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252" y="2412505"/>
            <a:ext cx="831169" cy="617860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3 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1857203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Víctor tiene que comprar 6 cámaras para su estudio. Si cuestan 475 € cada una, ¿cuánto dinero se gastará? 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78460" y="4053731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Marina guarda 175 fotos en cada album. Si tiene 6, ¿cuántas fotos pordrá guardar? (1 punto)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83256" y="5767592"/>
            <a:ext cx="633233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¿Cuánto costarán 32 vestidos? (1 punto)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702D6F2-594E-6FED-9618-4E117A99EE32}"/>
              </a:ext>
            </a:extLst>
          </p:cNvPr>
          <p:cNvSpPr txBox="1"/>
          <p:nvPr/>
        </p:nvSpPr>
        <p:spPr>
          <a:xfrm>
            <a:off x="5086685" y="3115619"/>
            <a:ext cx="851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Se gastará </a:t>
            </a:r>
          </a:p>
        </p:txBody>
      </p:sp>
      <p:sp>
        <p:nvSpPr>
          <p:cNvPr id="46" name="Afgeronde rechthoek 21">
            <a:extLst>
              <a:ext uri="{FF2B5EF4-FFF2-40B4-BE49-F238E27FC236}">
                <a16:creationId xmlns:a16="http://schemas.microsoft.com/office/drawing/2014/main" id="{CAA3684C-C6CE-006D-A502-7775AB60A404}"/>
              </a:ext>
            </a:extLst>
          </p:cNvPr>
          <p:cNvSpPr/>
          <p:nvPr/>
        </p:nvSpPr>
        <p:spPr>
          <a:xfrm>
            <a:off x="3569900" y="4791580"/>
            <a:ext cx="45346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BE2E5F9-7FB6-5C9A-31A0-C5FEB69920E2}"/>
              </a:ext>
            </a:extLst>
          </p:cNvPr>
          <p:cNvSpPr txBox="1"/>
          <p:nvPr/>
        </p:nvSpPr>
        <p:spPr>
          <a:xfrm>
            <a:off x="2113203" y="4806368"/>
            <a:ext cx="1550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Marina podrá guardar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83256" y="9163703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con una equis la solución al producto 234 x 12  (1 punto).</a:t>
            </a: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668262" y="8093380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Una bibliotecaria coloca 230 libros en cada una de las 25 repisas de la biblioteca. ¿Cuántos libros coloca en total? (1 punto).</a:t>
            </a:r>
          </a:p>
        </p:txBody>
      </p:sp>
      <p:sp>
        <p:nvSpPr>
          <p:cNvPr id="8" name="Afgeronde rechthoek 13">
            <a:extLst>
              <a:ext uri="{FF2B5EF4-FFF2-40B4-BE49-F238E27FC236}">
                <a16:creationId xmlns:a16="http://schemas.microsoft.com/office/drawing/2014/main" id="{A964472C-ED00-A380-EB51-3BA6BE520A8F}"/>
              </a:ext>
            </a:extLst>
          </p:cNvPr>
          <p:cNvSpPr/>
          <p:nvPr/>
        </p:nvSpPr>
        <p:spPr>
          <a:xfrm>
            <a:off x="5871330" y="3084173"/>
            <a:ext cx="5199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61DC799-890B-1FBB-8A1A-2829B34D231B}"/>
              </a:ext>
            </a:extLst>
          </p:cNvPr>
          <p:cNvSpPr txBox="1"/>
          <p:nvPr/>
        </p:nvSpPr>
        <p:spPr>
          <a:xfrm>
            <a:off x="3961646" y="4815504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fotos en total.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88365B7-99D3-4B4A-1F1F-6970E7947894}"/>
              </a:ext>
            </a:extLst>
          </p:cNvPr>
          <p:cNvSpPr txBox="1"/>
          <p:nvPr/>
        </p:nvSpPr>
        <p:spPr>
          <a:xfrm>
            <a:off x="6346796" y="3115619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€.</a:t>
            </a:r>
          </a:p>
        </p:txBody>
      </p:sp>
      <p:sp>
        <p:nvSpPr>
          <p:cNvPr id="50" name="Afgeronde rechthoek 21">
            <a:extLst>
              <a:ext uri="{FF2B5EF4-FFF2-40B4-BE49-F238E27FC236}">
                <a16:creationId xmlns:a16="http://schemas.microsoft.com/office/drawing/2014/main" id="{D566F004-917E-4657-C89A-20EB22DCFF90}"/>
              </a:ext>
            </a:extLst>
          </p:cNvPr>
          <p:cNvSpPr/>
          <p:nvPr/>
        </p:nvSpPr>
        <p:spPr>
          <a:xfrm>
            <a:off x="5028594" y="6709724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EEC53180-F37A-942F-8E63-1A85EF6A05EC}"/>
              </a:ext>
            </a:extLst>
          </p:cNvPr>
          <p:cNvSpPr txBox="1"/>
          <p:nvPr/>
        </p:nvSpPr>
        <p:spPr>
          <a:xfrm>
            <a:off x="3628970" y="6754479"/>
            <a:ext cx="1583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32 vestidos costarán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AE67A892-DFF3-07F1-D9EE-641A592E4E5E}"/>
              </a:ext>
            </a:extLst>
          </p:cNvPr>
          <p:cNvSpPr txBox="1"/>
          <p:nvPr/>
        </p:nvSpPr>
        <p:spPr>
          <a:xfrm>
            <a:off x="5422319" y="6759966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€.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BA03B4BD-1DD9-E476-A280-1F61C5377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4432" y="2995619"/>
            <a:ext cx="2647950" cy="47625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C9A85330-031E-8A5D-CD1D-875831D426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312" y="4399950"/>
            <a:ext cx="1212279" cy="1101442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5E291483-BB1A-9F1D-18CE-C88BF50F7178}"/>
              </a:ext>
            </a:extLst>
          </p:cNvPr>
          <p:cNvSpPr txBox="1"/>
          <p:nvPr/>
        </p:nvSpPr>
        <p:spPr>
          <a:xfrm>
            <a:off x="899512" y="5193504"/>
            <a:ext cx="1139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FF33CC"/>
                </a:solidFill>
                <a:latin typeface="ABeZeh"/>
              </a:rPr>
              <a:t>     </a:t>
            </a:r>
          </a:p>
        </p:txBody>
      </p:sp>
      <p:pic>
        <p:nvPicPr>
          <p:cNvPr id="69" name="Imagen 68">
            <a:extLst>
              <a:ext uri="{FF2B5EF4-FFF2-40B4-BE49-F238E27FC236}">
                <a16:creationId xmlns:a16="http://schemas.microsoft.com/office/drawing/2014/main" id="{712FB09A-2B31-C521-9A0B-74AD562394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8363" y="4522308"/>
            <a:ext cx="906775" cy="710125"/>
          </a:xfrm>
          <a:prstGeom prst="rect">
            <a:avLst/>
          </a:prstGeom>
        </p:spPr>
      </p:pic>
      <p:pic>
        <p:nvPicPr>
          <p:cNvPr id="75" name="Imagen 74">
            <a:extLst>
              <a:ext uri="{FF2B5EF4-FFF2-40B4-BE49-F238E27FC236}">
                <a16:creationId xmlns:a16="http://schemas.microsoft.com/office/drawing/2014/main" id="{06F92393-2034-74E0-B479-0749B3C3B2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841" y="6111235"/>
            <a:ext cx="969942" cy="1560046"/>
          </a:xfrm>
          <a:prstGeom prst="rect">
            <a:avLst/>
          </a:prstGeom>
        </p:spPr>
      </p:pic>
      <p:pic>
        <p:nvPicPr>
          <p:cNvPr id="76" name="Imagen 75">
            <a:extLst>
              <a:ext uri="{FF2B5EF4-FFF2-40B4-BE49-F238E27FC236}">
                <a16:creationId xmlns:a16="http://schemas.microsoft.com/office/drawing/2014/main" id="{CA9C3467-E75F-754D-55A0-F06F0C322A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167" y="8568901"/>
            <a:ext cx="1794500" cy="472698"/>
          </a:xfrm>
          <a:prstGeom prst="rect">
            <a:avLst/>
          </a:prstGeom>
        </p:spPr>
      </p:pic>
      <p:sp>
        <p:nvSpPr>
          <p:cNvPr id="77" name="Afgeronde rechthoek 21">
            <a:extLst>
              <a:ext uri="{FF2B5EF4-FFF2-40B4-BE49-F238E27FC236}">
                <a16:creationId xmlns:a16="http://schemas.microsoft.com/office/drawing/2014/main" id="{C62AFDC5-F798-760E-4587-CD271E5E11F3}"/>
              </a:ext>
            </a:extLst>
          </p:cNvPr>
          <p:cNvSpPr/>
          <p:nvPr/>
        </p:nvSpPr>
        <p:spPr>
          <a:xfrm>
            <a:off x="4548224" y="8601468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E22BF15F-E646-3B16-78B0-9E3F5E557BF6}"/>
              </a:ext>
            </a:extLst>
          </p:cNvPr>
          <p:cNvSpPr txBox="1"/>
          <p:nvPr/>
        </p:nvSpPr>
        <p:spPr>
          <a:xfrm>
            <a:off x="3463438" y="8646223"/>
            <a:ext cx="1199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En total coloca</a:t>
            </a: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6A42E527-11E1-8AB4-F968-2207B3BEA72E}"/>
              </a:ext>
            </a:extLst>
          </p:cNvPr>
          <p:cNvSpPr txBox="1"/>
          <p:nvPr/>
        </p:nvSpPr>
        <p:spPr>
          <a:xfrm>
            <a:off x="4941949" y="8651710"/>
            <a:ext cx="566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libros.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D17B7BEF-1581-3CDD-E8EA-AB8083E9E228}"/>
              </a:ext>
            </a:extLst>
          </p:cNvPr>
          <p:cNvSpPr txBox="1"/>
          <p:nvPr/>
        </p:nvSpPr>
        <p:spPr>
          <a:xfrm>
            <a:off x="981705" y="9540356"/>
            <a:ext cx="536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2.804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827CDEA5-4ECD-23F3-1EC1-64D9A447E417}"/>
              </a:ext>
            </a:extLst>
          </p:cNvPr>
          <p:cNvSpPr txBox="1"/>
          <p:nvPr/>
        </p:nvSpPr>
        <p:spPr>
          <a:xfrm>
            <a:off x="3190773" y="9541298"/>
            <a:ext cx="704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1.808</a:t>
            </a:r>
          </a:p>
        </p:txBody>
      </p:sp>
      <p:sp>
        <p:nvSpPr>
          <p:cNvPr id="86" name="Afgeronde rechthoek 113">
            <a:extLst>
              <a:ext uri="{FF2B5EF4-FFF2-40B4-BE49-F238E27FC236}">
                <a16:creationId xmlns:a16="http://schemas.microsoft.com/office/drawing/2014/main" id="{59FB3D35-ACCF-B697-095D-744E04CE226F}"/>
              </a:ext>
            </a:extLst>
          </p:cNvPr>
          <p:cNvSpPr/>
          <p:nvPr/>
        </p:nvSpPr>
        <p:spPr>
          <a:xfrm>
            <a:off x="864273" y="9601844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459F650D-50F3-0953-1103-FCBDAA744C20}"/>
              </a:ext>
            </a:extLst>
          </p:cNvPr>
          <p:cNvSpPr txBox="1"/>
          <p:nvPr/>
        </p:nvSpPr>
        <p:spPr>
          <a:xfrm>
            <a:off x="2072614" y="9550951"/>
            <a:ext cx="536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2.808</a:t>
            </a:r>
          </a:p>
        </p:txBody>
      </p:sp>
      <p:sp>
        <p:nvSpPr>
          <p:cNvPr id="88" name="Afgeronde rechthoek 113">
            <a:extLst>
              <a:ext uri="{FF2B5EF4-FFF2-40B4-BE49-F238E27FC236}">
                <a16:creationId xmlns:a16="http://schemas.microsoft.com/office/drawing/2014/main" id="{34E12749-C18F-04D2-8C78-B8F6EA857BC8}"/>
              </a:ext>
            </a:extLst>
          </p:cNvPr>
          <p:cNvSpPr/>
          <p:nvPr/>
        </p:nvSpPr>
        <p:spPr>
          <a:xfrm>
            <a:off x="1890341" y="9601844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9" name="Afgeronde rechthoek 113">
            <a:extLst>
              <a:ext uri="{FF2B5EF4-FFF2-40B4-BE49-F238E27FC236}">
                <a16:creationId xmlns:a16="http://schemas.microsoft.com/office/drawing/2014/main" id="{AFD4AB91-FCCB-5615-7447-E498AC4627B3}"/>
              </a:ext>
            </a:extLst>
          </p:cNvPr>
          <p:cNvSpPr/>
          <p:nvPr/>
        </p:nvSpPr>
        <p:spPr>
          <a:xfrm>
            <a:off x="2978883" y="9601846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F9F3A258-FE92-21B7-EF1E-E092721DC64E}"/>
              </a:ext>
            </a:extLst>
          </p:cNvPr>
          <p:cNvSpPr txBox="1"/>
          <p:nvPr/>
        </p:nvSpPr>
        <p:spPr>
          <a:xfrm>
            <a:off x="4283951" y="9549342"/>
            <a:ext cx="704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2.008</a:t>
            </a:r>
          </a:p>
        </p:txBody>
      </p:sp>
      <p:sp>
        <p:nvSpPr>
          <p:cNvPr id="93" name="Afgeronde rechthoek 113">
            <a:extLst>
              <a:ext uri="{FF2B5EF4-FFF2-40B4-BE49-F238E27FC236}">
                <a16:creationId xmlns:a16="http://schemas.microsoft.com/office/drawing/2014/main" id="{565DEAF1-2244-8360-1708-3FF45E452BC1}"/>
              </a:ext>
            </a:extLst>
          </p:cNvPr>
          <p:cNvSpPr/>
          <p:nvPr/>
        </p:nvSpPr>
        <p:spPr>
          <a:xfrm>
            <a:off x="4072061" y="9609890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n 87">
            <a:extLst>
              <a:ext uri="{FF2B5EF4-FFF2-40B4-BE49-F238E27FC236}">
                <a16:creationId xmlns:a16="http://schemas.microsoft.com/office/drawing/2014/main" id="{4968144B-BC1B-1B8C-5A62-EC0B0F9F1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167" y="2458586"/>
            <a:ext cx="2860715" cy="23073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3B014B74-D890-91ED-63AE-91DAFFF9D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46" y="2492115"/>
            <a:ext cx="2800756" cy="2343490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84334" y="1984016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Calcula las operaciones (1 punto).</a:t>
            </a:r>
          </a:p>
        </p:txBody>
      </p:sp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553498" y="7207863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¿Puede Sandra llenar más de 10 cajas de naranjas si tiene 88 y las guarda de 8 en 8? Completa. (1 punto).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523526" y="8666763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Descompón para calcular las siguientes divisiones (1 punto).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84334" y="5013923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Marca con una equis la estimación más correcta al producto 243 × 26 (1 punto).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3 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584334" y="5904202"/>
            <a:ext cx="6199531" cy="693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8. Lisa quiere donar 810 € a 9 organizaciones benéficas. ¿Cuánto podrá donar a cada una? (1 punto).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B1E7EA0-36BF-D84F-A2F9-DBBE2273FFCF}"/>
              </a:ext>
            </a:extLst>
          </p:cNvPr>
          <p:cNvSpPr txBox="1"/>
          <p:nvPr/>
        </p:nvSpPr>
        <p:spPr>
          <a:xfrm>
            <a:off x="945594" y="5470238"/>
            <a:ext cx="536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6.000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A04184B-4F38-ED72-6F09-BD47581A2B49}"/>
              </a:ext>
            </a:extLst>
          </p:cNvPr>
          <p:cNvSpPr txBox="1"/>
          <p:nvPr/>
        </p:nvSpPr>
        <p:spPr>
          <a:xfrm>
            <a:off x="3154662" y="5471180"/>
            <a:ext cx="704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6.300</a:t>
            </a:r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6A4743AE-17EC-8C60-0676-EAD3EE06E427}"/>
              </a:ext>
            </a:extLst>
          </p:cNvPr>
          <p:cNvSpPr/>
          <p:nvPr/>
        </p:nvSpPr>
        <p:spPr>
          <a:xfrm>
            <a:off x="828162" y="5531726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00DD2CE-7981-ECB1-AF6A-7A7DB17722C0}"/>
              </a:ext>
            </a:extLst>
          </p:cNvPr>
          <p:cNvSpPr txBox="1"/>
          <p:nvPr/>
        </p:nvSpPr>
        <p:spPr>
          <a:xfrm>
            <a:off x="2036503" y="5480833"/>
            <a:ext cx="536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5.900</a:t>
            </a:r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4645915C-E252-C786-AFFF-8747E528FCDC}"/>
              </a:ext>
            </a:extLst>
          </p:cNvPr>
          <p:cNvSpPr/>
          <p:nvPr/>
        </p:nvSpPr>
        <p:spPr>
          <a:xfrm>
            <a:off x="1854230" y="5531726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Afgeronde rechthoek 113">
            <a:extLst>
              <a:ext uri="{FF2B5EF4-FFF2-40B4-BE49-F238E27FC236}">
                <a16:creationId xmlns:a16="http://schemas.microsoft.com/office/drawing/2014/main" id="{239BDB6C-03FB-DB1E-5622-DC1E129B455C}"/>
              </a:ext>
            </a:extLst>
          </p:cNvPr>
          <p:cNvSpPr/>
          <p:nvPr/>
        </p:nvSpPr>
        <p:spPr>
          <a:xfrm>
            <a:off x="2942772" y="5531728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57162BB-9584-82ED-3AA2-2886A221FF02}"/>
              </a:ext>
            </a:extLst>
          </p:cNvPr>
          <p:cNvSpPr txBox="1"/>
          <p:nvPr/>
        </p:nvSpPr>
        <p:spPr>
          <a:xfrm>
            <a:off x="4247840" y="5479224"/>
            <a:ext cx="704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5.300</a:t>
            </a:r>
          </a:p>
        </p:txBody>
      </p:sp>
      <p:sp>
        <p:nvSpPr>
          <p:cNvPr id="29" name="Afgeronde rechthoek 113">
            <a:extLst>
              <a:ext uri="{FF2B5EF4-FFF2-40B4-BE49-F238E27FC236}">
                <a16:creationId xmlns:a16="http://schemas.microsoft.com/office/drawing/2014/main" id="{54C7E747-74ED-4C37-8BD8-6222141132D7}"/>
              </a:ext>
            </a:extLst>
          </p:cNvPr>
          <p:cNvSpPr/>
          <p:nvPr/>
        </p:nvSpPr>
        <p:spPr>
          <a:xfrm>
            <a:off x="4035950" y="5539772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759D951-9ABE-E989-95D0-C9AC1F707EDF}"/>
              </a:ext>
            </a:extLst>
          </p:cNvPr>
          <p:cNvSpPr txBox="1"/>
          <p:nvPr/>
        </p:nvSpPr>
        <p:spPr>
          <a:xfrm>
            <a:off x="620350" y="6774379"/>
            <a:ext cx="978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Podrá donar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48E9AB5C-1396-D47B-D3F0-235BF523D50C}"/>
              </a:ext>
            </a:extLst>
          </p:cNvPr>
          <p:cNvSpPr txBox="1"/>
          <p:nvPr/>
        </p:nvSpPr>
        <p:spPr>
          <a:xfrm>
            <a:off x="1899258" y="6780308"/>
            <a:ext cx="1129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€ a cada una.</a:t>
            </a:r>
          </a:p>
        </p:txBody>
      </p:sp>
      <p:sp>
        <p:nvSpPr>
          <p:cNvPr id="34" name="Afgeronde rechthoek 21">
            <a:extLst>
              <a:ext uri="{FF2B5EF4-FFF2-40B4-BE49-F238E27FC236}">
                <a16:creationId xmlns:a16="http://schemas.microsoft.com/office/drawing/2014/main" id="{CDC36D17-BC1D-AC5A-F48F-6E3F1A22663E}"/>
              </a:ext>
            </a:extLst>
          </p:cNvPr>
          <p:cNvSpPr/>
          <p:nvPr/>
        </p:nvSpPr>
        <p:spPr>
          <a:xfrm>
            <a:off x="1533543" y="6705755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9" name="Imagen 88">
            <a:extLst>
              <a:ext uri="{FF2B5EF4-FFF2-40B4-BE49-F238E27FC236}">
                <a16:creationId xmlns:a16="http://schemas.microsoft.com/office/drawing/2014/main" id="{C36DC2A0-55DF-A911-26CA-B58AC030E9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5686" y="6340503"/>
            <a:ext cx="1698335" cy="837037"/>
          </a:xfrm>
          <a:prstGeom prst="rect">
            <a:avLst/>
          </a:prstGeom>
        </p:spPr>
      </p:pic>
      <p:pic>
        <p:nvPicPr>
          <p:cNvPr id="90" name="Imagen 89">
            <a:extLst>
              <a:ext uri="{FF2B5EF4-FFF2-40B4-BE49-F238E27FC236}">
                <a16:creationId xmlns:a16="http://schemas.microsoft.com/office/drawing/2014/main" id="{24FBFDD0-8C1D-697D-9934-D18467E14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030" y="8094191"/>
            <a:ext cx="1747255" cy="409267"/>
          </a:xfrm>
          <a:prstGeom prst="rect">
            <a:avLst/>
          </a:prstGeom>
        </p:spPr>
      </p:pic>
      <p:pic>
        <p:nvPicPr>
          <p:cNvPr id="91" name="Imagen 90">
            <a:extLst>
              <a:ext uri="{FF2B5EF4-FFF2-40B4-BE49-F238E27FC236}">
                <a16:creationId xmlns:a16="http://schemas.microsoft.com/office/drawing/2014/main" id="{E8338EF6-D199-4B1B-73D2-5A13C6DE45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4937" y="8143124"/>
            <a:ext cx="2229144" cy="337251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30FECAB2-F0E2-5EAE-6758-A28A20F76C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624" y="9326510"/>
            <a:ext cx="920002" cy="325985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23C68608-933E-5DB9-48B1-B12CB84C03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15216" y="9216642"/>
            <a:ext cx="1187213" cy="562364"/>
          </a:xfrm>
          <a:prstGeom prst="rect">
            <a:avLst/>
          </a:prstGeom>
        </p:spPr>
      </p:pic>
      <p:pic>
        <p:nvPicPr>
          <p:cNvPr id="100" name="Imagen 99">
            <a:extLst>
              <a:ext uri="{FF2B5EF4-FFF2-40B4-BE49-F238E27FC236}">
                <a16:creationId xmlns:a16="http://schemas.microsoft.com/office/drawing/2014/main" id="{C0E5C6F8-0ACC-3D16-17A1-C5CEB7C9D5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50891" y="9305913"/>
            <a:ext cx="989983" cy="337494"/>
          </a:xfrm>
          <a:prstGeom prst="rect">
            <a:avLst/>
          </a:prstGeom>
        </p:spPr>
      </p:pic>
      <p:pic>
        <p:nvPicPr>
          <p:cNvPr id="101" name="Imagen 100">
            <a:extLst>
              <a:ext uri="{FF2B5EF4-FFF2-40B4-BE49-F238E27FC236}">
                <a16:creationId xmlns:a16="http://schemas.microsoft.com/office/drawing/2014/main" id="{6C4D6F8A-0BA8-3FE8-9BCD-B54A12E427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87877" y="9178860"/>
            <a:ext cx="1198767" cy="59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3179</TotalTime>
  <Words>275</Words>
  <Application>Microsoft Office PowerPoint</Application>
  <PresentationFormat>Personalizado</PresentationFormat>
  <Paragraphs>37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65</cp:revision>
  <dcterms:created xsi:type="dcterms:W3CDTF">2022-01-03T10:00:59Z</dcterms:created>
  <dcterms:modified xsi:type="dcterms:W3CDTF">2022-10-10T10:40:35Z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