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  <a:srgbClr val="A6A6A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D8CE8D-51C5-44FD-BB69-D53CA3929D79}" v="1" dt="2022-11-28T10:14:55.6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31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28/11/2022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350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28/11/2022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104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28/11/2022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5725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28/11/2022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6779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28/11/2022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6765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28/11/2022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8259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28/11/2022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6846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28/11/2022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6123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28/11/2022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224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28/11/2022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6030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28/11/2022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353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8C216-89F8-4C5F-83B7-CF0810777B67}" type="datetimeFigureOut">
              <a:rPr lang="es-ES" smtClean="0"/>
              <a:t>28/11/2022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249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026337"/>
            <a:ext cx="7559675" cy="665476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6º. Unidad 8. Página 1 de 2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 8. 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02250" y="1886108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Completa el texto con las palabras correctas.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puntos)</a:t>
            </a:r>
          </a:p>
        </p:txBody>
      </p:sp>
      <p:sp>
        <p:nvSpPr>
          <p:cNvPr id="78" name="Ondertitel 2">
            <a:extLst>
              <a:ext uri="{FF2B5EF4-FFF2-40B4-BE49-F238E27FC236}">
                <a16:creationId xmlns:a16="http://schemas.microsoft.com/office/drawing/2014/main" id="{7E190294-8CC6-4D02-81E1-B396116609CB}"/>
              </a:ext>
            </a:extLst>
          </p:cNvPr>
          <p:cNvSpPr txBox="1">
            <a:spLocks/>
          </p:cNvSpPr>
          <p:nvPr/>
        </p:nvSpPr>
        <p:spPr>
          <a:xfrm>
            <a:off x="715715" y="4091008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Marca con una cruz el significado de </a:t>
            </a:r>
            <a:r>
              <a:rPr lang="nl-NL" sz="1600" b="1" dirty="0">
                <a:solidFill>
                  <a:srgbClr val="009ED0"/>
                </a:solidFill>
                <a:latin typeface="ABeZeh" panose="00000500000000000000"/>
              </a:rPr>
              <a:t>fundamentar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642121" y="6041247"/>
            <a:ext cx="6377630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Marca con una cruz el significado de la expresión </a:t>
            </a:r>
            <a:r>
              <a:rPr lang="es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destacada. 	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Calificación</a:t>
            </a:r>
            <a:endParaRPr lang="nl-NL" sz="1100" b="1" dirty="0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ekstvak 12">
            <a:extLst>
              <a:ext uri="{FF2B5EF4-FFF2-40B4-BE49-F238E27FC236}">
                <a16:creationId xmlns:a16="http://schemas.microsoft.com/office/drawing/2014/main" id="{24C1CF40-A8B3-3463-68B1-FED1D03D543E}"/>
              </a:ext>
            </a:extLst>
          </p:cNvPr>
          <p:cNvSpPr txBox="1"/>
          <p:nvPr/>
        </p:nvSpPr>
        <p:spPr>
          <a:xfrm>
            <a:off x="859535" y="2484350"/>
            <a:ext cx="1355471" cy="900246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200" dirty="0">
                <a:solidFill>
                  <a:srgbClr val="009ED0"/>
                </a:solidFill>
                <a:latin typeface="ABeZeh" panose="00000500000000000000"/>
              </a:rPr>
              <a:t>prespectiva</a:t>
            </a:r>
          </a:p>
          <a:p>
            <a:pPr algn="ctr">
              <a:lnSpc>
                <a:spcPct val="150000"/>
              </a:lnSpc>
            </a:pPr>
            <a:r>
              <a:rPr lang="nl-NL" sz="1200" dirty="0">
                <a:solidFill>
                  <a:srgbClr val="009ED0"/>
                </a:solidFill>
                <a:latin typeface="ABeZeh" panose="00000500000000000000"/>
              </a:rPr>
              <a:t>expuesto</a:t>
            </a:r>
          </a:p>
          <a:p>
            <a:pPr algn="ctr">
              <a:lnSpc>
                <a:spcPct val="150000"/>
              </a:lnSpc>
            </a:pPr>
            <a:r>
              <a:rPr lang="nl-NL" sz="1200" dirty="0">
                <a:solidFill>
                  <a:srgbClr val="009ED0"/>
                </a:solidFill>
                <a:latin typeface="ABeZeh" panose="00000500000000000000"/>
              </a:rPr>
              <a:t>punto de vista </a:t>
            </a:r>
          </a:p>
        </p:txBody>
      </p:sp>
      <p:sp>
        <p:nvSpPr>
          <p:cNvPr id="59" name="Ondertitel 2">
            <a:extLst>
              <a:ext uri="{FF2B5EF4-FFF2-40B4-BE49-F238E27FC236}">
                <a16:creationId xmlns:a16="http://schemas.microsoft.com/office/drawing/2014/main" id="{A3904082-7001-A012-65EB-179E6F2DD3EF}"/>
              </a:ext>
            </a:extLst>
          </p:cNvPr>
          <p:cNvSpPr txBox="1">
            <a:spLocks/>
          </p:cNvSpPr>
          <p:nvPr/>
        </p:nvSpPr>
        <p:spPr>
          <a:xfrm>
            <a:off x="722624" y="8474794"/>
            <a:ext cx="6738003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Rodea el dibujo adecuado para la expresión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estar hecho una 	fiera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 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17" name="Tekstvak 12">
            <a:extLst>
              <a:ext uri="{FF2B5EF4-FFF2-40B4-BE49-F238E27FC236}">
                <a16:creationId xmlns:a16="http://schemas.microsoft.com/office/drawing/2014/main" id="{CCC20B21-911B-4548-9268-4129C7A89D92}"/>
              </a:ext>
            </a:extLst>
          </p:cNvPr>
          <p:cNvSpPr txBox="1"/>
          <p:nvPr/>
        </p:nvSpPr>
        <p:spPr>
          <a:xfrm>
            <a:off x="2286002" y="2385027"/>
            <a:ext cx="5111456" cy="1681229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En la clase de hoy cada uno hemos </a:t>
            </a:r>
            <a:r>
              <a:rPr lang="nl-NL" sz="1400" dirty="0">
                <a:solidFill>
                  <a:srgbClr val="A6A6A6"/>
                </a:solidFill>
                <a:latin typeface="ABeZeh" panose="00000500000000000000"/>
              </a:rPr>
              <a:t>_____________ 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nuestro </a:t>
            </a:r>
            <a:r>
              <a:rPr lang="nl-NL" sz="1400" dirty="0">
                <a:solidFill>
                  <a:srgbClr val="A6A6A6"/>
                </a:solidFill>
                <a:latin typeface="ABeZeh" panose="00000500000000000000"/>
              </a:rPr>
              <a:t>_____________ 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sobre el uso de los espacios deportivos en el colegio. Las opiniones han sido muy variadas, ya que todos no vemos las cosas desde la misma </a:t>
            </a:r>
            <a:r>
              <a:rPr lang="nl-NL" sz="1400" dirty="0">
                <a:solidFill>
                  <a:srgbClr val="A6A6A6"/>
                </a:solidFill>
                <a:latin typeface="ABeZeh" panose="00000500000000000000"/>
              </a:rPr>
              <a:t>_____________ 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. </a:t>
            </a:r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9C7FE303-8F2B-03F2-ED54-DD4AB7B55E68}"/>
              </a:ext>
            </a:extLst>
          </p:cNvPr>
          <p:cNvSpPr/>
          <p:nvPr/>
        </p:nvSpPr>
        <p:spPr>
          <a:xfrm>
            <a:off x="1310087" y="5086646"/>
            <a:ext cx="280977" cy="290862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Afgeronde rechthoek 95">
            <a:extLst>
              <a:ext uri="{FF2B5EF4-FFF2-40B4-BE49-F238E27FC236}">
                <a16:creationId xmlns:a16="http://schemas.microsoft.com/office/drawing/2014/main" id="{D2BE0BE8-A55E-1712-6C28-29101FEDC66C}"/>
              </a:ext>
            </a:extLst>
          </p:cNvPr>
          <p:cNvSpPr/>
          <p:nvPr/>
        </p:nvSpPr>
        <p:spPr>
          <a:xfrm>
            <a:off x="1683569" y="5069525"/>
            <a:ext cx="3667619" cy="37410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300" dirty="0">
                <a:solidFill>
                  <a:schemeClr val="tx1"/>
                </a:solidFill>
                <a:latin typeface="ABeZeh" panose="00000500000000000000"/>
              </a:rPr>
              <a:t>Establecer la razón de una cosa.</a:t>
            </a:r>
          </a:p>
        </p:txBody>
      </p:sp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1B4045C8-CB12-0822-2626-5ED50629543F}"/>
              </a:ext>
            </a:extLst>
          </p:cNvPr>
          <p:cNvSpPr/>
          <p:nvPr/>
        </p:nvSpPr>
        <p:spPr>
          <a:xfrm>
            <a:off x="1310087" y="4649404"/>
            <a:ext cx="280977" cy="290862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Afgeronde rechthoek 95">
            <a:extLst>
              <a:ext uri="{FF2B5EF4-FFF2-40B4-BE49-F238E27FC236}">
                <a16:creationId xmlns:a16="http://schemas.microsoft.com/office/drawing/2014/main" id="{07BA634C-A486-1831-A141-27AF810A467C}"/>
              </a:ext>
            </a:extLst>
          </p:cNvPr>
          <p:cNvSpPr/>
          <p:nvPr/>
        </p:nvSpPr>
        <p:spPr>
          <a:xfrm>
            <a:off x="1681328" y="4584879"/>
            <a:ext cx="3667619" cy="39009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300" dirty="0">
                <a:solidFill>
                  <a:schemeClr val="tx1"/>
                </a:solidFill>
                <a:latin typeface="ABeZeh" panose="00000500000000000000"/>
              </a:rPr>
              <a:t>Realizar una tarea correctamente.</a:t>
            </a:r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1B41B6FA-8514-A29C-8B6F-CB6CDD3F85E5}"/>
              </a:ext>
            </a:extLst>
          </p:cNvPr>
          <p:cNvSpPr/>
          <p:nvPr/>
        </p:nvSpPr>
        <p:spPr>
          <a:xfrm>
            <a:off x="1309502" y="5575621"/>
            <a:ext cx="280977" cy="290862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Afgeronde rechthoek 95">
            <a:extLst>
              <a:ext uri="{FF2B5EF4-FFF2-40B4-BE49-F238E27FC236}">
                <a16:creationId xmlns:a16="http://schemas.microsoft.com/office/drawing/2014/main" id="{2A71E165-97F7-50C4-9650-95977A54B8C6}"/>
              </a:ext>
            </a:extLst>
          </p:cNvPr>
          <p:cNvSpPr/>
          <p:nvPr/>
        </p:nvSpPr>
        <p:spPr>
          <a:xfrm>
            <a:off x="1683569" y="5539078"/>
            <a:ext cx="3663139" cy="39009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300" dirty="0">
                <a:solidFill>
                  <a:schemeClr val="tx1"/>
                </a:solidFill>
                <a:latin typeface="ABeZeh" panose="00000500000000000000"/>
              </a:rPr>
              <a:t>Hacer algo rápido y sin ayuda de nadie.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472F7D8E-F35E-EB56-8E0B-B49EB781198C}"/>
              </a:ext>
            </a:extLst>
          </p:cNvPr>
          <p:cNvSpPr/>
          <p:nvPr/>
        </p:nvSpPr>
        <p:spPr>
          <a:xfrm>
            <a:off x="1507403" y="7549100"/>
            <a:ext cx="280977" cy="290862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Afgeronde rechthoek 95">
            <a:extLst>
              <a:ext uri="{FF2B5EF4-FFF2-40B4-BE49-F238E27FC236}">
                <a16:creationId xmlns:a16="http://schemas.microsoft.com/office/drawing/2014/main" id="{D4879CBD-A49D-1E9A-7144-EAFB1DA9F269}"/>
              </a:ext>
            </a:extLst>
          </p:cNvPr>
          <p:cNvSpPr/>
          <p:nvPr/>
        </p:nvSpPr>
        <p:spPr>
          <a:xfrm>
            <a:off x="1721576" y="7556453"/>
            <a:ext cx="5192302" cy="33471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300" dirty="0">
                <a:solidFill>
                  <a:schemeClr val="tx1"/>
                </a:solidFill>
                <a:latin typeface="ABeZeh" panose="00000500000000000000"/>
              </a:rPr>
              <a:t>Mi madre está comprando muchas cosas; más de lo habitual.</a:t>
            </a: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98DDA0B1-D57D-7364-0ED0-CD49C3F19548}"/>
              </a:ext>
            </a:extLst>
          </p:cNvPr>
          <p:cNvSpPr/>
          <p:nvPr/>
        </p:nvSpPr>
        <p:spPr>
          <a:xfrm>
            <a:off x="1505149" y="7138852"/>
            <a:ext cx="280977" cy="290862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Afgeronde rechthoek 95">
            <a:extLst>
              <a:ext uri="{FF2B5EF4-FFF2-40B4-BE49-F238E27FC236}">
                <a16:creationId xmlns:a16="http://schemas.microsoft.com/office/drawing/2014/main" id="{8E124F41-0445-58A1-E1ED-3E6E2BF47458}"/>
              </a:ext>
            </a:extLst>
          </p:cNvPr>
          <p:cNvSpPr/>
          <p:nvPr/>
        </p:nvSpPr>
        <p:spPr>
          <a:xfrm>
            <a:off x="1739313" y="7171492"/>
            <a:ext cx="4984901" cy="305512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300" dirty="0">
                <a:solidFill>
                  <a:schemeClr val="tx1"/>
                </a:solidFill>
                <a:latin typeface="ABeZeh" panose="00000500000000000000"/>
              </a:rPr>
              <a:t>Mi madre está limpiando los marcos de las ventanas.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3666E491-B6C0-5781-9319-1DF531ABE72C}"/>
              </a:ext>
            </a:extLst>
          </p:cNvPr>
          <p:cNvSpPr/>
          <p:nvPr/>
        </p:nvSpPr>
        <p:spPr>
          <a:xfrm>
            <a:off x="1507466" y="7990092"/>
            <a:ext cx="280977" cy="290862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Afgeronde rechthoek 95">
            <a:extLst>
              <a:ext uri="{FF2B5EF4-FFF2-40B4-BE49-F238E27FC236}">
                <a16:creationId xmlns:a16="http://schemas.microsoft.com/office/drawing/2014/main" id="{89FED8D9-6B2B-DCB7-826D-0740EEEB3CB8}"/>
              </a:ext>
            </a:extLst>
          </p:cNvPr>
          <p:cNvSpPr/>
          <p:nvPr/>
        </p:nvSpPr>
        <p:spPr>
          <a:xfrm>
            <a:off x="1747038" y="7990092"/>
            <a:ext cx="5020377" cy="305513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300" dirty="0">
                <a:solidFill>
                  <a:schemeClr val="tx1"/>
                </a:solidFill>
                <a:latin typeface="ABeZeh" panose="00000500000000000000"/>
              </a:rPr>
              <a:t>Mi madre quiere vender nuestra casa.</a:t>
            </a:r>
          </a:p>
        </p:txBody>
      </p:sp>
      <p:sp>
        <p:nvSpPr>
          <p:cNvPr id="27" name="Ondertitel 2">
            <a:extLst>
              <a:ext uri="{FF2B5EF4-FFF2-40B4-BE49-F238E27FC236}">
                <a16:creationId xmlns:a16="http://schemas.microsoft.com/office/drawing/2014/main" id="{259DDA2E-480D-00D7-2C24-43305BBBE390}"/>
              </a:ext>
            </a:extLst>
          </p:cNvPr>
          <p:cNvSpPr txBox="1">
            <a:spLocks/>
          </p:cNvSpPr>
          <p:nvPr/>
        </p:nvSpPr>
        <p:spPr>
          <a:xfrm>
            <a:off x="1443410" y="6673293"/>
            <a:ext cx="6738003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s-ES" sz="14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Hoy mi madre está </a:t>
            </a:r>
            <a:r>
              <a:rPr lang="es-ES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que echa la casa por la ventana</a:t>
            </a:r>
            <a:r>
              <a:rPr lang="es-ES" sz="14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</a:t>
            </a:r>
            <a:endParaRPr lang="nl-NL" sz="14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29" name="Imagen 28" descr="Un dibujo de un león&#10;&#10;Descripción generada automáticamente con confianza media">
            <a:extLst>
              <a:ext uri="{FF2B5EF4-FFF2-40B4-BE49-F238E27FC236}">
                <a16:creationId xmlns:a16="http://schemas.microsoft.com/office/drawing/2014/main" id="{230BF1F2-E25C-035F-EBCD-FF12330A88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709" y="9193932"/>
            <a:ext cx="1093948" cy="748786"/>
          </a:xfrm>
          <a:prstGeom prst="rect">
            <a:avLst/>
          </a:prstGeom>
        </p:spPr>
      </p:pic>
      <p:pic>
        <p:nvPicPr>
          <p:cNvPr id="32" name="Imagen 31" descr="Dibujo animado de un personaje con la boca abierta&#10;&#10;Descripción generada automáticamente con confianza baja">
            <a:extLst>
              <a:ext uri="{FF2B5EF4-FFF2-40B4-BE49-F238E27FC236}">
                <a16:creationId xmlns:a16="http://schemas.microsoft.com/office/drawing/2014/main" id="{1F139A4C-AB4D-5353-B2C8-2E3393139B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151" y="9155688"/>
            <a:ext cx="682529" cy="807803"/>
          </a:xfrm>
          <a:prstGeom prst="rect">
            <a:avLst/>
          </a:prstGeom>
        </p:spPr>
      </p:pic>
      <p:pic>
        <p:nvPicPr>
          <p:cNvPr id="40" name="Imagen 39" descr="Forma, Icono&#10;&#10;Descripción generada automáticamente con confianza media">
            <a:extLst>
              <a:ext uri="{FF2B5EF4-FFF2-40B4-BE49-F238E27FC236}">
                <a16:creationId xmlns:a16="http://schemas.microsoft.com/office/drawing/2014/main" id="{4486449C-0CA0-4970-CBEF-E9CA32DEDA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046" y="9140611"/>
            <a:ext cx="604181" cy="813630"/>
          </a:xfrm>
          <a:prstGeom prst="rect">
            <a:avLst/>
          </a:prstGeom>
        </p:spPr>
      </p:pic>
      <p:sp>
        <p:nvSpPr>
          <p:cNvPr id="43" name="Bocadillo: ovalado 42">
            <a:extLst>
              <a:ext uri="{FF2B5EF4-FFF2-40B4-BE49-F238E27FC236}">
                <a16:creationId xmlns:a16="http://schemas.microsoft.com/office/drawing/2014/main" id="{7012094A-0529-86D2-8F85-A0C52C51495C}"/>
              </a:ext>
            </a:extLst>
          </p:cNvPr>
          <p:cNvSpPr/>
          <p:nvPr/>
        </p:nvSpPr>
        <p:spPr>
          <a:xfrm>
            <a:off x="1201748" y="3350078"/>
            <a:ext cx="671043" cy="509455"/>
          </a:xfrm>
          <a:prstGeom prst="wedgeEllipseCallou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6º. Unidad 8. Página 2 de 2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 8. 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628560" y="1910661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Completa con </a:t>
            </a:r>
            <a:r>
              <a:rPr lang="nl-NL" sz="1600" b="1" dirty="0">
                <a:solidFill>
                  <a:srgbClr val="009ED0"/>
                </a:solidFill>
                <a:latin typeface="ABeZeh" panose="00000500000000000000"/>
              </a:rPr>
              <a:t>y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o </a:t>
            </a:r>
            <a:r>
              <a:rPr lang="nl-NL" sz="1600" b="1" dirty="0">
                <a:solidFill>
                  <a:srgbClr val="009ED0"/>
                </a:solidFill>
                <a:latin typeface="ABeZeh" panose="00000500000000000000"/>
              </a:rPr>
              <a:t>ll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puntos)</a:t>
            </a:r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FDAEF277-8BDE-45F8-BBD3-71B3154DDE7A}"/>
              </a:ext>
            </a:extLst>
          </p:cNvPr>
          <p:cNvSpPr txBox="1">
            <a:spLocks/>
          </p:cNvSpPr>
          <p:nvPr/>
        </p:nvSpPr>
        <p:spPr>
          <a:xfrm>
            <a:off x="628559" y="3307277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nl-NL" sz="1600" b="1" spc="-5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Colorea de azul los predicados nominales y de rojo los predicados 	verbales. </a:t>
            </a:r>
            <a:r>
              <a:rPr lang="nl-NL" sz="1600" spc="-5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628558" y="6971195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Completa el esquema con la información del texto.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endParaRPr lang="nl-NL" sz="16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</a:t>
            </a:r>
            <a:endParaRPr lang="nl-NL" sz="1600" dirty="0">
              <a:solidFill>
                <a:schemeClr val="bg1">
                  <a:lumMod val="65000"/>
                </a:schemeClr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B59A0E90-C9A1-2882-2944-F909E0F5AD3F}"/>
              </a:ext>
            </a:extLst>
          </p:cNvPr>
          <p:cNvSpPr txBox="1">
            <a:spLocks/>
          </p:cNvSpPr>
          <p:nvPr/>
        </p:nvSpPr>
        <p:spPr>
          <a:xfrm>
            <a:off x="628559" y="5019919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Marca con una X qué tipo de metonimia es la destacada en la 	oración.</a:t>
            </a:r>
            <a:r>
              <a:rPr lang="es-ES" sz="1400" b="0" i="0" dirty="0">
                <a:solidFill>
                  <a:srgbClr val="333333"/>
                </a:solidFill>
                <a:effectLst/>
                <a:latin typeface="abezeh" panose="00000500000000000000"/>
              </a:rPr>
              <a:t>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endParaRPr lang="nl-NL" sz="16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C9006A-0F34-1688-AA30-93F1146D4653}"/>
              </a:ext>
            </a:extLst>
          </p:cNvPr>
          <p:cNvSpPr txBox="1"/>
          <p:nvPr/>
        </p:nvSpPr>
        <p:spPr>
          <a:xfrm>
            <a:off x="1780324" y="5625647"/>
            <a:ext cx="40524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¡Que a gusto me voy a tomar un </a:t>
            </a:r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Cola-Cao</a:t>
            </a: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!</a:t>
            </a:r>
            <a:endParaRPr lang="es-ES" sz="1400" b="0" i="0" dirty="0">
              <a:solidFill>
                <a:srgbClr val="009ED0"/>
              </a:solidFill>
              <a:effectLst/>
              <a:latin typeface="ABeZeh" panose="0000050000000000000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823A58A-0862-9DE0-A8E4-0E5C8325FC43}"/>
              </a:ext>
            </a:extLst>
          </p:cNvPr>
          <p:cNvSpPr txBox="1"/>
          <p:nvPr/>
        </p:nvSpPr>
        <p:spPr>
          <a:xfrm>
            <a:off x="1463611" y="2405628"/>
            <a:ext cx="5362847" cy="705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El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po</a:t>
            </a:r>
            <a:r>
              <a:rPr lang="es-ES" sz="1400" dirty="0">
                <a:solidFill>
                  <a:srgbClr val="A6A6A6"/>
                </a:solidFill>
                <a:latin typeface="ABeZeh" panose="00000500000000000000"/>
              </a:rPr>
              <a:t>__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o ha escondido el huevo en el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ho</a:t>
            </a:r>
            <a:r>
              <a:rPr lang="es-ES" sz="1400" dirty="0">
                <a:solidFill>
                  <a:srgbClr val="A6A6A6"/>
                </a:solidFill>
                <a:latin typeface="ABeZeh" panose="00000500000000000000"/>
              </a:rPr>
              <a:t> __ 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o. </a:t>
            </a:r>
          </a:p>
          <a:p>
            <a:pPr>
              <a:lnSpc>
                <a:spcPct val="150000"/>
              </a:lnSpc>
            </a:pPr>
            <a:r>
              <a:rPr lang="es-ES" sz="1400" dirty="0">
                <a:solidFill>
                  <a:srgbClr val="000000"/>
                </a:solidFill>
                <a:latin typeface="ABeZeh" panose="00000500000000000000"/>
              </a:rPr>
              <a:t>Siempre </a:t>
            </a:r>
            <a:r>
              <a:rPr lang="es-ES" sz="1400" dirty="0">
                <a:solidFill>
                  <a:srgbClr val="A6A6A6"/>
                </a:solidFill>
                <a:latin typeface="ABeZeh" panose="00000500000000000000"/>
              </a:rPr>
              <a:t>__ </a:t>
            </a:r>
            <a:r>
              <a:rPr lang="es-ES" sz="1400" dirty="0">
                <a:solidFill>
                  <a:srgbClr val="000000"/>
                </a:solidFill>
                <a:latin typeface="ABeZeh" panose="00000500000000000000"/>
              </a:rPr>
              <a:t>evo la </a:t>
            </a:r>
            <a:r>
              <a:rPr lang="es-ES" sz="1400" dirty="0" err="1">
                <a:solidFill>
                  <a:srgbClr val="000000"/>
                </a:solidFill>
                <a:latin typeface="ABeZeh" panose="00000500000000000000"/>
              </a:rPr>
              <a:t>sombri</a:t>
            </a:r>
            <a:r>
              <a:rPr lang="es-ES" sz="1400" dirty="0">
                <a:solidFill>
                  <a:srgbClr val="A6A6A6"/>
                </a:solidFill>
                <a:latin typeface="ABeZeh" panose="00000500000000000000"/>
              </a:rPr>
              <a:t> __ </a:t>
            </a:r>
            <a:r>
              <a:rPr lang="es-ES" sz="1400" dirty="0">
                <a:solidFill>
                  <a:srgbClr val="000000"/>
                </a:solidFill>
                <a:latin typeface="ABeZeh" panose="00000500000000000000"/>
              </a:rPr>
              <a:t>a cuando </a:t>
            </a:r>
            <a:r>
              <a:rPr lang="es-ES" sz="1400" dirty="0" err="1">
                <a:solidFill>
                  <a:srgbClr val="000000"/>
                </a:solidFill>
                <a:latin typeface="ABeZeh" panose="00000500000000000000"/>
              </a:rPr>
              <a:t>vo</a:t>
            </a:r>
            <a:r>
              <a:rPr lang="es-ES" sz="1400" dirty="0">
                <a:solidFill>
                  <a:srgbClr val="A6A6A6"/>
                </a:solidFill>
                <a:latin typeface="ABeZeh" panose="00000500000000000000"/>
              </a:rPr>
              <a:t> __</a:t>
            </a:r>
            <a:r>
              <a:rPr lang="es-ES" sz="1400" dirty="0">
                <a:solidFill>
                  <a:srgbClr val="000000"/>
                </a:solidFill>
                <a:latin typeface="ABeZeh" panose="00000500000000000000"/>
              </a:rPr>
              <a:t> a la </a:t>
            </a:r>
            <a:r>
              <a:rPr lang="es-ES" sz="1400" dirty="0" err="1">
                <a:solidFill>
                  <a:srgbClr val="000000"/>
                </a:solidFill>
                <a:latin typeface="ABeZeh" panose="00000500000000000000"/>
              </a:rPr>
              <a:t>pla</a:t>
            </a:r>
            <a:r>
              <a:rPr lang="es-ES" sz="1400" dirty="0">
                <a:solidFill>
                  <a:srgbClr val="A6A6A6"/>
                </a:solidFill>
                <a:latin typeface="ABeZeh" panose="00000500000000000000"/>
              </a:rPr>
              <a:t> __ </a:t>
            </a:r>
            <a:r>
              <a:rPr lang="es-ES" sz="1400" dirty="0">
                <a:solidFill>
                  <a:srgbClr val="000000"/>
                </a:solidFill>
                <a:latin typeface="ABeZeh" panose="00000500000000000000"/>
              </a:rPr>
              <a:t>a. 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0BCC45AC-88C5-655D-B9B8-0C029279C723}"/>
              </a:ext>
            </a:extLst>
          </p:cNvPr>
          <p:cNvSpPr txBox="1"/>
          <p:nvPr/>
        </p:nvSpPr>
        <p:spPr>
          <a:xfrm>
            <a:off x="2639618" y="5922815"/>
            <a:ext cx="547550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400" b="0" i="0" dirty="0">
                <a:solidFill>
                  <a:srgbClr val="000000"/>
                </a:solidFill>
                <a:effectLst/>
                <a:latin typeface="ABeZeh" panose="00000500000000000000"/>
              </a:rPr>
              <a:t>La parte por el todo.</a:t>
            </a:r>
          </a:p>
          <a:p>
            <a:pPr>
              <a:lnSpc>
                <a:spcPct val="150000"/>
              </a:lnSpc>
            </a:pPr>
            <a:r>
              <a:rPr lang="es-ES" sz="1400" dirty="0">
                <a:solidFill>
                  <a:srgbClr val="000000"/>
                </a:solidFill>
                <a:latin typeface="ABeZeh" panose="00000500000000000000"/>
              </a:rPr>
              <a:t>El autor por su obra.</a:t>
            </a:r>
          </a:p>
          <a:p>
            <a:pPr>
              <a:lnSpc>
                <a:spcPct val="150000"/>
              </a:lnSpc>
            </a:pPr>
            <a:r>
              <a:rPr lang="es-ES" sz="1400" dirty="0">
                <a:solidFill>
                  <a:srgbClr val="000000"/>
                </a:solidFill>
                <a:latin typeface="ABeZeh" panose="00000500000000000000"/>
              </a:rPr>
              <a:t>La marca comercial por el producto. </a:t>
            </a:r>
            <a:endParaRPr lang="es-ES" sz="1400" b="0" i="0" dirty="0">
              <a:solidFill>
                <a:srgbClr val="000000"/>
              </a:solidFill>
              <a:effectLst/>
              <a:latin typeface="ABeZeh" panose="00000500000000000000"/>
            </a:endParaRPr>
          </a:p>
          <a:p>
            <a:endParaRPr lang="es-ES" sz="1400" dirty="0">
              <a:solidFill>
                <a:srgbClr val="000000"/>
              </a:solidFill>
              <a:latin typeface="ABeZeh" panose="0000050000000000000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431CB63-BCE8-E615-F520-8B6EE9C2B098}"/>
              </a:ext>
            </a:extLst>
          </p:cNvPr>
          <p:cNvSpPr txBox="1"/>
          <p:nvPr/>
        </p:nvSpPr>
        <p:spPr>
          <a:xfrm>
            <a:off x="917794" y="4070609"/>
            <a:ext cx="1570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0000"/>
                </a:solidFill>
                <a:latin typeface="ABeZeh" panose="00000500000000000000"/>
              </a:rPr>
              <a:t>Mi tío es policía.</a:t>
            </a:r>
            <a:endParaRPr lang="es-ES" sz="1400" dirty="0">
              <a:latin typeface="A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712D5CF7-A805-1B74-6FEE-DE08539815F7}"/>
              </a:ext>
            </a:extLst>
          </p:cNvPr>
          <p:cNvSpPr txBox="1"/>
          <p:nvPr/>
        </p:nvSpPr>
        <p:spPr>
          <a:xfrm>
            <a:off x="917794" y="4534353"/>
            <a:ext cx="2018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0000"/>
                </a:solidFill>
                <a:latin typeface="ABeZeh" panose="00000500000000000000"/>
              </a:rPr>
              <a:t>Luis tiene dos años.</a:t>
            </a:r>
            <a:endParaRPr lang="es-ES" sz="1400" dirty="0">
              <a:latin typeface="A"/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395C3871-C85D-85D5-9FDC-B7ADF80F3E79}"/>
              </a:ext>
            </a:extLst>
          </p:cNvPr>
          <p:cNvSpPr txBox="1"/>
          <p:nvPr/>
        </p:nvSpPr>
        <p:spPr>
          <a:xfrm>
            <a:off x="5190270" y="4096852"/>
            <a:ext cx="2216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0000"/>
                </a:solidFill>
                <a:latin typeface="ABeZeh" panose="00000500000000000000"/>
              </a:rPr>
              <a:t>Él habla tres idiomas.</a:t>
            </a:r>
            <a:endParaRPr lang="es-ES" sz="1400" dirty="0">
              <a:latin typeface="A"/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D2D38171-C74D-EA6C-9038-9C2DCFD10DF8}"/>
              </a:ext>
            </a:extLst>
          </p:cNvPr>
          <p:cNvSpPr txBox="1"/>
          <p:nvPr/>
        </p:nvSpPr>
        <p:spPr>
          <a:xfrm>
            <a:off x="2940951" y="4540979"/>
            <a:ext cx="1828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0000"/>
                </a:solidFill>
                <a:latin typeface="ABeZeh" panose="00000500000000000000"/>
              </a:rPr>
              <a:t>Luisa era mi amiga.</a:t>
            </a:r>
            <a:endParaRPr lang="es-ES" sz="1400" dirty="0">
              <a:latin typeface="A"/>
            </a:endParaRP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098016EE-BE40-5BDF-7A5A-425CB7F54E98}"/>
              </a:ext>
            </a:extLst>
          </p:cNvPr>
          <p:cNvSpPr txBox="1"/>
          <p:nvPr/>
        </p:nvSpPr>
        <p:spPr>
          <a:xfrm>
            <a:off x="5195986" y="4537094"/>
            <a:ext cx="16476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0000"/>
                </a:solidFill>
                <a:latin typeface="ABeZeh" panose="00000500000000000000"/>
              </a:rPr>
              <a:t>Yo iré a tu casa.</a:t>
            </a:r>
            <a:endParaRPr lang="es-ES" sz="1400" dirty="0">
              <a:latin typeface="A"/>
            </a:endParaRP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B8DAA7E4-159B-F3C2-C148-200ADE4CCCF6}"/>
              </a:ext>
            </a:extLst>
          </p:cNvPr>
          <p:cNvSpPr txBox="1"/>
          <p:nvPr/>
        </p:nvSpPr>
        <p:spPr>
          <a:xfrm>
            <a:off x="2885763" y="4078888"/>
            <a:ext cx="2018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0000"/>
                </a:solidFill>
                <a:latin typeface="ABeZeh" panose="00000500000000000000"/>
              </a:rPr>
              <a:t>Marco parece triste.</a:t>
            </a:r>
            <a:endParaRPr lang="es-ES" sz="1400" dirty="0">
              <a:latin typeface="A"/>
            </a:endParaRPr>
          </a:p>
        </p:txBody>
      </p:sp>
      <p:sp>
        <p:nvSpPr>
          <p:cNvPr id="65" name="Rectángulo: esquinas redondeadas 64">
            <a:extLst>
              <a:ext uri="{FF2B5EF4-FFF2-40B4-BE49-F238E27FC236}">
                <a16:creationId xmlns:a16="http://schemas.microsoft.com/office/drawing/2014/main" id="{6525935D-0115-6ADF-D109-EB0324DE869F}"/>
              </a:ext>
            </a:extLst>
          </p:cNvPr>
          <p:cNvSpPr/>
          <p:nvPr/>
        </p:nvSpPr>
        <p:spPr>
          <a:xfrm>
            <a:off x="2418172" y="6079196"/>
            <a:ext cx="192932" cy="219997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Rectángulo: esquinas redondeadas 66">
            <a:extLst>
              <a:ext uri="{FF2B5EF4-FFF2-40B4-BE49-F238E27FC236}">
                <a16:creationId xmlns:a16="http://schemas.microsoft.com/office/drawing/2014/main" id="{EBDECDF1-003E-4DAC-BD16-32429129ED17}"/>
              </a:ext>
            </a:extLst>
          </p:cNvPr>
          <p:cNvSpPr/>
          <p:nvPr/>
        </p:nvSpPr>
        <p:spPr>
          <a:xfrm>
            <a:off x="2418172" y="6660746"/>
            <a:ext cx="192932" cy="219997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CBF299AC-5E75-E83C-E133-922ABBFDAA76}"/>
              </a:ext>
            </a:extLst>
          </p:cNvPr>
          <p:cNvSpPr/>
          <p:nvPr/>
        </p:nvSpPr>
        <p:spPr>
          <a:xfrm>
            <a:off x="1691399" y="7447797"/>
            <a:ext cx="1778195" cy="509748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3" name="Conector recto de flecha 72">
            <a:extLst>
              <a:ext uri="{FF2B5EF4-FFF2-40B4-BE49-F238E27FC236}">
                <a16:creationId xmlns:a16="http://schemas.microsoft.com/office/drawing/2014/main" id="{E7FEF5F2-502D-DB81-06E3-550823CEC9AD}"/>
              </a:ext>
            </a:extLst>
          </p:cNvPr>
          <p:cNvCxnSpPr/>
          <p:nvPr/>
        </p:nvCxnSpPr>
        <p:spPr>
          <a:xfrm>
            <a:off x="3064669" y="8001655"/>
            <a:ext cx="198474" cy="326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cto de flecha 73">
            <a:extLst>
              <a:ext uri="{FF2B5EF4-FFF2-40B4-BE49-F238E27FC236}">
                <a16:creationId xmlns:a16="http://schemas.microsoft.com/office/drawing/2014/main" id="{DE1AB57D-E079-BCFC-5282-A7275862CC2D}"/>
              </a:ext>
            </a:extLst>
          </p:cNvPr>
          <p:cNvCxnSpPr>
            <a:cxnSpLocks/>
          </p:cNvCxnSpPr>
          <p:nvPr/>
        </p:nvCxnSpPr>
        <p:spPr>
          <a:xfrm flipH="1">
            <a:off x="1942343" y="7997447"/>
            <a:ext cx="192057" cy="330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ángulo 77">
            <a:extLst>
              <a:ext uri="{FF2B5EF4-FFF2-40B4-BE49-F238E27FC236}">
                <a16:creationId xmlns:a16="http://schemas.microsoft.com/office/drawing/2014/main" id="{50BC0D78-961B-96C5-0709-B2D6886AE7F4}"/>
              </a:ext>
            </a:extLst>
          </p:cNvPr>
          <p:cNvSpPr/>
          <p:nvPr/>
        </p:nvSpPr>
        <p:spPr>
          <a:xfrm>
            <a:off x="1410210" y="8331648"/>
            <a:ext cx="1092228" cy="290859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E960D114-EFE8-17A0-117C-FDD9743C9E67}"/>
              </a:ext>
            </a:extLst>
          </p:cNvPr>
          <p:cNvSpPr/>
          <p:nvPr/>
        </p:nvSpPr>
        <p:spPr>
          <a:xfrm>
            <a:off x="2717029" y="8331648"/>
            <a:ext cx="1092228" cy="290859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1" name="Conector recto de flecha 80">
            <a:extLst>
              <a:ext uri="{FF2B5EF4-FFF2-40B4-BE49-F238E27FC236}">
                <a16:creationId xmlns:a16="http://schemas.microsoft.com/office/drawing/2014/main" id="{072EFB89-A694-7979-0C86-C1443990D263}"/>
              </a:ext>
            </a:extLst>
          </p:cNvPr>
          <p:cNvCxnSpPr>
            <a:cxnSpLocks/>
          </p:cNvCxnSpPr>
          <p:nvPr/>
        </p:nvCxnSpPr>
        <p:spPr>
          <a:xfrm>
            <a:off x="1959083" y="8626886"/>
            <a:ext cx="0" cy="253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de flecha 85">
            <a:extLst>
              <a:ext uri="{FF2B5EF4-FFF2-40B4-BE49-F238E27FC236}">
                <a16:creationId xmlns:a16="http://schemas.microsoft.com/office/drawing/2014/main" id="{0DC29D90-A894-136A-7B3A-5C19FDBBCBA3}"/>
              </a:ext>
            </a:extLst>
          </p:cNvPr>
          <p:cNvCxnSpPr>
            <a:cxnSpLocks/>
          </p:cNvCxnSpPr>
          <p:nvPr/>
        </p:nvCxnSpPr>
        <p:spPr>
          <a:xfrm>
            <a:off x="3269160" y="8622507"/>
            <a:ext cx="0" cy="253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ángulo 86">
            <a:extLst>
              <a:ext uri="{FF2B5EF4-FFF2-40B4-BE49-F238E27FC236}">
                <a16:creationId xmlns:a16="http://schemas.microsoft.com/office/drawing/2014/main" id="{DF1EA65A-F751-6006-8271-80B1089DED80}"/>
              </a:ext>
            </a:extLst>
          </p:cNvPr>
          <p:cNvSpPr/>
          <p:nvPr/>
        </p:nvSpPr>
        <p:spPr>
          <a:xfrm>
            <a:off x="1420529" y="8882647"/>
            <a:ext cx="1092228" cy="290859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8" name="Rectángulo 87">
            <a:extLst>
              <a:ext uri="{FF2B5EF4-FFF2-40B4-BE49-F238E27FC236}">
                <a16:creationId xmlns:a16="http://schemas.microsoft.com/office/drawing/2014/main" id="{7FB5A94B-D41A-7501-55B0-24EA8E44A784}"/>
              </a:ext>
            </a:extLst>
          </p:cNvPr>
          <p:cNvSpPr/>
          <p:nvPr/>
        </p:nvSpPr>
        <p:spPr>
          <a:xfrm>
            <a:off x="2697020" y="8880400"/>
            <a:ext cx="1092228" cy="290859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EFF29AAE-6DA0-A27F-F21B-B0B0848E334F}"/>
              </a:ext>
            </a:extLst>
          </p:cNvPr>
          <p:cNvSpPr txBox="1"/>
          <p:nvPr/>
        </p:nvSpPr>
        <p:spPr>
          <a:xfrm>
            <a:off x="4133055" y="7533106"/>
            <a:ext cx="3258942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>
                <a:solidFill>
                  <a:srgbClr val="A6A6A6"/>
                </a:solidFill>
                <a:latin typeface="ABeZeh" panose="00000500000000000000"/>
              </a:rPr>
              <a:t>La Tierra realiza dos movimientos: la rotación y la translación. El movimiento de rotación es el giro que da la Tierra alrededor de su eje, y como consecuencia tenemos el día y la noche. La translación, en cambio, es el movimiento que realiza la Tierra alrededor del Sol. </a:t>
            </a:r>
            <a:r>
              <a:rPr lang="es-ES" sz="1300" i="0" dirty="0">
                <a:solidFill>
                  <a:srgbClr val="A6A6A6"/>
                </a:solidFill>
                <a:effectLst/>
                <a:latin typeface="ABeZeh" panose="00000500000000000000"/>
              </a:rPr>
              <a:t>La combinación del movimiento de translación con la inclinación del eje de la Tierra es lo que propicia las estaciones.</a:t>
            </a:r>
            <a:endParaRPr lang="es-ES" sz="1300" dirty="0">
              <a:solidFill>
                <a:srgbClr val="A6A6A6"/>
              </a:solidFill>
              <a:latin typeface="ABeZeh" panose="00000500000000000000"/>
            </a:endParaRPr>
          </a:p>
        </p:txBody>
      </p:sp>
      <p:cxnSp>
        <p:nvCxnSpPr>
          <p:cNvPr id="92" name="Conector recto de flecha 91">
            <a:extLst>
              <a:ext uri="{FF2B5EF4-FFF2-40B4-BE49-F238E27FC236}">
                <a16:creationId xmlns:a16="http://schemas.microsoft.com/office/drawing/2014/main" id="{9BE24A4C-068F-F9D7-7FBA-A8EB25664C6E}"/>
              </a:ext>
            </a:extLst>
          </p:cNvPr>
          <p:cNvCxnSpPr>
            <a:cxnSpLocks/>
          </p:cNvCxnSpPr>
          <p:nvPr/>
        </p:nvCxnSpPr>
        <p:spPr>
          <a:xfrm>
            <a:off x="1959832" y="9171259"/>
            <a:ext cx="0" cy="253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de flecha 94">
            <a:extLst>
              <a:ext uri="{FF2B5EF4-FFF2-40B4-BE49-F238E27FC236}">
                <a16:creationId xmlns:a16="http://schemas.microsoft.com/office/drawing/2014/main" id="{E44C90D3-2C21-E76F-0D3A-71453C3B5509}"/>
              </a:ext>
            </a:extLst>
          </p:cNvPr>
          <p:cNvCxnSpPr>
            <a:cxnSpLocks/>
          </p:cNvCxnSpPr>
          <p:nvPr/>
        </p:nvCxnSpPr>
        <p:spPr>
          <a:xfrm>
            <a:off x="3288279" y="9171259"/>
            <a:ext cx="0" cy="253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ángulo 95">
            <a:extLst>
              <a:ext uri="{FF2B5EF4-FFF2-40B4-BE49-F238E27FC236}">
                <a16:creationId xmlns:a16="http://schemas.microsoft.com/office/drawing/2014/main" id="{87FE7987-9B93-91ED-44FF-8044E6017C99}"/>
              </a:ext>
            </a:extLst>
          </p:cNvPr>
          <p:cNvSpPr/>
          <p:nvPr/>
        </p:nvSpPr>
        <p:spPr>
          <a:xfrm>
            <a:off x="1410210" y="9431399"/>
            <a:ext cx="1092228" cy="290859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7" name="Rectángulo 96">
            <a:extLst>
              <a:ext uri="{FF2B5EF4-FFF2-40B4-BE49-F238E27FC236}">
                <a16:creationId xmlns:a16="http://schemas.microsoft.com/office/drawing/2014/main" id="{B96ECF54-70AB-CA1A-0248-CCC952F77A00}"/>
              </a:ext>
            </a:extLst>
          </p:cNvPr>
          <p:cNvSpPr/>
          <p:nvPr/>
        </p:nvSpPr>
        <p:spPr>
          <a:xfrm>
            <a:off x="2714323" y="9431399"/>
            <a:ext cx="1092228" cy="290859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E1ECDBEB-5D77-DEBE-8CE5-191E88DEDD63}"/>
              </a:ext>
            </a:extLst>
          </p:cNvPr>
          <p:cNvSpPr/>
          <p:nvPr/>
        </p:nvSpPr>
        <p:spPr>
          <a:xfrm>
            <a:off x="2418172" y="6371281"/>
            <a:ext cx="192932" cy="219997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6" ma:contentTypeDescription="Crear nuevo documento." ma:contentTypeScope="" ma:versionID="5ac3b1f3996e4e2ecb551bab1b642810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d58ad93034a9d8752d356b92d76c35e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33233AB-7C2A-4B8C-B0DC-B3394A0E6A27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FE073C7B-AEB4-4B3B-9800-0021112286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BFE1DF5-E4C4-410C-B807-80B9AA304B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343</TotalTime>
  <Words>452</Words>
  <Application>Microsoft Office PowerPoint</Application>
  <PresentationFormat>Personalizado</PresentationFormat>
  <Paragraphs>43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</vt:lpstr>
      <vt:lpstr>abezeh</vt:lpstr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NURIA ESTEBAN</cp:lastModifiedBy>
  <cp:revision>15</cp:revision>
  <dcterms:created xsi:type="dcterms:W3CDTF">2022-09-12T23:30:36Z</dcterms:created>
  <dcterms:modified xsi:type="dcterms:W3CDTF">2022-11-28T10:15:48Z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