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54" d="100"/>
          <a:sy n="54" d="100"/>
        </p:scale>
        <p:origin x="2918" y="67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fgeronde rechthoek 13">
            <a:extLst>
              <a:ext uri="{FF2B5EF4-FFF2-40B4-BE49-F238E27FC236}">
                <a16:creationId xmlns:a16="http://schemas.microsoft.com/office/drawing/2014/main" id="{658A8157-29F0-3DA9-9AF1-37940CA4917C}"/>
              </a:ext>
            </a:extLst>
          </p:cNvPr>
          <p:cNvSpPr/>
          <p:nvPr/>
        </p:nvSpPr>
        <p:spPr>
          <a:xfrm>
            <a:off x="5406986" y="4444692"/>
            <a:ext cx="32470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9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10884" y="195786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Calcula las siguientes operaciones combinadas (1 punto):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96927" y="3056764"/>
            <a:ext cx="647857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Cora compró 13 paquetes de yogures, con 8 yogures de sabores cada uno, y además 4 yogures naturales sueltos. ¿Cuántos yogures compró Cora en total? Completa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745144" y="4938392"/>
            <a:ext cx="6332334" cy="415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Escribe el orden en el que deben resolverse las operaciones teniendo en cuenta corchetes y paréntesis (1 punto).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721030" y="8302485"/>
            <a:ext cx="5612887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Escribe la expresión «el doble de la suma de 4 más la mitad de 6» y calcula el resultado (1 punto).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710884" y="720214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Calcula las operaciones combinadas (1 punto)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67EB16-A052-9B1D-9421-920E82B4A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831" y="2497772"/>
            <a:ext cx="1180997" cy="4217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2B143E-5C0B-B538-251D-595C355A4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8542" y="2496068"/>
            <a:ext cx="1334389" cy="4234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0F8A486-1B2C-9B92-1A53-A6F158262C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645" y="2493230"/>
            <a:ext cx="1278721" cy="4836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98780C-C8E2-A173-EC78-A046AD77F0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5080" y="2504541"/>
            <a:ext cx="1338214" cy="415016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C424D88C-3627-B20F-AD07-58E2AF5BFAFC}"/>
              </a:ext>
            </a:extLst>
          </p:cNvPr>
          <p:cNvSpPr txBox="1"/>
          <p:nvPr/>
        </p:nvSpPr>
        <p:spPr>
          <a:xfrm>
            <a:off x="4395425" y="4487354"/>
            <a:ext cx="2838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Cora compró                 yogures en total. 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A9ACC72-81FD-796A-5F62-953D3F9ED7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624" y="3520899"/>
            <a:ext cx="1455404" cy="96294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62AD783-2C57-9ABB-1549-2C21E58612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8028" y="3788933"/>
            <a:ext cx="399348" cy="57492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4B8334E-6E2A-AB09-46E4-FB0A42E50D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90404" y="3773036"/>
            <a:ext cx="1692274" cy="606070"/>
          </a:xfrm>
          <a:prstGeom prst="rect">
            <a:avLst/>
          </a:prstGeom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D23FB31E-5E0D-451C-A8F6-95229D9C2BE2}"/>
              </a:ext>
            </a:extLst>
          </p:cNvPr>
          <p:cNvSpPr/>
          <p:nvPr/>
        </p:nvSpPr>
        <p:spPr>
          <a:xfrm>
            <a:off x="829107" y="8991743"/>
            <a:ext cx="6058249" cy="8164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56AF86B9-56F7-51C9-75AC-2386AC70BC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359" y="7631931"/>
            <a:ext cx="2065848" cy="514421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D8537EF1-33EE-7799-8073-281EE5932A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8032" y="7608395"/>
            <a:ext cx="2218329" cy="487162"/>
          </a:xfrm>
          <a:prstGeom prst="rect">
            <a:avLst/>
          </a:prstGeom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id="{DE3124D3-8D9A-C08B-66C7-0FD14778D7E1}"/>
              </a:ext>
            </a:extLst>
          </p:cNvPr>
          <p:cNvSpPr/>
          <p:nvPr/>
        </p:nvSpPr>
        <p:spPr>
          <a:xfrm>
            <a:off x="829107" y="5760609"/>
            <a:ext cx="6058249" cy="1193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>
            <a:extLst>
              <a:ext uri="{FF2B5EF4-FFF2-40B4-BE49-F238E27FC236}">
                <a16:creationId xmlns:a16="http://schemas.microsoft.com/office/drawing/2014/main" id="{B44DB844-FA3D-8C76-70E4-76E9013B3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49" y="8786983"/>
            <a:ext cx="2006747" cy="1098031"/>
          </a:xfrm>
          <a:prstGeom prst="rect">
            <a:avLst/>
          </a:prstGeom>
        </p:spPr>
      </p:pic>
      <p:sp>
        <p:nvSpPr>
          <p:cNvPr id="30" name="Afgeronde rechthoek 13">
            <a:extLst>
              <a:ext uri="{FF2B5EF4-FFF2-40B4-BE49-F238E27FC236}">
                <a16:creationId xmlns:a16="http://schemas.microsoft.com/office/drawing/2014/main" id="{3DC8981D-62E3-2BFE-5CE4-FE57079C6CED}"/>
              </a:ext>
            </a:extLst>
          </p:cNvPr>
          <p:cNvSpPr/>
          <p:nvPr/>
        </p:nvSpPr>
        <p:spPr>
          <a:xfrm>
            <a:off x="4033516" y="5232531"/>
            <a:ext cx="130584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Afgeronde rechthoek 13">
            <a:extLst>
              <a:ext uri="{FF2B5EF4-FFF2-40B4-BE49-F238E27FC236}">
                <a16:creationId xmlns:a16="http://schemas.microsoft.com/office/drawing/2014/main" id="{6D43F685-DFF3-50D4-49EF-DD3BC1A3C652}"/>
              </a:ext>
            </a:extLst>
          </p:cNvPr>
          <p:cNvSpPr/>
          <p:nvPr/>
        </p:nvSpPr>
        <p:spPr>
          <a:xfrm>
            <a:off x="879447" y="5262904"/>
            <a:ext cx="130584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61E5A8A9-524E-C60D-2435-FF99D3AB155A}"/>
              </a:ext>
            </a:extLst>
          </p:cNvPr>
          <p:cNvSpPr/>
          <p:nvPr/>
        </p:nvSpPr>
        <p:spPr>
          <a:xfrm>
            <a:off x="2257475" y="3860230"/>
            <a:ext cx="32470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22624" y="6933549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Compara los 2 patrones. ¿Qué relación tienen entre los 2? (1 punto)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22624" y="5724100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Escribe un patrón en el que se divida por 2 el número anterior y que contenga al menos 6 números (1 punto)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9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659347" y="8464964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9. Marca con una equis las opciones correctas (1 punto).</a:t>
            </a: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64583" y="444404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Escribe debajo de cada patrón la regla que sigue (1 punto):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DA48A1F4-3C3F-05A1-C8A4-FFE2E0DB831D}"/>
              </a:ext>
            </a:extLst>
          </p:cNvPr>
          <p:cNvSpPr txBox="1">
            <a:spLocks/>
          </p:cNvSpPr>
          <p:nvPr/>
        </p:nvSpPr>
        <p:spPr>
          <a:xfrm>
            <a:off x="755658" y="185816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Marilia compra el triple de naranjas que de manzanas. Si ha comprado la mitad de 8 más la suma de 3 por 2 y 4, ¿cuántas naranjas ha comprado Marilia? (1 punto)</a:t>
            </a:r>
          </a:p>
        </p:txBody>
      </p:sp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45540BB8-8836-14EE-03B0-BBB41A9D84A4}"/>
              </a:ext>
            </a:extLst>
          </p:cNvPr>
          <p:cNvSpPr/>
          <p:nvPr/>
        </p:nvSpPr>
        <p:spPr>
          <a:xfrm>
            <a:off x="4136487" y="8923112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C3F3B341-8878-CFED-3544-049790061988}"/>
              </a:ext>
            </a:extLst>
          </p:cNvPr>
          <p:cNvSpPr/>
          <p:nvPr/>
        </p:nvSpPr>
        <p:spPr>
          <a:xfrm>
            <a:off x="4129146" y="9269640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F498AA66-BD50-BDBF-481E-135D274746F7}"/>
              </a:ext>
            </a:extLst>
          </p:cNvPr>
          <p:cNvSpPr txBox="1">
            <a:spLocks/>
          </p:cNvSpPr>
          <p:nvPr/>
        </p:nvSpPr>
        <p:spPr>
          <a:xfrm>
            <a:off x="1461668" y="2574256"/>
            <a:ext cx="37866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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442BA22-09D9-8632-6C3F-95ECC98614CA}"/>
              </a:ext>
            </a:extLst>
          </p:cNvPr>
          <p:cNvSpPr txBox="1">
            <a:spLocks/>
          </p:cNvSpPr>
          <p:nvPr/>
        </p:nvSpPr>
        <p:spPr>
          <a:xfrm>
            <a:off x="1473480" y="3194165"/>
            <a:ext cx="37866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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04642FCE-72AD-D960-85F4-7EC66E94416F}"/>
              </a:ext>
            </a:extLst>
          </p:cNvPr>
          <p:cNvSpPr txBox="1">
            <a:spLocks/>
          </p:cNvSpPr>
          <p:nvPr/>
        </p:nvSpPr>
        <p:spPr>
          <a:xfrm>
            <a:off x="853208" y="3908184"/>
            <a:ext cx="2537449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Marilia ha comprado           naranjas.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C9FEC0-9A9E-98F5-269F-C2357EF207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689" y="2469939"/>
            <a:ext cx="543417" cy="52625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313D8D9-93B2-D50B-20D8-AE839035B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729" y="3033966"/>
            <a:ext cx="539130" cy="617077"/>
          </a:xfrm>
          <a:prstGeom prst="rect">
            <a:avLst/>
          </a:prstGeom>
        </p:spPr>
      </p:pic>
      <p:sp>
        <p:nvSpPr>
          <p:cNvPr id="22" name="Ondertitel 2">
            <a:extLst>
              <a:ext uri="{FF2B5EF4-FFF2-40B4-BE49-F238E27FC236}">
                <a16:creationId xmlns:a16="http://schemas.microsoft.com/office/drawing/2014/main" id="{CBD4D403-F38E-9F1C-3B0E-94694A05A254}"/>
              </a:ext>
            </a:extLst>
          </p:cNvPr>
          <p:cNvSpPr txBox="1">
            <a:spLocks/>
          </p:cNvSpPr>
          <p:nvPr/>
        </p:nvSpPr>
        <p:spPr>
          <a:xfrm>
            <a:off x="893899" y="4929430"/>
            <a:ext cx="2537449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2, 6, 18, ...</a:t>
            </a: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AEAC4DD6-00F1-0BBB-55B7-39EB0FE299FA}"/>
              </a:ext>
            </a:extLst>
          </p:cNvPr>
          <p:cNvSpPr txBox="1">
            <a:spLocks/>
          </p:cNvSpPr>
          <p:nvPr/>
        </p:nvSpPr>
        <p:spPr>
          <a:xfrm>
            <a:off x="4018855" y="4916902"/>
            <a:ext cx="2537449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4, 8, 12, ...</a:t>
            </a:r>
          </a:p>
        </p:txBody>
      </p:sp>
      <p:sp>
        <p:nvSpPr>
          <p:cNvPr id="31" name="Afgeronde rechthoek 13">
            <a:extLst>
              <a:ext uri="{FF2B5EF4-FFF2-40B4-BE49-F238E27FC236}">
                <a16:creationId xmlns:a16="http://schemas.microsoft.com/office/drawing/2014/main" id="{EA774F37-E8F4-0785-F639-A0C86CC7DE02}"/>
              </a:ext>
            </a:extLst>
          </p:cNvPr>
          <p:cNvSpPr/>
          <p:nvPr/>
        </p:nvSpPr>
        <p:spPr>
          <a:xfrm>
            <a:off x="832995" y="6398146"/>
            <a:ext cx="350289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B8A949C8-61CE-9FDE-2472-0A3D563B8A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393" y="7382663"/>
            <a:ext cx="2091506" cy="1114452"/>
          </a:xfrm>
          <a:prstGeom prst="rect">
            <a:avLst/>
          </a:prstGeom>
        </p:spPr>
      </p:pic>
      <p:sp>
        <p:nvSpPr>
          <p:cNvPr id="37" name="Afgeronde rechthoek 13">
            <a:extLst>
              <a:ext uri="{FF2B5EF4-FFF2-40B4-BE49-F238E27FC236}">
                <a16:creationId xmlns:a16="http://schemas.microsoft.com/office/drawing/2014/main" id="{AC0315E5-1912-7D48-267A-E0261F5B3792}"/>
              </a:ext>
            </a:extLst>
          </p:cNvPr>
          <p:cNvSpPr/>
          <p:nvPr/>
        </p:nvSpPr>
        <p:spPr>
          <a:xfrm>
            <a:off x="2910331" y="7784663"/>
            <a:ext cx="350289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A48E836F-9D14-125A-7870-4DBC10CF3CA7}"/>
              </a:ext>
            </a:extLst>
          </p:cNvPr>
          <p:cNvSpPr txBox="1">
            <a:spLocks/>
          </p:cNvSpPr>
          <p:nvPr/>
        </p:nvSpPr>
        <p:spPr>
          <a:xfrm>
            <a:off x="4301930" y="8868497"/>
            <a:ext cx="2844150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primer patrón es el doble del segundo.</a:t>
            </a:r>
          </a:p>
        </p:txBody>
      </p:sp>
      <p:sp>
        <p:nvSpPr>
          <p:cNvPr id="42" name="Ondertitel 2">
            <a:extLst>
              <a:ext uri="{FF2B5EF4-FFF2-40B4-BE49-F238E27FC236}">
                <a16:creationId xmlns:a16="http://schemas.microsoft.com/office/drawing/2014/main" id="{3DB9BD24-256D-62C6-315A-3883CE5CB5DB}"/>
              </a:ext>
            </a:extLst>
          </p:cNvPr>
          <p:cNvSpPr txBox="1">
            <a:spLocks/>
          </p:cNvSpPr>
          <p:nvPr/>
        </p:nvSpPr>
        <p:spPr>
          <a:xfrm>
            <a:off x="4311048" y="9201258"/>
            <a:ext cx="3083120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segundo patrón multiplica el primero por 2.</a:t>
            </a:r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C472F0FB-5C25-6361-E490-6A38FB7A518E}"/>
              </a:ext>
            </a:extLst>
          </p:cNvPr>
          <p:cNvSpPr/>
          <p:nvPr/>
        </p:nvSpPr>
        <p:spPr>
          <a:xfrm>
            <a:off x="4136487" y="9595988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Ondertitel 2">
            <a:extLst>
              <a:ext uri="{FF2B5EF4-FFF2-40B4-BE49-F238E27FC236}">
                <a16:creationId xmlns:a16="http://schemas.microsoft.com/office/drawing/2014/main" id="{EDD4348B-35D5-0CAB-67BF-D7E9116F4B44}"/>
              </a:ext>
            </a:extLst>
          </p:cNvPr>
          <p:cNvSpPr txBox="1">
            <a:spLocks/>
          </p:cNvSpPr>
          <p:nvPr/>
        </p:nvSpPr>
        <p:spPr>
          <a:xfrm>
            <a:off x="4301930" y="9541373"/>
            <a:ext cx="2844150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primer patrón divide al segundo por 2.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D1425692-7CA4-F440-05D6-DEBD3182B33E}"/>
              </a:ext>
            </a:extLst>
          </p:cNvPr>
          <p:cNvSpPr txBox="1">
            <a:spLocks/>
          </p:cNvSpPr>
          <p:nvPr/>
        </p:nvSpPr>
        <p:spPr>
          <a:xfrm>
            <a:off x="811748" y="8870287"/>
            <a:ext cx="347502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1</a:t>
            </a: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6C5BA885-390E-1778-FF33-D15AA36639F9}"/>
              </a:ext>
            </a:extLst>
          </p:cNvPr>
          <p:cNvSpPr txBox="1">
            <a:spLocks/>
          </p:cNvSpPr>
          <p:nvPr/>
        </p:nvSpPr>
        <p:spPr>
          <a:xfrm>
            <a:off x="811748" y="9383926"/>
            <a:ext cx="347502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7801</TotalTime>
  <Words>310</Words>
  <Application>Microsoft Office PowerPoint</Application>
  <PresentationFormat>Personalizado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112</cp:revision>
  <dcterms:created xsi:type="dcterms:W3CDTF">2022-01-03T10:00:59Z</dcterms:created>
  <dcterms:modified xsi:type="dcterms:W3CDTF">2022-12-09T14:26:28Z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