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72" d="100"/>
          <a:sy n="72" d="100"/>
        </p:scale>
        <p:origin x="3534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24-1-2023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24-1-2023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24-1-2023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24-1-2023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24-1-2023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24-1-2023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24-1-2023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24-1-2023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24-1-2023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24-1-2023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24-1-2023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24-1-2023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24-1-2023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5 6º.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739779" y="1958613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Marca con una equis las opciones que sean verdaderas (1 punto).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85500" y="3578485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Carolina anda 7 km al día, los 7 días de la semana. ¿Cuántos kilómetros hace en 7 semanas?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Exprésalo en forma de potencia y calcula.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28560" y="5104808"/>
            <a:ext cx="6332334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Completa las potencias de base 10 (1 punto)</a:t>
            </a:r>
          </a:p>
        </p:txBody>
      </p:sp>
      <p:sp>
        <p:nvSpPr>
          <p:cNvPr id="46" name="Afgeronde rechthoek 21">
            <a:extLst>
              <a:ext uri="{FF2B5EF4-FFF2-40B4-BE49-F238E27FC236}">
                <a16:creationId xmlns:a16="http://schemas.microsoft.com/office/drawing/2014/main" id="{CAA3684C-C6CE-006D-A502-7775AB60A404}"/>
              </a:ext>
            </a:extLst>
          </p:cNvPr>
          <p:cNvSpPr/>
          <p:nvPr/>
        </p:nvSpPr>
        <p:spPr>
          <a:xfrm>
            <a:off x="1722634" y="4385947"/>
            <a:ext cx="45346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8BE2E5F9-7FB6-5C9A-31A0-C5FEB69920E2}"/>
              </a:ext>
            </a:extLst>
          </p:cNvPr>
          <p:cNvSpPr txBox="1"/>
          <p:nvPr/>
        </p:nvSpPr>
        <p:spPr>
          <a:xfrm>
            <a:off x="683256" y="4407046"/>
            <a:ext cx="1046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Carolina hace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861DC799-890B-1FBB-8A1A-2829B34D231B}"/>
              </a:ext>
            </a:extLst>
          </p:cNvPr>
          <p:cNvSpPr txBox="1"/>
          <p:nvPr/>
        </p:nvSpPr>
        <p:spPr>
          <a:xfrm>
            <a:off x="2185746" y="4415205"/>
            <a:ext cx="2694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km en 7 semanas, es decir                  km.</a:t>
            </a:r>
          </a:p>
        </p:txBody>
      </p:sp>
      <p:sp>
        <p:nvSpPr>
          <p:cNvPr id="30" name="Ondertitel 2">
            <a:extLst>
              <a:ext uri="{FF2B5EF4-FFF2-40B4-BE49-F238E27FC236}">
                <a16:creationId xmlns:a16="http://schemas.microsoft.com/office/drawing/2014/main" id="{B1BB2455-0594-36B5-AA93-E0FA9502D8ED}"/>
              </a:ext>
            </a:extLst>
          </p:cNvPr>
          <p:cNvSpPr txBox="1">
            <a:spLocks/>
          </p:cNvSpPr>
          <p:nvPr/>
        </p:nvSpPr>
        <p:spPr>
          <a:xfrm>
            <a:off x="668262" y="7308406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Calcula las siguientes expresiones (1 punto).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4D0591B-FC3A-859D-093A-085BF55CFEC1}"/>
              </a:ext>
            </a:extLst>
          </p:cNvPr>
          <p:cNvSpPr txBox="1"/>
          <p:nvPr/>
        </p:nvSpPr>
        <p:spPr>
          <a:xfrm>
            <a:off x="949554" y="2554722"/>
            <a:ext cx="1865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9 y 12 son múltiplos de 3.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B416D93-9E13-F130-1865-5B44DDE5373C}"/>
              </a:ext>
            </a:extLst>
          </p:cNvPr>
          <p:cNvSpPr txBox="1"/>
          <p:nvPr/>
        </p:nvSpPr>
        <p:spPr>
          <a:xfrm>
            <a:off x="3316012" y="2540830"/>
            <a:ext cx="2003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17 y 27 son múltiplos de 7.</a:t>
            </a:r>
          </a:p>
        </p:txBody>
      </p:sp>
      <p:sp>
        <p:nvSpPr>
          <p:cNvPr id="21" name="Afgeronde rechthoek 113">
            <a:extLst>
              <a:ext uri="{FF2B5EF4-FFF2-40B4-BE49-F238E27FC236}">
                <a16:creationId xmlns:a16="http://schemas.microsoft.com/office/drawing/2014/main" id="{9331AB78-1E40-A9A2-A1AA-68163E3F107D}"/>
              </a:ext>
            </a:extLst>
          </p:cNvPr>
          <p:cNvSpPr/>
          <p:nvPr/>
        </p:nvSpPr>
        <p:spPr>
          <a:xfrm>
            <a:off x="832122" y="2616210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Afgeronde rechthoek 113">
            <a:extLst>
              <a:ext uri="{FF2B5EF4-FFF2-40B4-BE49-F238E27FC236}">
                <a16:creationId xmlns:a16="http://schemas.microsoft.com/office/drawing/2014/main" id="{4BFA1E7E-F1A9-659E-7331-0FE64AB35731}"/>
              </a:ext>
            </a:extLst>
          </p:cNvPr>
          <p:cNvSpPr/>
          <p:nvPr/>
        </p:nvSpPr>
        <p:spPr>
          <a:xfrm>
            <a:off x="3158622" y="2599496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7C4B67A8-148B-6AA0-3898-97AC20179E83}"/>
              </a:ext>
            </a:extLst>
          </p:cNvPr>
          <p:cNvSpPr txBox="1"/>
          <p:nvPr/>
        </p:nvSpPr>
        <p:spPr>
          <a:xfrm>
            <a:off x="954104" y="2943132"/>
            <a:ext cx="19437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18 y 21 son múltiplos de 3.</a:t>
            </a:r>
          </a:p>
        </p:txBody>
      </p:sp>
      <p:sp>
        <p:nvSpPr>
          <p:cNvPr id="28" name="Afgeronde rechthoek 113">
            <a:extLst>
              <a:ext uri="{FF2B5EF4-FFF2-40B4-BE49-F238E27FC236}">
                <a16:creationId xmlns:a16="http://schemas.microsoft.com/office/drawing/2014/main" id="{DC4A60B5-AF1B-C486-2CCE-CBEF75EF833B}"/>
              </a:ext>
            </a:extLst>
          </p:cNvPr>
          <p:cNvSpPr/>
          <p:nvPr/>
        </p:nvSpPr>
        <p:spPr>
          <a:xfrm>
            <a:off x="832122" y="2996294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34D3393C-D5CE-A252-F2FF-A447D68BA2F2}"/>
              </a:ext>
            </a:extLst>
          </p:cNvPr>
          <p:cNvSpPr txBox="1"/>
          <p:nvPr/>
        </p:nvSpPr>
        <p:spPr>
          <a:xfrm>
            <a:off x="3316012" y="2913675"/>
            <a:ext cx="2003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21 y 28 son múltiplos de 7.</a:t>
            </a:r>
          </a:p>
        </p:txBody>
      </p:sp>
      <p:sp>
        <p:nvSpPr>
          <p:cNvPr id="39" name="Afgeronde rechthoek 113">
            <a:extLst>
              <a:ext uri="{FF2B5EF4-FFF2-40B4-BE49-F238E27FC236}">
                <a16:creationId xmlns:a16="http://schemas.microsoft.com/office/drawing/2014/main" id="{D7413E44-E19A-0172-08D2-8663E027773C}"/>
              </a:ext>
            </a:extLst>
          </p:cNvPr>
          <p:cNvSpPr/>
          <p:nvPr/>
        </p:nvSpPr>
        <p:spPr>
          <a:xfrm>
            <a:off x="3158622" y="2972341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5" name="Afgeronde rechthoek 21">
            <a:extLst>
              <a:ext uri="{FF2B5EF4-FFF2-40B4-BE49-F238E27FC236}">
                <a16:creationId xmlns:a16="http://schemas.microsoft.com/office/drawing/2014/main" id="{7C7745C5-FBA0-2F2F-2F7A-ADDEEA9C2154}"/>
              </a:ext>
            </a:extLst>
          </p:cNvPr>
          <p:cNvSpPr/>
          <p:nvPr/>
        </p:nvSpPr>
        <p:spPr>
          <a:xfrm>
            <a:off x="3993749" y="4370731"/>
            <a:ext cx="39372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36FEEA93-BCEE-083B-D434-4D87D793D1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1543" y="3779898"/>
            <a:ext cx="710953" cy="998720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8B050BA3-CCF4-5EDB-6EC7-91E83E7D45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519" y="5545824"/>
            <a:ext cx="1134475" cy="541839"/>
          </a:xfrm>
          <a:prstGeom prst="rect">
            <a:avLst/>
          </a:prstGeom>
        </p:spPr>
      </p:pic>
      <p:sp>
        <p:nvSpPr>
          <p:cNvPr id="53" name="CuadroTexto 52">
            <a:extLst>
              <a:ext uri="{FF2B5EF4-FFF2-40B4-BE49-F238E27FC236}">
                <a16:creationId xmlns:a16="http://schemas.microsoft.com/office/drawing/2014/main" id="{991FE2A6-84AB-10A5-60BC-73B613974479}"/>
              </a:ext>
            </a:extLst>
          </p:cNvPr>
          <p:cNvSpPr txBox="1"/>
          <p:nvPr/>
        </p:nvSpPr>
        <p:spPr>
          <a:xfrm>
            <a:off x="685500" y="5778902"/>
            <a:ext cx="350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a)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CD9CB14C-F079-8F07-2A3B-CB3B2100A26C}"/>
              </a:ext>
            </a:extLst>
          </p:cNvPr>
          <p:cNvSpPr txBox="1"/>
          <p:nvPr/>
        </p:nvSpPr>
        <p:spPr>
          <a:xfrm>
            <a:off x="2223907" y="5789603"/>
            <a:ext cx="350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b)</a:t>
            </a:r>
          </a:p>
        </p:txBody>
      </p:sp>
      <p:pic>
        <p:nvPicPr>
          <p:cNvPr id="57" name="Imagen 56">
            <a:extLst>
              <a:ext uri="{FF2B5EF4-FFF2-40B4-BE49-F238E27FC236}">
                <a16:creationId xmlns:a16="http://schemas.microsoft.com/office/drawing/2014/main" id="{1328B626-729D-7A55-7712-DE4DD944FD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0953" y="5529639"/>
            <a:ext cx="1448540" cy="691485"/>
          </a:xfrm>
          <a:prstGeom prst="rect">
            <a:avLst/>
          </a:prstGeom>
        </p:spPr>
      </p:pic>
      <p:sp>
        <p:nvSpPr>
          <p:cNvPr id="59" name="CuadroTexto 58">
            <a:extLst>
              <a:ext uri="{FF2B5EF4-FFF2-40B4-BE49-F238E27FC236}">
                <a16:creationId xmlns:a16="http://schemas.microsoft.com/office/drawing/2014/main" id="{1D7304FD-A17E-E4A1-1291-26BB41CDA281}"/>
              </a:ext>
            </a:extLst>
          </p:cNvPr>
          <p:cNvSpPr txBox="1"/>
          <p:nvPr/>
        </p:nvSpPr>
        <p:spPr>
          <a:xfrm>
            <a:off x="3945807" y="5778902"/>
            <a:ext cx="350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c)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E319D42-5C50-E182-BFFF-F409FF973A19}"/>
              </a:ext>
            </a:extLst>
          </p:cNvPr>
          <p:cNvSpPr txBox="1"/>
          <p:nvPr/>
        </p:nvSpPr>
        <p:spPr>
          <a:xfrm>
            <a:off x="5484214" y="5789603"/>
            <a:ext cx="350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d)</a:t>
            </a:r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BC0C0CA4-9713-82DA-786D-CA999387E4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9895" y="5489178"/>
            <a:ext cx="1298574" cy="722077"/>
          </a:xfrm>
          <a:prstGeom prst="rect">
            <a:avLst/>
          </a:prstGeom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5DBFAAD9-B2C2-1F27-2BAE-63CDA9BDB5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16689" y="5596795"/>
            <a:ext cx="1213067" cy="587663"/>
          </a:xfrm>
          <a:prstGeom prst="rect">
            <a:avLst/>
          </a:prstGeom>
        </p:spPr>
      </p:pic>
      <p:sp>
        <p:nvSpPr>
          <p:cNvPr id="71" name="CuadroTexto 70">
            <a:extLst>
              <a:ext uri="{FF2B5EF4-FFF2-40B4-BE49-F238E27FC236}">
                <a16:creationId xmlns:a16="http://schemas.microsoft.com/office/drawing/2014/main" id="{60C6DD99-52C6-67B1-7AA9-6C51946C57B6}"/>
              </a:ext>
            </a:extLst>
          </p:cNvPr>
          <p:cNvSpPr txBox="1"/>
          <p:nvPr/>
        </p:nvSpPr>
        <p:spPr>
          <a:xfrm>
            <a:off x="966960" y="6939149"/>
            <a:ext cx="1046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7.345 =</a:t>
            </a: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B04A9617-AC7B-F3B4-1E9D-DBBC49D0692C}"/>
              </a:ext>
            </a:extLst>
          </p:cNvPr>
          <p:cNvSpPr txBox="1"/>
          <p:nvPr/>
        </p:nvSpPr>
        <p:spPr>
          <a:xfrm>
            <a:off x="3735433" y="6928118"/>
            <a:ext cx="1046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9.128 =</a:t>
            </a: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F9F7BC59-B3B0-4974-EC39-9DF526672130}"/>
              </a:ext>
            </a:extLst>
          </p:cNvPr>
          <p:cNvSpPr txBox="1"/>
          <p:nvPr/>
        </p:nvSpPr>
        <p:spPr>
          <a:xfrm>
            <a:off x="662513" y="6932304"/>
            <a:ext cx="350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a)</a:t>
            </a: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76A2D609-0B83-139F-E6A6-B05BAA4AB6E4}"/>
              </a:ext>
            </a:extLst>
          </p:cNvPr>
          <p:cNvSpPr txBox="1"/>
          <p:nvPr/>
        </p:nvSpPr>
        <p:spPr>
          <a:xfrm>
            <a:off x="3443142" y="6920989"/>
            <a:ext cx="350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b)</a:t>
            </a:r>
          </a:p>
        </p:txBody>
      </p:sp>
      <p:pic>
        <p:nvPicPr>
          <p:cNvPr id="82" name="Imagen 81">
            <a:extLst>
              <a:ext uri="{FF2B5EF4-FFF2-40B4-BE49-F238E27FC236}">
                <a16:creationId xmlns:a16="http://schemas.microsoft.com/office/drawing/2014/main" id="{C0636221-2DDB-C73D-E477-58AB562444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5172" y="8655037"/>
            <a:ext cx="1786938" cy="1289979"/>
          </a:xfrm>
          <a:prstGeom prst="rect">
            <a:avLst/>
          </a:prstGeom>
        </p:spPr>
      </p:pic>
      <p:sp>
        <p:nvSpPr>
          <p:cNvPr id="83" name="Afgeronde rechthoek 21">
            <a:extLst>
              <a:ext uri="{FF2B5EF4-FFF2-40B4-BE49-F238E27FC236}">
                <a16:creationId xmlns:a16="http://schemas.microsoft.com/office/drawing/2014/main" id="{774BC5AE-1CB8-B330-E88D-33C22B8D5140}"/>
              </a:ext>
            </a:extLst>
          </p:cNvPr>
          <p:cNvSpPr/>
          <p:nvPr/>
        </p:nvSpPr>
        <p:spPr>
          <a:xfrm>
            <a:off x="2385902" y="9391819"/>
            <a:ext cx="45346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D793B379-A61A-A12A-F5EE-20742CA221C0}"/>
              </a:ext>
            </a:extLst>
          </p:cNvPr>
          <p:cNvSpPr txBox="1"/>
          <p:nvPr/>
        </p:nvSpPr>
        <p:spPr>
          <a:xfrm>
            <a:off x="644739" y="9443827"/>
            <a:ext cx="2099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Sus voces coincidirán a los </a:t>
            </a:r>
          </a:p>
        </p:txBody>
      </p:sp>
      <p:sp>
        <p:nvSpPr>
          <p:cNvPr id="87" name="CuadroTexto 86">
            <a:extLst>
              <a:ext uri="{FF2B5EF4-FFF2-40B4-BE49-F238E27FC236}">
                <a16:creationId xmlns:a16="http://schemas.microsoft.com/office/drawing/2014/main" id="{9E0902EB-7BFA-AAE7-D502-268CB614F2D9}"/>
              </a:ext>
            </a:extLst>
          </p:cNvPr>
          <p:cNvSpPr txBox="1"/>
          <p:nvPr/>
        </p:nvSpPr>
        <p:spPr>
          <a:xfrm>
            <a:off x="2822989" y="9443827"/>
            <a:ext cx="779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tiempos.</a:t>
            </a:r>
          </a:p>
        </p:txBody>
      </p:sp>
      <p:sp>
        <p:nvSpPr>
          <p:cNvPr id="81" name="Ondertitel 2">
            <a:extLst>
              <a:ext uri="{FF2B5EF4-FFF2-40B4-BE49-F238E27FC236}">
                <a16:creationId xmlns:a16="http://schemas.microsoft.com/office/drawing/2014/main" id="{0562E063-54E4-124D-35D5-3CBE1E75F61A}"/>
              </a:ext>
            </a:extLst>
          </p:cNvPr>
          <p:cNvSpPr txBox="1">
            <a:spLocks/>
          </p:cNvSpPr>
          <p:nvPr/>
        </p:nvSpPr>
        <p:spPr>
          <a:xfrm>
            <a:off x="668262" y="8431126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En un coro, el tenor entra cada 8 tiempos y la soprano cada 12. ¿En cuántos tiempos coincidirán sus voces? (1 punto).</a:t>
            </a:r>
          </a:p>
        </p:txBody>
      </p:sp>
      <p:sp>
        <p:nvSpPr>
          <p:cNvPr id="88" name="Ondertitel 2">
            <a:extLst>
              <a:ext uri="{FF2B5EF4-FFF2-40B4-BE49-F238E27FC236}">
                <a16:creationId xmlns:a16="http://schemas.microsoft.com/office/drawing/2014/main" id="{E7E18EC7-96D8-85D7-3B43-E52A70DFA23D}"/>
              </a:ext>
            </a:extLst>
          </p:cNvPr>
          <p:cNvSpPr txBox="1">
            <a:spLocks/>
          </p:cNvSpPr>
          <p:nvPr/>
        </p:nvSpPr>
        <p:spPr>
          <a:xfrm>
            <a:off x="668262" y="6357773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Escribe en forma polinómica los siguientes números (1 punto).</a:t>
            </a:r>
          </a:p>
        </p:txBody>
      </p:sp>
      <p:pic>
        <p:nvPicPr>
          <p:cNvPr id="89" name="Imagen 88">
            <a:extLst>
              <a:ext uri="{FF2B5EF4-FFF2-40B4-BE49-F238E27FC236}">
                <a16:creationId xmlns:a16="http://schemas.microsoft.com/office/drawing/2014/main" id="{81F9F69E-8B05-CEF0-97D6-73DFF8D62C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2379" y="7608480"/>
            <a:ext cx="2062129" cy="500280"/>
          </a:xfrm>
          <a:prstGeom prst="rect">
            <a:avLst/>
          </a:prstGeom>
        </p:spPr>
      </p:pic>
      <p:pic>
        <p:nvPicPr>
          <p:cNvPr id="92" name="Imagen 91">
            <a:extLst>
              <a:ext uri="{FF2B5EF4-FFF2-40B4-BE49-F238E27FC236}">
                <a16:creationId xmlns:a16="http://schemas.microsoft.com/office/drawing/2014/main" id="{0CE49878-8539-60C4-364D-622AF0C2E0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1080" y="7578943"/>
            <a:ext cx="2047776" cy="49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549663" y="7841107"/>
            <a:ext cx="6158196" cy="367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Carmen y Rocío compran 40 globos verdes y 32 amarillos respectivamente para su fiesta de cumpleaños. Los quieren repartir entre sus invitados de forma que las 2 den el mismo número de globos a cada invitado y que todos tengan el máximo número de globos. (1 punto).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668262" y="3848033"/>
            <a:ext cx="6158196" cy="284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Describe con tus palabras qué es un criterio de divisibilidad y pon algún ejemplo (1 punto).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5 6º.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4AE470F7-0625-DA26-9B09-60EC28B2B502}"/>
              </a:ext>
            </a:extLst>
          </p:cNvPr>
          <p:cNvSpPr txBox="1">
            <a:spLocks/>
          </p:cNvSpPr>
          <p:nvPr/>
        </p:nvSpPr>
        <p:spPr>
          <a:xfrm>
            <a:off x="614925" y="5613002"/>
            <a:ext cx="6199531" cy="6938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</a:rPr>
              <a:t>9. Tacha los números primos que encuentres en el recuadro (1 punto).</a:t>
            </a:r>
          </a:p>
        </p:txBody>
      </p:sp>
      <p:sp>
        <p:nvSpPr>
          <p:cNvPr id="119" name="Ondertitel 2">
            <a:extLst>
              <a:ext uri="{FF2B5EF4-FFF2-40B4-BE49-F238E27FC236}">
                <a16:creationId xmlns:a16="http://schemas.microsoft.com/office/drawing/2014/main" id="{4A4B9E22-A473-8DC6-7145-B69C6F1B71B0}"/>
              </a:ext>
            </a:extLst>
          </p:cNvPr>
          <p:cNvSpPr txBox="1">
            <a:spLocks/>
          </p:cNvSpPr>
          <p:nvPr/>
        </p:nvSpPr>
        <p:spPr>
          <a:xfrm>
            <a:off x="635593" y="2157158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A una frutería han llegado 70 naranjas. ¿En cuántas cajas pueden repartirlas a partes iguales sin que sobre ninguna? Marca con una equis las opciones que sean válidas (1 punto).</a:t>
            </a:r>
          </a:p>
        </p:txBody>
      </p:sp>
      <p:sp>
        <p:nvSpPr>
          <p:cNvPr id="131" name="Afgeronde rechthoek 21">
            <a:extLst>
              <a:ext uri="{FF2B5EF4-FFF2-40B4-BE49-F238E27FC236}">
                <a16:creationId xmlns:a16="http://schemas.microsoft.com/office/drawing/2014/main" id="{A33D4409-2DE8-AFD3-CCF5-8ECD582842BD}"/>
              </a:ext>
            </a:extLst>
          </p:cNvPr>
          <p:cNvSpPr/>
          <p:nvPr/>
        </p:nvSpPr>
        <p:spPr>
          <a:xfrm>
            <a:off x="3858158" y="9522907"/>
            <a:ext cx="39372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2" name="CuadroTexto 131">
            <a:extLst>
              <a:ext uri="{FF2B5EF4-FFF2-40B4-BE49-F238E27FC236}">
                <a16:creationId xmlns:a16="http://schemas.microsoft.com/office/drawing/2014/main" id="{C4E4C070-A75C-FBCC-413A-900F69C9432A}"/>
              </a:ext>
            </a:extLst>
          </p:cNvPr>
          <p:cNvSpPr txBox="1"/>
          <p:nvPr/>
        </p:nvSpPr>
        <p:spPr>
          <a:xfrm>
            <a:off x="558905" y="9558618"/>
            <a:ext cx="39308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El número máximo de globos por invitado debe ser              .</a:t>
            </a:r>
          </a:p>
        </p:txBody>
      </p:sp>
      <p:sp>
        <p:nvSpPr>
          <p:cNvPr id="136" name="Rectángulo 135">
            <a:extLst>
              <a:ext uri="{FF2B5EF4-FFF2-40B4-BE49-F238E27FC236}">
                <a16:creationId xmlns:a16="http://schemas.microsoft.com/office/drawing/2014/main" id="{4DEF43C4-24B5-4799-836E-CF0B26E87AB8}"/>
              </a:ext>
            </a:extLst>
          </p:cNvPr>
          <p:cNvSpPr/>
          <p:nvPr/>
        </p:nvSpPr>
        <p:spPr>
          <a:xfrm>
            <a:off x="863806" y="4429447"/>
            <a:ext cx="6074028" cy="88858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ABE56E91-3FA9-C5B7-8E7A-4E9623E531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597" y="2829994"/>
            <a:ext cx="1317989" cy="740070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17C9E03B-EF20-C996-E5F3-7170A91F30BC}"/>
              </a:ext>
            </a:extLst>
          </p:cNvPr>
          <p:cNvSpPr txBox="1"/>
          <p:nvPr/>
        </p:nvSpPr>
        <p:spPr>
          <a:xfrm>
            <a:off x="2524354" y="2839635"/>
            <a:ext cx="1865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En cajas de 10 naranjas.</a:t>
            </a:r>
          </a:p>
        </p:txBody>
      </p:sp>
      <p:sp>
        <p:nvSpPr>
          <p:cNvPr id="21" name="Afgeronde rechthoek 113">
            <a:extLst>
              <a:ext uri="{FF2B5EF4-FFF2-40B4-BE49-F238E27FC236}">
                <a16:creationId xmlns:a16="http://schemas.microsoft.com/office/drawing/2014/main" id="{655E1980-ACB4-4060-506C-3EF8098DC33B}"/>
              </a:ext>
            </a:extLst>
          </p:cNvPr>
          <p:cNvSpPr/>
          <p:nvPr/>
        </p:nvSpPr>
        <p:spPr>
          <a:xfrm>
            <a:off x="2406922" y="2901123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2" name="Afgeronde rechthoek 113">
            <a:extLst>
              <a:ext uri="{FF2B5EF4-FFF2-40B4-BE49-F238E27FC236}">
                <a16:creationId xmlns:a16="http://schemas.microsoft.com/office/drawing/2014/main" id="{1E96BA5A-968E-4BC0-B5E5-01263FC2141C}"/>
              </a:ext>
            </a:extLst>
          </p:cNvPr>
          <p:cNvSpPr/>
          <p:nvPr/>
        </p:nvSpPr>
        <p:spPr>
          <a:xfrm>
            <a:off x="4733422" y="2884409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AFBA749E-35C1-047E-112C-274BDDE7B1B2}"/>
              </a:ext>
            </a:extLst>
          </p:cNvPr>
          <p:cNvSpPr txBox="1"/>
          <p:nvPr/>
        </p:nvSpPr>
        <p:spPr>
          <a:xfrm>
            <a:off x="2524354" y="3170041"/>
            <a:ext cx="1865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En cajas de 5 naranjas.</a:t>
            </a:r>
          </a:p>
        </p:txBody>
      </p:sp>
      <p:sp>
        <p:nvSpPr>
          <p:cNvPr id="26" name="Afgeronde rechthoek 113">
            <a:extLst>
              <a:ext uri="{FF2B5EF4-FFF2-40B4-BE49-F238E27FC236}">
                <a16:creationId xmlns:a16="http://schemas.microsoft.com/office/drawing/2014/main" id="{B239F9B7-A457-9A7A-059C-EB912B33A40A}"/>
              </a:ext>
            </a:extLst>
          </p:cNvPr>
          <p:cNvSpPr/>
          <p:nvPr/>
        </p:nvSpPr>
        <p:spPr>
          <a:xfrm>
            <a:off x="2406922" y="3231529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7" name="Afgeronde rechthoek 113">
            <a:extLst>
              <a:ext uri="{FF2B5EF4-FFF2-40B4-BE49-F238E27FC236}">
                <a16:creationId xmlns:a16="http://schemas.microsoft.com/office/drawing/2014/main" id="{BCE40EFF-A712-358C-2B86-58A16B71E946}"/>
              </a:ext>
            </a:extLst>
          </p:cNvPr>
          <p:cNvSpPr/>
          <p:nvPr/>
        </p:nvSpPr>
        <p:spPr>
          <a:xfrm>
            <a:off x="4733422" y="3214815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D2EF2EFB-65B3-DC46-DF2C-627A870B42D0}"/>
              </a:ext>
            </a:extLst>
          </p:cNvPr>
          <p:cNvSpPr txBox="1"/>
          <p:nvPr/>
        </p:nvSpPr>
        <p:spPr>
          <a:xfrm>
            <a:off x="4890812" y="2829994"/>
            <a:ext cx="1865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En cajas de 14 naranjas.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0391CFEE-1E25-A32B-C093-F99A17452C21}"/>
              </a:ext>
            </a:extLst>
          </p:cNvPr>
          <p:cNvSpPr txBox="1"/>
          <p:nvPr/>
        </p:nvSpPr>
        <p:spPr>
          <a:xfrm>
            <a:off x="4890811" y="3145489"/>
            <a:ext cx="1865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En cajas de 35 naranjas.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B513A8C5-9771-7A65-FD60-12529A1437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511" y="6048846"/>
            <a:ext cx="1678713" cy="1608348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18158686-95C9-D223-8810-6E51983578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4112" y="9012408"/>
            <a:ext cx="954660" cy="88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4494</TotalTime>
  <Words>371</Words>
  <Application>Microsoft Office PowerPoint</Application>
  <PresentationFormat>Personalizado</PresentationFormat>
  <Paragraphs>40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García</cp:lastModifiedBy>
  <cp:revision>80</cp:revision>
  <dcterms:created xsi:type="dcterms:W3CDTF">2022-01-03T10:00:59Z</dcterms:created>
  <dcterms:modified xsi:type="dcterms:W3CDTF">2023-01-24T12:38:50Z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