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2" d="100"/>
          <a:sy n="72" d="100"/>
        </p:scale>
        <p:origin x="3534" y="8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14-11-2022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A10DEB92-D147-7DDA-BD89-6D617BCB283D}"/>
              </a:ext>
            </a:extLst>
          </p:cNvPr>
          <p:cNvSpPr/>
          <p:nvPr/>
        </p:nvSpPr>
        <p:spPr>
          <a:xfrm>
            <a:off x="3585425" y="563710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85CA29C-C629-54B0-B692-FC382BE7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088" y="7736295"/>
            <a:ext cx="3676650" cy="1409700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A3876BF0-F4B0-2393-F005-8438D18B4346}"/>
              </a:ext>
            </a:extLst>
          </p:cNvPr>
          <p:cNvSpPr txBox="1"/>
          <p:nvPr/>
        </p:nvSpPr>
        <p:spPr>
          <a:xfrm>
            <a:off x="4115412" y="5632131"/>
            <a:ext cx="3438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decenas y      unidades.</a:t>
            </a:r>
          </a:p>
        </p:txBody>
      </p:sp>
      <p:sp>
        <p:nvSpPr>
          <p:cNvPr id="45" name="Afgeronde rechthoek 113">
            <a:extLst>
              <a:ext uri="{FF2B5EF4-FFF2-40B4-BE49-F238E27FC236}">
                <a16:creationId xmlns:a16="http://schemas.microsoft.com/office/drawing/2014/main" id="{8A82610C-90C6-92D4-F39B-1CE08D2D1EEF}"/>
              </a:ext>
            </a:extLst>
          </p:cNvPr>
          <p:cNvSpPr/>
          <p:nvPr/>
        </p:nvSpPr>
        <p:spPr>
          <a:xfrm>
            <a:off x="5580325" y="5632131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4880B50-BB90-EB61-4940-0C635112D137}"/>
              </a:ext>
            </a:extLst>
          </p:cNvPr>
          <p:cNvSpPr txBox="1"/>
          <p:nvPr/>
        </p:nvSpPr>
        <p:spPr>
          <a:xfrm>
            <a:off x="3724306" y="3569415"/>
            <a:ext cx="2616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Hay         pelotas.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E83BFF6E-EC4A-2EB3-6F70-D87DB929D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58" y="5341441"/>
            <a:ext cx="2444769" cy="1053373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>
            <a:noAutofit/>
          </a:bodyPr>
          <a:lstStyle/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Prueba 6 1º. Página 1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41945" y="949919"/>
            <a:ext cx="5082060" cy="473206"/>
            <a:chOff x="641945" y="949919"/>
            <a:chExt cx="5082060" cy="473206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747918" y="2198070"/>
            <a:ext cx="6344835" cy="581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1. Agrupa de 10 en 10 y cuenta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0771" y="106532"/>
            <a:ext cx="638175" cy="1428750"/>
          </a:xfrm>
          <a:prstGeom prst="rect">
            <a:avLst/>
          </a:prstGeom>
        </p:spPr>
      </p:pic>
      <p:grpSp>
        <p:nvGrpSpPr>
          <p:cNvPr id="72" name="Groep 109">
            <a:extLst>
              <a:ext uri="{FF2B5EF4-FFF2-40B4-BE49-F238E27FC236}">
                <a16:creationId xmlns:a16="http://schemas.microsoft.com/office/drawing/2014/main" id="{2A44479F-5B6C-68D8-E35B-2A2536A703C4}"/>
              </a:ext>
            </a:extLst>
          </p:cNvPr>
          <p:cNvGrpSpPr/>
          <p:nvPr/>
        </p:nvGrpSpPr>
        <p:grpSpPr>
          <a:xfrm>
            <a:off x="781075" y="1395693"/>
            <a:ext cx="3005187" cy="396000"/>
            <a:chOff x="722356" y="7729459"/>
            <a:chExt cx="6120268" cy="396000"/>
          </a:xfrm>
        </p:grpSpPr>
        <p:cxnSp>
          <p:nvCxnSpPr>
            <p:cNvPr id="73" name="Rechte verbindingslijn 110">
              <a:extLst>
                <a:ext uri="{FF2B5EF4-FFF2-40B4-BE49-F238E27FC236}">
                  <a16:creationId xmlns:a16="http://schemas.microsoft.com/office/drawing/2014/main" id="{82EA3AA6-FD24-76C5-7470-8FB92BBF7E7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4" name="Rechte verbindingslijn 111">
              <a:extLst>
                <a:ext uri="{FF2B5EF4-FFF2-40B4-BE49-F238E27FC236}">
                  <a16:creationId xmlns:a16="http://schemas.microsoft.com/office/drawing/2014/main" id="{524E50B5-A667-F14B-9FAD-6E16892D2D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5" name="Rechthoek 112">
              <a:extLst>
                <a:ext uri="{FF2B5EF4-FFF2-40B4-BE49-F238E27FC236}">
                  <a16:creationId xmlns:a16="http://schemas.microsoft.com/office/drawing/2014/main" id="{1B5EAECF-73C7-83C8-5C44-3512C86FF02D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ep 109">
            <a:extLst>
              <a:ext uri="{FF2B5EF4-FFF2-40B4-BE49-F238E27FC236}">
                <a16:creationId xmlns:a16="http://schemas.microsoft.com/office/drawing/2014/main" id="{76D6395A-64D8-D942-A26A-C7E89A5B5ED4}"/>
              </a:ext>
            </a:extLst>
          </p:cNvPr>
          <p:cNvGrpSpPr/>
          <p:nvPr/>
        </p:nvGrpSpPr>
        <p:grpSpPr>
          <a:xfrm>
            <a:off x="3984519" y="1402942"/>
            <a:ext cx="3005187" cy="396000"/>
            <a:chOff x="722356" y="7729459"/>
            <a:chExt cx="6120268" cy="396000"/>
          </a:xfrm>
        </p:grpSpPr>
        <p:cxnSp>
          <p:nvCxnSpPr>
            <p:cNvPr id="77" name="Rechte verbindingslijn 110">
              <a:extLst>
                <a:ext uri="{FF2B5EF4-FFF2-40B4-BE49-F238E27FC236}">
                  <a16:creationId xmlns:a16="http://schemas.microsoft.com/office/drawing/2014/main" id="{414B48D6-AF7C-BE25-2D8E-0CDA42AB44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78" name="Rechte verbindingslijn 111">
              <a:extLst>
                <a:ext uri="{FF2B5EF4-FFF2-40B4-BE49-F238E27FC236}">
                  <a16:creationId xmlns:a16="http://schemas.microsoft.com/office/drawing/2014/main" id="{B95A19B7-9C2E-C770-B498-F53397459F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79" name="Rechthoek 112">
              <a:extLst>
                <a:ext uri="{FF2B5EF4-FFF2-40B4-BE49-F238E27FC236}">
                  <a16:creationId xmlns:a16="http://schemas.microsoft.com/office/drawing/2014/main" id="{D28F2458-0C5E-9C34-B5A1-31AFE7936267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Ondertitel 2">
            <a:extLst>
              <a:ext uri="{FF2B5EF4-FFF2-40B4-BE49-F238E27FC236}">
                <a16:creationId xmlns:a16="http://schemas.microsoft.com/office/drawing/2014/main" id="{DDEEC134-BC93-E4E0-388A-E237651E6B57}"/>
              </a:ext>
            </a:extLst>
          </p:cNvPr>
          <p:cNvSpPr txBox="1">
            <a:spLocks/>
          </p:cNvSpPr>
          <p:nvPr/>
        </p:nvSpPr>
        <p:spPr>
          <a:xfrm>
            <a:off x="663354" y="4654735"/>
            <a:ext cx="6904116" cy="562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2. ¿Cuántas decenas y unidades hay ? (2 puntos)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CCB9032A-7F9E-9F49-678F-EF187D0CA93E}"/>
              </a:ext>
            </a:extLst>
          </p:cNvPr>
          <p:cNvSpPr txBox="1">
            <a:spLocks/>
          </p:cNvSpPr>
          <p:nvPr/>
        </p:nvSpPr>
        <p:spPr>
          <a:xfrm>
            <a:off x="700510" y="6845898"/>
            <a:ext cx="694812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3. Observa la recta numérica y completa 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2" name="Afgeronde rechthoek 113">
            <a:extLst>
              <a:ext uri="{FF2B5EF4-FFF2-40B4-BE49-F238E27FC236}">
                <a16:creationId xmlns:a16="http://schemas.microsoft.com/office/drawing/2014/main" id="{5D090A78-B55C-7ECF-8E86-AB3CCEDACB14}"/>
              </a:ext>
            </a:extLst>
          </p:cNvPr>
          <p:cNvSpPr/>
          <p:nvPr/>
        </p:nvSpPr>
        <p:spPr>
          <a:xfrm>
            <a:off x="4550416" y="352181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D61E4B14-81E6-14BE-1815-E1587D1D6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551" y="2857289"/>
            <a:ext cx="1247387" cy="134229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C032095-C632-B20F-41C3-B172B5624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839" y="2850663"/>
            <a:ext cx="1247387" cy="1342297"/>
          </a:xfrm>
          <a:prstGeom prst="rect">
            <a:avLst/>
          </a:prstGeom>
        </p:spPr>
      </p:pic>
      <p:sp>
        <p:nvSpPr>
          <p:cNvPr id="47" name="Afgeronde rechthoek 113">
            <a:extLst>
              <a:ext uri="{FF2B5EF4-FFF2-40B4-BE49-F238E27FC236}">
                <a16:creationId xmlns:a16="http://schemas.microsoft.com/office/drawing/2014/main" id="{ED723A76-9BD1-8E93-9225-4DACDDAE0A57}"/>
              </a:ext>
            </a:extLst>
          </p:cNvPr>
          <p:cNvSpPr/>
          <p:nvPr/>
        </p:nvSpPr>
        <p:spPr>
          <a:xfrm>
            <a:off x="1418757" y="932694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fgeronde rechthoek 113">
            <a:extLst>
              <a:ext uri="{FF2B5EF4-FFF2-40B4-BE49-F238E27FC236}">
                <a16:creationId xmlns:a16="http://schemas.microsoft.com/office/drawing/2014/main" id="{EBF57223-A5E8-22CD-68DE-9A1D32C6CDCD}"/>
              </a:ext>
            </a:extLst>
          </p:cNvPr>
          <p:cNvSpPr/>
          <p:nvPr/>
        </p:nvSpPr>
        <p:spPr>
          <a:xfrm>
            <a:off x="5768654" y="9342222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7917C8E8-AE98-010F-1144-71CFF4C7B4D1}"/>
              </a:ext>
            </a:extLst>
          </p:cNvPr>
          <p:cNvSpPr txBox="1"/>
          <p:nvPr/>
        </p:nvSpPr>
        <p:spPr>
          <a:xfrm>
            <a:off x="803281" y="934602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23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879472F-D874-FDB3-A21D-F2E92B10F444}"/>
              </a:ext>
            </a:extLst>
          </p:cNvPr>
          <p:cNvSpPr txBox="1"/>
          <p:nvPr/>
        </p:nvSpPr>
        <p:spPr>
          <a:xfrm>
            <a:off x="1992040" y="935439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27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A4866E50-014A-A024-2606-24C79338EE81}"/>
              </a:ext>
            </a:extLst>
          </p:cNvPr>
          <p:cNvSpPr txBox="1"/>
          <p:nvPr/>
        </p:nvSpPr>
        <p:spPr>
          <a:xfrm>
            <a:off x="5176839" y="9364745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28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9BFCC9B1-5123-7C3D-F77A-59388DAB8EFF}"/>
              </a:ext>
            </a:extLst>
          </p:cNvPr>
          <p:cNvSpPr txBox="1"/>
          <p:nvPr/>
        </p:nvSpPr>
        <p:spPr>
          <a:xfrm>
            <a:off x="6396241" y="9383734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21</a:t>
            </a:r>
          </a:p>
        </p:txBody>
      </p:sp>
      <p:sp>
        <p:nvSpPr>
          <p:cNvPr id="55" name="Afgeronde rechthoek 113">
            <a:extLst>
              <a:ext uri="{FF2B5EF4-FFF2-40B4-BE49-F238E27FC236}">
                <a16:creationId xmlns:a16="http://schemas.microsoft.com/office/drawing/2014/main" id="{D1B36432-9AD0-6D03-F398-F424A711C6AA}"/>
              </a:ext>
            </a:extLst>
          </p:cNvPr>
          <p:cNvSpPr/>
          <p:nvPr/>
        </p:nvSpPr>
        <p:spPr>
          <a:xfrm>
            <a:off x="3666100" y="9346964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E479491-5B32-8B00-A511-C09A19075604}"/>
              </a:ext>
            </a:extLst>
          </p:cNvPr>
          <p:cNvSpPr txBox="1"/>
          <p:nvPr/>
        </p:nvSpPr>
        <p:spPr>
          <a:xfrm>
            <a:off x="3050624" y="9366048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22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37D7DB84-D1C5-8E17-14F4-E27406EB4546}"/>
              </a:ext>
            </a:extLst>
          </p:cNvPr>
          <p:cNvSpPr txBox="1"/>
          <p:nvPr/>
        </p:nvSpPr>
        <p:spPr>
          <a:xfrm>
            <a:off x="4239383" y="9374419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Método Snappet. </a:t>
            </a:r>
            <a:r>
              <a:rPr lang="nl-NL" sz="180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Prueba 6 </a:t>
            </a:r>
            <a:r>
              <a:rPr lang="nl-NL" sz="1800" dirty="0">
                <a:solidFill>
                  <a:srgbClr val="C2C2C2"/>
                </a:solidFill>
                <a:latin typeface="Escolar1" panose="00000400000000000000" pitchFamily="2" charset="0"/>
                <a:ea typeface="ABeZeh" pitchFamily="2" charset="0"/>
              </a:rPr>
              <a:t>1º. Página 2 de 2.</a:t>
            </a:r>
          </a:p>
          <a:p>
            <a:endParaRPr lang="nl-NL" sz="1800" dirty="0"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45" name="Ondertitel 2">
            <a:extLst>
              <a:ext uri="{FF2B5EF4-FFF2-40B4-BE49-F238E27FC236}">
                <a16:creationId xmlns:a16="http://schemas.microsoft.com/office/drawing/2014/main" id="{935DC758-5BE2-EB76-A4D8-70920DD22DF7}"/>
              </a:ext>
            </a:extLst>
          </p:cNvPr>
          <p:cNvSpPr txBox="1">
            <a:spLocks/>
          </p:cNvSpPr>
          <p:nvPr/>
        </p:nvSpPr>
        <p:spPr>
          <a:xfrm>
            <a:off x="543773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3600" b="1" dirty="0">
                <a:solidFill>
                  <a:srgbClr val="009ED0"/>
                </a:solidFill>
                <a:latin typeface="Escolar1" panose="00000400000000000000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47" name="Groep 10">
            <a:extLst>
              <a:ext uri="{FF2B5EF4-FFF2-40B4-BE49-F238E27FC236}">
                <a16:creationId xmlns:a16="http://schemas.microsoft.com/office/drawing/2014/main" id="{F1D8ECC9-B39F-F988-21CD-250A458D8F5D}"/>
              </a:ext>
            </a:extLst>
          </p:cNvPr>
          <p:cNvGrpSpPr/>
          <p:nvPr/>
        </p:nvGrpSpPr>
        <p:grpSpPr>
          <a:xfrm>
            <a:off x="557158" y="949919"/>
            <a:ext cx="5082060" cy="473206"/>
            <a:chOff x="641945" y="949919"/>
            <a:chExt cx="5082060" cy="473206"/>
          </a:xfrm>
        </p:grpSpPr>
        <p:sp>
          <p:nvSpPr>
            <p:cNvPr id="49" name="Tekstvak 12">
              <a:extLst>
                <a:ext uri="{FF2B5EF4-FFF2-40B4-BE49-F238E27FC236}">
                  <a16:creationId xmlns:a16="http://schemas.microsoft.com/office/drawing/2014/main" id="{30519688-5CBA-814A-DD69-1657B7A1B2FF}"/>
                </a:ext>
              </a:extLst>
            </p:cNvPr>
            <p:cNvSpPr txBox="1"/>
            <p:nvPr/>
          </p:nvSpPr>
          <p:spPr>
            <a:xfrm>
              <a:off x="641945" y="949919"/>
              <a:ext cx="2003104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Nombre y apellidos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  <p:sp>
          <p:nvSpPr>
            <p:cNvPr id="53" name="Tekstvak 14">
              <a:extLst>
                <a:ext uri="{FF2B5EF4-FFF2-40B4-BE49-F238E27FC236}">
                  <a16:creationId xmlns:a16="http://schemas.microsoft.com/office/drawing/2014/main" id="{15D5EECA-2F31-0DBE-EDD8-9489452E1C8E}"/>
                </a:ext>
              </a:extLst>
            </p:cNvPr>
            <p:cNvSpPr txBox="1"/>
            <p:nvPr/>
          </p:nvSpPr>
          <p:spPr>
            <a:xfrm>
              <a:off x="3900820" y="949919"/>
              <a:ext cx="1823185" cy="473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b="1" dirty="0">
                  <a:solidFill>
                    <a:srgbClr val="333333"/>
                  </a:solidFill>
                  <a:latin typeface="Escolar1" panose="00000400000000000000" pitchFamily="2" charset="0"/>
                  <a:ea typeface="ABeZeh" pitchFamily="2" charset="0"/>
                </a:rPr>
                <a:t>Fecha</a:t>
              </a:r>
              <a:endParaRPr lang="nl-NL" b="1" dirty="0">
                <a:latin typeface="Escolar1" panose="00000400000000000000" pitchFamily="2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4" y="161591"/>
            <a:ext cx="638175" cy="1428750"/>
          </a:xfrm>
          <a:prstGeom prst="rect">
            <a:avLst/>
          </a:prstGeom>
        </p:spPr>
      </p:pic>
      <p:sp>
        <p:nvSpPr>
          <p:cNvPr id="16" name="Ondertitel 2">
            <a:extLst>
              <a:ext uri="{FF2B5EF4-FFF2-40B4-BE49-F238E27FC236}">
                <a16:creationId xmlns:a16="http://schemas.microsoft.com/office/drawing/2014/main" id="{B8AE8FDD-384A-3867-B6D3-CAA952332D5C}"/>
              </a:ext>
            </a:extLst>
          </p:cNvPr>
          <p:cNvSpPr txBox="1">
            <a:spLocks/>
          </p:cNvSpPr>
          <p:nvPr/>
        </p:nvSpPr>
        <p:spPr>
          <a:xfrm>
            <a:off x="557158" y="2291034"/>
            <a:ext cx="6158196" cy="586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4. Descompón los siguientes números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grpSp>
        <p:nvGrpSpPr>
          <p:cNvPr id="28" name="Groep 109">
            <a:extLst>
              <a:ext uri="{FF2B5EF4-FFF2-40B4-BE49-F238E27FC236}">
                <a16:creationId xmlns:a16="http://schemas.microsoft.com/office/drawing/2014/main" id="{83CCC82A-1EFA-DFC3-0E1A-B3A32F5E8CF5}"/>
              </a:ext>
            </a:extLst>
          </p:cNvPr>
          <p:cNvGrpSpPr/>
          <p:nvPr/>
        </p:nvGrpSpPr>
        <p:grpSpPr>
          <a:xfrm>
            <a:off x="640321" y="1380594"/>
            <a:ext cx="3005187" cy="396000"/>
            <a:chOff x="722356" y="7729459"/>
            <a:chExt cx="6120268" cy="396000"/>
          </a:xfrm>
        </p:grpSpPr>
        <p:cxnSp>
          <p:nvCxnSpPr>
            <p:cNvPr id="29" name="Rechte verbindingslijn 110">
              <a:extLst>
                <a:ext uri="{FF2B5EF4-FFF2-40B4-BE49-F238E27FC236}">
                  <a16:creationId xmlns:a16="http://schemas.microsoft.com/office/drawing/2014/main" id="{2CBDB98E-0D89-339F-7C60-8BB07B396C8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0" name="Rechte verbindingslijn 111">
              <a:extLst>
                <a:ext uri="{FF2B5EF4-FFF2-40B4-BE49-F238E27FC236}">
                  <a16:creationId xmlns:a16="http://schemas.microsoft.com/office/drawing/2014/main" id="{5772DFD7-439E-A5C9-0D1B-AC29A67D3B48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2" name="Rechthoek 112">
              <a:extLst>
                <a:ext uri="{FF2B5EF4-FFF2-40B4-BE49-F238E27FC236}">
                  <a16:creationId xmlns:a16="http://schemas.microsoft.com/office/drawing/2014/main" id="{E2A4264C-A030-CE14-B934-AD750AECA060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09">
            <a:extLst>
              <a:ext uri="{FF2B5EF4-FFF2-40B4-BE49-F238E27FC236}">
                <a16:creationId xmlns:a16="http://schemas.microsoft.com/office/drawing/2014/main" id="{E0EEAA3C-B28E-0D3E-772E-8E65F8E815F2}"/>
              </a:ext>
            </a:extLst>
          </p:cNvPr>
          <p:cNvGrpSpPr/>
          <p:nvPr/>
        </p:nvGrpSpPr>
        <p:grpSpPr>
          <a:xfrm>
            <a:off x="3843765" y="1387843"/>
            <a:ext cx="3005187" cy="396000"/>
            <a:chOff x="722356" y="7729459"/>
            <a:chExt cx="6120268" cy="396000"/>
          </a:xfrm>
        </p:grpSpPr>
        <p:cxnSp>
          <p:nvCxnSpPr>
            <p:cNvPr id="34" name="Rechte verbindingslijn 110">
              <a:extLst>
                <a:ext uri="{FF2B5EF4-FFF2-40B4-BE49-F238E27FC236}">
                  <a16:creationId xmlns:a16="http://schemas.microsoft.com/office/drawing/2014/main" id="{476A44ED-88C5-A97A-72A4-AE617034854C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860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cxnSp>
          <p:nvCxnSpPr>
            <p:cNvPr id="35" name="Rechte verbindingslijn 111">
              <a:extLst>
                <a:ext uri="{FF2B5EF4-FFF2-40B4-BE49-F238E27FC236}">
                  <a16:creationId xmlns:a16="http://schemas.microsoft.com/office/drawing/2014/main" id="{CD1E7A25-3F9B-34AB-1B79-EB44DF85E712}"/>
                </a:ext>
              </a:extLst>
            </p:cNvPr>
            <p:cNvCxnSpPr>
              <a:cxnSpLocks/>
            </p:cNvCxnSpPr>
            <p:nvPr/>
          </p:nvCxnSpPr>
          <p:spPr>
            <a:xfrm>
              <a:off x="722356" y="7986381"/>
              <a:ext cx="6120000" cy="0"/>
            </a:xfrm>
            <a:prstGeom prst="line">
              <a:avLst/>
            </a:prstGeom>
            <a:noFill/>
            <a:ln w="12700" cap="rnd" cmpd="sng" algn="ctr">
              <a:solidFill>
                <a:srgbClr val="009ED0"/>
              </a:solidFill>
              <a:prstDash val="solid"/>
              <a:miter lim="800000"/>
            </a:ln>
            <a:effectLst/>
          </p:spPr>
        </p:cxnSp>
        <p:sp>
          <p:nvSpPr>
            <p:cNvPr id="36" name="Rechthoek 112">
              <a:extLst>
                <a:ext uri="{FF2B5EF4-FFF2-40B4-BE49-F238E27FC236}">
                  <a16:creationId xmlns:a16="http://schemas.microsoft.com/office/drawing/2014/main" id="{CB3AAE09-FCDC-05D8-0BA3-5C870FDBB472}"/>
                </a:ext>
              </a:extLst>
            </p:cNvPr>
            <p:cNvSpPr/>
            <p:nvPr/>
          </p:nvSpPr>
          <p:spPr>
            <a:xfrm>
              <a:off x="722624" y="7729459"/>
              <a:ext cx="6120000" cy="396000"/>
            </a:xfrm>
            <a:prstGeom prst="rect">
              <a:avLst/>
            </a:prstGeom>
            <a:noFill/>
            <a:ln w="12700" cap="flat" cmpd="sng" algn="ctr">
              <a:solidFill>
                <a:srgbClr val="C2C2C2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Ondertitel 2">
            <a:extLst>
              <a:ext uri="{FF2B5EF4-FFF2-40B4-BE49-F238E27FC236}">
                <a16:creationId xmlns:a16="http://schemas.microsoft.com/office/drawing/2014/main" id="{B2D6FCD7-607D-9463-C7ED-F2AAAFB0064C}"/>
              </a:ext>
            </a:extLst>
          </p:cNvPr>
          <p:cNvSpPr txBox="1">
            <a:spLocks/>
          </p:cNvSpPr>
          <p:nvPr/>
        </p:nvSpPr>
        <p:spPr>
          <a:xfrm>
            <a:off x="566410" y="5919559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5. Rodea los números pares (2 puntos).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7A6F65-ABA0-32F5-66D7-0EB773ED6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08" y="3780305"/>
            <a:ext cx="3028950" cy="5619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7D64AD-213A-FE81-5BC0-199B8B3BF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505" y="3737442"/>
            <a:ext cx="3019425" cy="6477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CA47465-09D2-1B61-6CE2-E579F8A0B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08" y="4490898"/>
            <a:ext cx="2429105" cy="8433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1E31005-E32E-146E-38BC-B7238908D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0122" y="4417969"/>
            <a:ext cx="2550012" cy="908098"/>
          </a:xfrm>
          <a:prstGeom prst="rect">
            <a:avLst/>
          </a:prstGeom>
        </p:spPr>
      </p:pic>
      <p:sp>
        <p:nvSpPr>
          <p:cNvPr id="12" name="Afgeronde rechthoek 113">
            <a:extLst>
              <a:ext uri="{FF2B5EF4-FFF2-40B4-BE49-F238E27FC236}">
                <a16:creationId xmlns:a16="http://schemas.microsoft.com/office/drawing/2014/main" id="{2FD62C40-B667-09FB-BB37-69DFAB76E91B}"/>
              </a:ext>
            </a:extLst>
          </p:cNvPr>
          <p:cNvSpPr/>
          <p:nvPr/>
        </p:nvSpPr>
        <p:spPr>
          <a:xfrm>
            <a:off x="3102321" y="905429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833D919A-90C3-02B5-E349-0F71F4627707}"/>
              </a:ext>
            </a:extLst>
          </p:cNvPr>
          <p:cNvSpPr txBox="1">
            <a:spLocks/>
          </p:cNvSpPr>
          <p:nvPr/>
        </p:nvSpPr>
        <p:spPr>
          <a:xfrm>
            <a:off x="531696" y="7595618"/>
            <a:ext cx="6158196" cy="48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rgbClr val="333333"/>
                </a:solidFill>
                <a:latin typeface="Escolar1" panose="00000400000000000000" pitchFamily="2" charset="0"/>
                <a:ea typeface="ABeZeh" pitchFamily="2" charset="0"/>
              </a:rPr>
              <a:t>Escribe el número impar anterior a 17 y el par posterior a 44.</a:t>
            </a:r>
            <a:endParaRPr lang="nl-NL" sz="2800" b="1" dirty="0">
              <a:solidFill>
                <a:srgbClr val="FF33CC"/>
              </a:solidFill>
              <a:latin typeface="Escolar1" panose="00000400000000000000" pitchFamily="2" charset="0"/>
              <a:ea typeface="ABeZeh" pitchFamily="2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83A1442-3441-6F0F-382A-0D10B8068685}"/>
              </a:ext>
            </a:extLst>
          </p:cNvPr>
          <p:cNvSpPr txBox="1"/>
          <p:nvPr/>
        </p:nvSpPr>
        <p:spPr>
          <a:xfrm>
            <a:off x="766642" y="683114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53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39AFA8A-0C5F-C20F-3A9C-243CDE697D3D}"/>
              </a:ext>
            </a:extLst>
          </p:cNvPr>
          <p:cNvSpPr txBox="1"/>
          <p:nvPr/>
        </p:nvSpPr>
        <p:spPr>
          <a:xfrm>
            <a:off x="1955401" y="6839517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76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9D0E908E-2A56-D28F-5864-CEBB8521F71D}"/>
              </a:ext>
            </a:extLst>
          </p:cNvPr>
          <p:cNvSpPr txBox="1"/>
          <p:nvPr/>
        </p:nvSpPr>
        <p:spPr>
          <a:xfrm>
            <a:off x="5140200" y="6849863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18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7625E8F9-9CE9-588A-F05E-A81F963175FE}"/>
              </a:ext>
            </a:extLst>
          </p:cNvPr>
          <p:cNvSpPr txBox="1"/>
          <p:nvPr/>
        </p:nvSpPr>
        <p:spPr>
          <a:xfrm>
            <a:off x="6359602" y="6868852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92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BEE47CA-CC3A-DAED-61B0-B912A648DD36}"/>
              </a:ext>
            </a:extLst>
          </p:cNvPr>
          <p:cNvSpPr txBox="1"/>
          <p:nvPr/>
        </p:nvSpPr>
        <p:spPr>
          <a:xfrm>
            <a:off x="3013985" y="6851166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51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6DE3667-FBCF-46AB-7B2A-B08990341E4E}"/>
              </a:ext>
            </a:extLst>
          </p:cNvPr>
          <p:cNvSpPr txBox="1"/>
          <p:nvPr/>
        </p:nvSpPr>
        <p:spPr>
          <a:xfrm>
            <a:off x="4202744" y="6859537"/>
            <a:ext cx="508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33</a:t>
            </a:r>
          </a:p>
        </p:txBody>
      </p:sp>
      <p:sp>
        <p:nvSpPr>
          <p:cNvPr id="62" name="Afgeronde rechthoek 113">
            <a:extLst>
              <a:ext uri="{FF2B5EF4-FFF2-40B4-BE49-F238E27FC236}">
                <a16:creationId xmlns:a16="http://schemas.microsoft.com/office/drawing/2014/main" id="{AB94A40F-3688-984D-EADB-8A88436729F6}"/>
              </a:ext>
            </a:extLst>
          </p:cNvPr>
          <p:cNvSpPr/>
          <p:nvPr/>
        </p:nvSpPr>
        <p:spPr>
          <a:xfrm>
            <a:off x="5934171" y="9013307"/>
            <a:ext cx="508473" cy="513281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B86E167-5F53-11A9-0922-8484D8D67E5B}"/>
              </a:ext>
            </a:extLst>
          </p:cNvPr>
          <p:cNvSpPr txBox="1"/>
          <p:nvPr/>
        </p:nvSpPr>
        <p:spPr>
          <a:xfrm>
            <a:off x="1020878" y="9054297"/>
            <a:ext cx="2103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Anterior a 17: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F634AA0D-F108-1624-D79B-FE1F46076254}"/>
              </a:ext>
            </a:extLst>
          </p:cNvPr>
          <p:cNvSpPr txBox="1"/>
          <p:nvPr/>
        </p:nvSpPr>
        <p:spPr>
          <a:xfrm>
            <a:off x="3808933" y="9047048"/>
            <a:ext cx="2156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Escolar1" panose="00000400000000000000" pitchFamily="2" charset="0"/>
              </a:rPr>
              <a:t>Posterior a 44:</a:t>
            </a:r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3066</TotalTime>
  <Words>133</Words>
  <Application>Microsoft Office PowerPoint</Application>
  <PresentationFormat>Personalizado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Escolar1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Cristina García</cp:lastModifiedBy>
  <cp:revision>93</cp:revision>
  <dcterms:created xsi:type="dcterms:W3CDTF">2022-01-03T10:00:59Z</dcterms:created>
  <dcterms:modified xsi:type="dcterms:W3CDTF">2022-11-14T11:49:52Z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