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" roundtripDataSignature="AMtx7mjXjonooNxQwCPfsiLYFjrK99In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3" autoAdjust="0"/>
    <p:restoredTop sz="94660"/>
  </p:normalViewPr>
  <p:slideViewPr>
    <p:cSldViewPr snapToGrid="0">
      <p:cViewPr varScale="1">
        <p:scale>
          <a:sx n="68" d="100"/>
          <a:sy n="68" d="100"/>
        </p:scale>
        <p:origin x="3318" y="90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17.png"/><Relationship Id="rId5" Type="http://schemas.openxmlformats.org/officeDocument/2006/relationships/image" Target="../media/image2.png"/><Relationship Id="rId10" Type="http://schemas.openxmlformats.org/officeDocument/2006/relationships/image" Target="../media/image16.png"/><Relationship Id="rId4" Type="http://schemas.openxmlformats.org/officeDocument/2006/relationships/image" Target="../media/image12.pn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F13C6356-80A1-FD62-B2FC-3A82AD2CA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664" y="2277486"/>
            <a:ext cx="2237080" cy="1475075"/>
          </a:xfrm>
          <a:prstGeom prst="rect">
            <a:avLst/>
          </a:prstGeom>
        </p:spPr>
      </p:pic>
      <p:sp>
        <p:nvSpPr>
          <p:cNvPr id="80" name="Google Shape;175;g14b75e4c2d3_0_22">
            <a:extLst>
              <a:ext uri="{FF2B5EF4-FFF2-40B4-BE49-F238E27FC236}">
                <a16:creationId xmlns:a16="http://schemas.microsoft.com/office/drawing/2014/main" id="{370E6A1A-65FE-1CFE-A6E9-86143289ADA7}"/>
              </a:ext>
            </a:extLst>
          </p:cNvPr>
          <p:cNvSpPr txBox="1"/>
          <p:nvPr/>
        </p:nvSpPr>
        <p:spPr>
          <a:xfrm>
            <a:off x="2739160" y="4756998"/>
            <a:ext cx="2604935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dirty="0"/>
              <a:t>Aparecen            partes coloreadas.</a:t>
            </a:r>
            <a:endParaRPr sz="1200" dirty="0"/>
          </a:p>
        </p:txBody>
      </p:sp>
      <p:sp>
        <p:nvSpPr>
          <p:cNvPr id="88" name="Google Shape;88;p2"/>
          <p:cNvSpPr/>
          <p:nvPr/>
        </p:nvSpPr>
        <p:spPr>
          <a:xfrm>
            <a:off x="-6288" y="10213646"/>
            <a:ext cx="7559675" cy="478167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38969" y="10343204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nl-NL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Prueba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Nombre y apellidos: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Fecha: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28463" y="1953007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</a:rPr>
              <a:t>1</a:t>
            </a: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Observa la fracción representada y completa (1 punto).</a:t>
            </a:r>
            <a:endParaRPr dirty="0"/>
          </a:p>
        </p:txBody>
      </p:sp>
      <p:sp>
        <p:nvSpPr>
          <p:cNvPr id="101" name="Google Shape;101;p2"/>
          <p:cNvSpPr txBox="1"/>
          <p:nvPr/>
        </p:nvSpPr>
        <p:spPr>
          <a:xfrm>
            <a:off x="515603" y="5482655"/>
            <a:ext cx="5247022" cy="270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</a:rPr>
              <a:t>3. </a:t>
            </a: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Dibuja una fracción y colorea 3/7 (1 punto).</a:t>
            </a:r>
            <a:endParaRPr dirty="0"/>
          </a:p>
        </p:txBody>
      </p:sp>
      <p:sp>
        <p:nvSpPr>
          <p:cNvPr id="102" name="Google Shape;102;p2"/>
          <p:cNvSpPr txBox="1"/>
          <p:nvPr/>
        </p:nvSpPr>
        <p:spPr>
          <a:xfrm>
            <a:off x="515603" y="4190989"/>
            <a:ext cx="6158100" cy="35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</a:rPr>
              <a:t>2</a:t>
            </a: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¿Cuántas partes están coloreadas en la siguiente fracción? (1 punto)</a:t>
            </a:r>
            <a:endParaRPr dirty="0"/>
          </a:p>
        </p:txBody>
      </p:sp>
      <p:sp>
        <p:nvSpPr>
          <p:cNvPr id="119" name="Google Shape;119;p2"/>
          <p:cNvSpPr txBox="1"/>
          <p:nvPr/>
        </p:nvSpPr>
        <p:spPr>
          <a:xfrm>
            <a:off x="312289" y="10311016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nl-NL" sz="1050" dirty="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Método Snappet. Prueba 8 4.º. Página 1 de 2.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144;p2">
            <a:extLst>
              <a:ext uri="{FF2B5EF4-FFF2-40B4-BE49-F238E27FC236}">
                <a16:creationId xmlns:a16="http://schemas.microsoft.com/office/drawing/2014/main" id="{BEE47EDD-7D0A-E9CC-3801-23F380E8840A}"/>
              </a:ext>
            </a:extLst>
          </p:cNvPr>
          <p:cNvSpPr txBox="1"/>
          <p:nvPr/>
        </p:nvSpPr>
        <p:spPr>
          <a:xfrm>
            <a:off x="528463" y="8529387"/>
            <a:ext cx="4314179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</a:rPr>
              <a:t>5</a:t>
            </a: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nl-NL" sz="1200" b="1" dirty="0">
                <a:solidFill>
                  <a:srgbClr val="333333"/>
                </a:solidFill>
              </a:rPr>
              <a:t>Divide la recta y sitúa en ella 3/9 </a:t>
            </a: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punto).</a:t>
            </a:r>
            <a:endParaRPr dirty="0"/>
          </a:p>
        </p:txBody>
      </p:sp>
      <p:sp>
        <p:nvSpPr>
          <p:cNvPr id="72" name="Google Shape;102;p2">
            <a:extLst>
              <a:ext uri="{FF2B5EF4-FFF2-40B4-BE49-F238E27FC236}">
                <a16:creationId xmlns:a16="http://schemas.microsoft.com/office/drawing/2014/main" id="{188157AB-4313-BF47-953D-3EB723ED6A59}"/>
              </a:ext>
            </a:extLst>
          </p:cNvPr>
          <p:cNvSpPr txBox="1"/>
          <p:nvPr/>
        </p:nvSpPr>
        <p:spPr>
          <a:xfrm>
            <a:off x="515699" y="7213902"/>
            <a:ext cx="6158100" cy="35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</a:rPr>
              <a:t>4</a:t>
            </a: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Observa la recta numérica y completa (1 punto).</a:t>
            </a:r>
            <a:endParaRPr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5C1FA7C-404F-E4AA-7F79-63E08F474B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0780" y="2460298"/>
            <a:ext cx="1210494" cy="1254713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8F59E953-2F6F-BB0E-DF06-8DB6CE9BEE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634" y="4612954"/>
            <a:ext cx="1771713" cy="798069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55CC573A-F9EC-A017-0954-2E28E0858F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60219" y="4659219"/>
            <a:ext cx="404646" cy="596320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61DAE994-1F2E-9EF3-C1C3-7C935D4396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629" y="7688728"/>
            <a:ext cx="2847885" cy="367469"/>
          </a:xfrm>
          <a:prstGeom prst="rect">
            <a:avLst/>
          </a:prstGeom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81251F87-A9F7-A59E-E56F-09B30173856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32924" y="7671386"/>
            <a:ext cx="1673193" cy="420019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67587E1C-A345-5243-80D5-9E92C202DDB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74041" y="7559082"/>
            <a:ext cx="1464759" cy="781643"/>
          </a:xfrm>
          <a:prstGeom prst="rect">
            <a:avLst/>
          </a:prstGeom>
        </p:spPr>
      </p:pic>
      <p:pic>
        <p:nvPicPr>
          <p:cNvPr id="54" name="Imagen 53">
            <a:extLst>
              <a:ext uri="{FF2B5EF4-FFF2-40B4-BE49-F238E27FC236}">
                <a16:creationId xmlns:a16="http://schemas.microsoft.com/office/drawing/2014/main" id="{93D706BD-9BCF-3391-C53F-97B8DB701B1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1733" y="9095631"/>
            <a:ext cx="2573442" cy="45798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Imagen 62">
            <a:extLst>
              <a:ext uri="{FF2B5EF4-FFF2-40B4-BE49-F238E27FC236}">
                <a16:creationId xmlns:a16="http://schemas.microsoft.com/office/drawing/2014/main" id="{BAEC9CD1-D435-7078-9CAE-CCE1F8E64E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584" y="9295619"/>
            <a:ext cx="2302098" cy="740675"/>
          </a:xfrm>
          <a:prstGeom prst="rect">
            <a:avLst/>
          </a:prstGeom>
        </p:spPr>
      </p:pic>
      <p:pic>
        <p:nvPicPr>
          <p:cNvPr id="130" name="Imagen 129">
            <a:extLst>
              <a:ext uri="{FF2B5EF4-FFF2-40B4-BE49-F238E27FC236}">
                <a16:creationId xmlns:a16="http://schemas.microsoft.com/office/drawing/2014/main" id="{92858F7A-48AA-A074-0198-A4B8450320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406" y="7628978"/>
            <a:ext cx="3170514" cy="917780"/>
          </a:xfrm>
          <a:prstGeom prst="rect">
            <a:avLst/>
          </a:prstGeom>
        </p:spPr>
      </p:pic>
      <p:sp>
        <p:nvSpPr>
          <p:cNvPr id="161" name="Google Shape;161;g14b75e4c2d3_0_22"/>
          <p:cNvSpPr/>
          <p:nvPr/>
        </p:nvSpPr>
        <p:spPr>
          <a:xfrm>
            <a:off x="15548" y="10293734"/>
            <a:ext cx="7559700" cy="393665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60401" y="10404430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nl-NL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Prueba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Nombre y apellidos: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Fecha: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14b75e4c2d3_0_22"/>
          <p:cNvSpPr txBox="1"/>
          <p:nvPr/>
        </p:nvSpPr>
        <p:spPr>
          <a:xfrm>
            <a:off x="520596" y="3685545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7. Calcula 2 fraccciones equivalentes a 3/5 (1 punto).</a:t>
            </a:r>
            <a:endParaRPr dirty="0"/>
          </a:p>
        </p:txBody>
      </p:sp>
      <p:sp>
        <p:nvSpPr>
          <p:cNvPr id="171" name="Google Shape;171;g14b75e4c2d3_0_22"/>
          <p:cNvSpPr txBox="1"/>
          <p:nvPr/>
        </p:nvSpPr>
        <p:spPr>
          <a:xfrm>
            <a:off x="498767" y="5350524"/>
            <a:ext cx="6562139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8. Escribe las siguientes fracciones como números mixtos</a:t>
            </a:r>
            <a:r>
              <a:rPr lang="nl-NL" sz="1200" b="1" dirty="0">
                <a:solidFill>
                  <a:srgbClr val="333333"/>
                </a:solidFill>
              </a:rPr>
              <a:t> </a:t>
            </a: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punto):</a:t>
            </a:r>
            <a:endParaRPr dirty="0"/>
          </a:p>
        </p:txBody>
      </p:sp>
      <p:sp>
        <p:nvSpPr>
          <p:cNvPr id="194" name="Google Shape;194;g14b75e4c2d3_0_22"/>
          <p:cNvSpPr txBox="1"/>
          <p:nvPr/>
        </p:nvSpPr>
        <p:spPr>
          <a:xfrm>
            <a:off x="473935" y="7149978"/>
            <a:ext cx="6642926" cy="29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</a:rPr>
              <a:t>9</a:t>
            </a: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nl-NL" sz="1200" b="1" dirty="0">
                <a:solidFill>
                  <a:srgbClr val="333333"/>
                </a:solidFill>
              </a:rPr>
              <a:t>Marca con una equis la fracción más pequeña </a:t>
            </a: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punto):</a:t>
            </a:r>
            <a:endParaRPr dirty="0"/>
          </a:p>
        </p:txBody>
      </p:sp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179942" y="10392340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nl-NL" sz="1050" dirty="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Método Snappet. Prueba 8 4.º. Página 2 de 2.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44;p2">
            <a:extLst>
              <a:ext uri="{FF2B5EF4-FFF2-40B4-BE49-F238E27FC236}">
                <a16:creationId xmlns:a16="http://schemas.microsoft.com/office/drawing/2014/main" id="{5C42DC43-8DF6-0D28-C5D7-B462BDECBE85}"/>
              </a:ext>
            </a:extLst>
          </p:cNvPr>
          <p:cNvSpPr txBox="1"/>
          <p:nvPr/>
        </p:nvSpPr>
        <p:spPr>
          <a:xfrm>
            <a:off x="520596" y="2233482"/>
            <a:ext cx="6323151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6. Rodea las fracciones equivalentes (1 punto)</a:t>
            </a:r>
            <a:endParaRPr dirty="0"/>
          </a:p>
        </p:txBody>
      </p:sp>
      <p:sp>
        <p:nvSpPr>
          <p:cNvPr id="31" name="Google Shape;194;g14b75e4c2d3_0_22">
            <a:extLst>
              <a:ext uri="{FF2B5EF4-FFF2-40B4-BE49-F238E27FC236}">
                <a16:creationId xmlns:a16="http://schemas.microsoft.com/office/drawing/2014/main" id="{F17F8CC5-6710-1CA1-5DCC-83DD38CD6EC3}"/>
              </a:ext>
            </a:extLst>
          </p:cNvPr>
          <p:cNvSpPr txBox="1"/>
          <p:nvPr/>
        </p:nvSpPr>
        <p:spPr>
          <a:xfrm>
            <a:off x="520596" y="8857797"/>
            <a:ext cx="6642926" cy="29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10. </a:t>
            </a:r>
            <a:r>
              <a:rPr lang="nl-NL" sz="1200" b="1" dirty="0">
                <a:solidFill>
                  <a:srgbClr val="333333"/>
                </a:solidFill>
              </a:rPr>
              <a:t>Rodea la fracción mayor</a:t>
            </a: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(1 punto):</a:t>
            </a:r>
            <a:endParaRPr dirty="0"/>
          </a:p>
        </p:txBody>
      </p:sp>
      <p:sp>
        <p:nvSpPr>
          <p:cNvPr id="43" name="Google Shape;175;g14b75e4c2d3_0_22">
            <a:extLst>
              <a:ext uri="{FF2B5EF4-FFF2-40B4-BE49-F238E27FC236}">
                <a16:creationId xmlns:a16="http://schemas.microsoft.com/office/drawing/2014/main" id="{2F99D5F6-8401-CB8A-7C9F-53224712ED70}"/>
              </a:ext>
            </a:extLst>
          </p:cNvPr>
          <p:cNvSpPr txBox="1"/>
          <p:nvPr/>
        </p:nvSpPr>
        <p:spPr>
          <a:xfrm>
            <a:off x="616029" y="4458660"/>
            <a:ext cx="1128545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dirty="0"/>
              <a:t>Fracción 1:</a:t>
            </a:r>
            <a:endParaRPr sz="12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C236137-B33C-A94B-A2AA-B58FA3A96A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034" y="2646111"/>
            <a:ext cx="2974296" cy="66618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EC29A81-A8E7-1836-A056-4107778B98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39446" y="2646111"/>
            <a:ext cx="3005067" cy="61869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C565EB7C-1672-198F-3CF9-4E27DF9B13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71503" y="4255556"/>
            <a:ext cx="478845" cy="790475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E65F538F-2F39-9ED9-2008-057B74F8476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20801" y="4266320"/>
            <a:ext cx="478845" cy="790475"/>
          </a:xfrm>
          <a:prstGeom prst="rect">
            <a:avLst/>
          </a:prstGeom>
        </p:spPr>
      </p:pic>
      <p:sp>
        <p:nvSpPr>
          <p:cNvPr id="23" name="Google Shape;175;g14b75e4c2d3_0_22">
            <a:extLst>
              <a:ext uri="{FF2B5EF4-FFF2-40B4-BE49-F238E27FC236}">
                <a16:creationId xmlns:a16="http://schemas.microsoft.com/office/drawing/2014/main" id="{1CD44CC3-4DCC-E3AC-8797-029C496541B2}"/>
              </a:ext>
            </a:extLst>
          </p:cNvPr>
          <p:cNvSpPr txBox="1"/>
          <p:nvPr/>
        </p:nvSpPr>
        <p:spPr>
          <a:xfrm>
            <a:off x="2218663" y="4481682"/>
            <a:ext cx="1128545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dirty="0"/>
              <a:t>Fracción 2:</a:t>
            </a:r>
            <a:endParaRPr sz="1200" dirty="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1710FE82-7D15-91AC-E0CE-E15ECF568D5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11259" y="5858955"/>
            <a:ext cx="1128545" cy="918402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ABA664B1-F91A-68D1-01C3-81AC1FE3A37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04643" y="5894044"/>
            <a:ext cx="1128545" cy="918402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7BCB11FF-6257-C45C-EF58-AA0889B3797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6683" y="5870031"/>
            <a:ext cx="1406833" cy="797624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12BDBEF7-5087-9E40-BDBB-412F7E48862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4295" y="5897241"/>
            <a:ext cx="1531153" cy="797624"/>
          </a:xfrm>
          <a:prstGeom prst="rect">
            <a:avLst/>
          </a:prstGeom>
        </p:spPr>
      </p:pic>
      <p:sp>
        <p:nvSpPr>
          <p:cNvPr id="131" name="Rectángulo: esquinas redondeadas 130">
            <a:extLst>
              <a:ext uri="{FF2B5EF4-FFF2-40B4-BE49-F238E27FC236}">
                <a16:creationId xmlns:a16="http://schemas.microsoft.com/office/drawing/2014/main" id="{C93498F5-32B1-5055-F904-16AF675984B7}"/>
              </a:ext>
            </a:extLst>
          </p:cNvPr>
          <p:cNvSpPr/>
          <p:nvPr/>
        </p:nvSpPr>
        <p:spPr>
          <a:xfrm>
            <a:off x="731634" y="7931697"/>
            <a:ext cx="230941" cy="2261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32" name="Rectángulo: esquinas redondeadas 131">
            <a:extLst>
              <a:ext uri="{FF2B5EF4-FFF2-40B4-BE49-F238E27FC236}">
                <a16:creationId xmlns:a16="http://schemas.microsoft.com/office/drawing/2014/main" id="{0587060F-8B9D-BECB-EE85-EEB9BE14A91E}"/>
              </a:ext>
            </a:extLst>
          </p:cNvPr>
          <p:cNvSpPr/>
          <p:nvPr/>
        </p:nvSpPr>
        <p:spPr>
          <a:xfrm>
            <a:off x="1834877" y="7939900"/>
            <a:ext cx="230941" cy="2261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33" name="Rectángulo: esquinas redondeadas 132">
            <a:extLst>
              <a:ext uri="{FF2B5EF4-FFF2-40B4-BE49-F238E27FC236}">
                <a16:creationId xmlns:a16="http://schemas.microsoft.com/office/drawing/2014/main" id="{CFA9D425-1DCF-7C40-DC73-CA317DDA733B}"/>
              </a:ext>
            </a:extLst>
          </p:cNvPr>
          <p:cNvSpPr/>
          <p:nvPr/>
        </p:nvSpPr>
        <p:spPr>
          <a:xfrm>
            <a:off x="3005330" y="7939900"/>
            <a:ext cx="230941" cy="2261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6" ma:contentTypeDescription="Crear nuevo documento." ma:contentTypeScope="" ma:versionID="5ac3b1f3996e4e2ecb551bab1b642810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d58ad93034a9d8752d356b92d76c35e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87B3B1A9-2C5C-4416-963F-2511559227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6225</TotalTime>
  <Words>177</Words>
  <Application>Microsoft Office PowerPoint</Application>
  <PresentationFormat>Personalizado</PresentationFormat>
  <Paragraphs>21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Cristina García</cp:lastModifiedBy>
  <cp:revision>33</cp:revision>
  <dcterms:created xsi:type="dcterms:W3CDTF">2022-01-03T10:00:59Z</dcterms:created>
  <dcterms:modified xsi:type="dcterms:W3CDTF">2022-11-28T12:58:09Z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