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9"/>
  </p:notesMasterIdLst>
  <p:sldIdLst>
    <p:sldId id="260" r:id="rId5"/>
    <p:sldId id="267" r:id="rId6"/>
    <p:sldId id="268" r:id="rId7"/>
    <p:sldId id="270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501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F3F9"/>
    <a:srgbClr val="E9EBF5"/>
    <a:srgbClr val="E7F5FA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091301-1397-BFB3-7E1D-4804165EDD5C}" v="52" dt="2022-08-01T09:13:23.403"/>
    <p1510:client id="{22417821-1EA2-C10B-BD0C-9F5A071A2B7F}" v="62" dt="2022-10-09T18:51:19.495"/>
    <p1510:client id="{629E9632-03D8-8BE9-DF2C-8E8583767AAE}" v="614" dt="2022-09-29T16:19:44.077"/>
    <p1510:client id="{A86D8210-F159-8004-9F39-9A2BF131DB19}" v="10" dt="2022-09-07T19:34:51.878"/>
    <p1510:client id="{FE6EDCE6-43CA-AD52-2732-678BE36B565E}" v="2245" dt="2022-09-18T18:44:10.1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97" autoAdjust="0"/>
    <p:restoredTop sz="95260" autoAdjust="0"/>
  </p:normalViewPr>
  <p:slideViewPr>
    <p:cSldViewPr snapToGrid="0">
      <p:cViewPr varScale="1">
        <p:scale>
          <a:sx n="109" d="100"/>
          <a:sy n="109" d="100"/>
        </p:scale>
        <p:origin x="316" y="84"/>
      </p:cViewPr>
      <p:guideLst>
        <p:guide orient="horz" pos="527"/>
        <p:guide pos="50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Del Mar Mañas Martinez" userId="S::maria.manas@snappet.org::67f3acc2-0360-426e-ba56-ef4e224d080b" providerId="AD" clId="Web-{A86D8210-F159-8004-9F39-9A2BF131DB19}"/>
    <pc:docChg chg="modSld">
      <pc:chgData name="Maria Del Mar Mañas Martinez" userId="S::maria.manas@snappet.org::67f3acc2-0360-426e-ba56-ef4e224d080b" providerId="AD" clId="Web-{A86D8210-F159-8004-9F39-9A2BF131DB19}" dt="2022-09-07T19:34:46.909" v="7"/>
      <pc:docMkLst>
        <pc:docMk/>
      </pc:docMkLst>
      <pc:sldChg chg="modSp">
        <pc:chgData name="Maria Del Mar Mañas Martinez" userId="S::maria.manas@snappet.org::67f3acc2-0360-426e-ba56-ef4e224d080b" providerId="AD" clId="Web-{A86D8210-F159-8004-9F39-9A2BF131DB19}" dt="2022-09-07T19:34:46.909" v="7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A86D8210-F159-8004-9F39-9A2BF131DB19}" dt="2022-09-07T19:34:46.909" v="7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22417821-1EA2-C10B-BD0C-9F5A071A2B7F}"/>
    <pc:docChg chg="modSld">
      <pc:chgData name="Teresa Bosca" userId="S::teresa.bosca@snappet.org::5f2d2708-5ab7-4bb7-9244-a66e173aa037" providerId="AD" clId="Web-{22417821-1EA2-C10B-BD0C-9F5A071A2B7F}" dt="2022-10-09T18:51:01.323" v="51"/>
      <pc:docMkLst>
        <pc:docMk/>
      </pc:docMkLst>
      <pc:sldChg chg="modSp">
        <pc:chgData name="Teresa Bosca" userId="S::teresa.bosca@snappet.org::5f2d2708-5ab7-4bb7-9244-a66e173aa037" providerId="AD" clId="Web-{22417821-1EA2-C10B-BD0C-9F5A071A2B7F}" dt="2022-10-09T18:51:01.323" v="51"/>
        <pc:sldMkLst>
          <pc:docMk/>
          <pc:sldMk cId="2645947637" sldId="270"/>
        </pc:sldMkLst>
        <pc:graphicFrameChg chg="mod modGraphic">
          <ac:chgData name="Teresa Bosca" userId="S::teresa.bosca@snappet.org::5f2d2708-5ab7-4bb7-9244-a66e173aa037" providerId="AD" clId="Web-{22417821-1EA2-C10B-BD0C-9F5A071A2B7F}" dt="2022-10-09T18:51:01.323" v="51"/>
          <ac:graphicFrameMkLst>
            <pc:docMk/>
            <pc:sldMk cId="2645947637" sldId="270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14091301-1397-BFB3-7E1D-4804165EDD5C}"/>
    <pc:docChg chg="modSld">
      <pc:chgData name="Viviana Saavedra" userId="S::viviana.saavedra@snappet.org::aa95fd6c-3033-4ac3-a8a2-8731ac2a924c" providerId="AD" clId="Web-{14091301-1397-BFB3-7E1D-4804165EDD5C}" dt="2022-08-01T09:13:23.403" v="51"/>
      <pc:docMkLst>
        <pc:docMk/>
      </pc:docMkLst>
      <pc:sldChg chg="modSp">
        <pc:chgData name="Viviana Saavedra" userId="S::viviana.saavedra@snappet.org::aa95fd6c-3033-4ac3-a8a2-8731ac2a924c" providerId="AD" clId="Web-{14091301-1397-BFB3-7E1D-4804165EDD5C}" dt="2022-08-01T09:13:23.403" v="51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14091301-1397-BFB3-7E1D-4804165EDD5C}" dt="2022-08-01T09:13:23.403" v="5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629E9632-03D8-8BE9-DF2C-8E8583767AAE}"/>
    <pc:docChg chg="addSld delSld modSld">
      <pc:chgData name="Teresa Bosca" userId="S::teresa.bosca@snappet.org::5f2d2708-5ab7-4bb7-9244-a66e173aa037" providerId="AD" clId="Web-{629E9632-03D8-8BE9-DF2C-8E8583767AAE}" dt="2022-09-29T16:19:44.077" v="387"/>
      <pc:docMkLst>
        <pc:docMk/>
      </pc:docMkLst>
      <pc:sldChg chg="del">
        <pc:chgData name="Teresa Bosca" userId="S::teresa.bosca@snappet.org::5f2d2708-5ab7-4bb7-9244-a66e173aa037" providerId="AD" clId="Web-{629E9632-03D8-8BE9-DF2C-8E8583767AAE}" dt="2022-09-29T16:03:34.365" v="0"/>
        <pc:sldMkLst>
          <pc:docMk/>
          <pc:sldMk cId="990749142" sldId="257"/>
        </pc:sldMkLst>
      </pc:sldChg>
      <pc:sldChg chg="del">
        <pc:chgData name="Teresa Bosca" userId="S::teresa.bosca@snappet.org::5f2d2708-5ab7-4bb7-9244-a66e173aa037" providerId="AD" clId="Web-{629E9632-03D8-8BE9-DF2C-8E8583767AAE}" dt="2022-09-29T16:09:10.342" v="39"/>
        <pc:sldMkLst>
          <pc:docMk/>
          <pc:sldMk cId="1333967645" sldId="259"/>
        </pc:sldMkLst>
      </pc:sldChg>
      <pc:sldChg chg="modSp">
        <pc:chgData name="Teresa Bosca" userId="S::teresa.bosca@snappet.org::5f2d2708-5ab7-4bb7-9244-a66e173aa037" providerId="AD" clId="Web-{629E9632-03D8-8BE9-DF2C-8E8583767AAE}" dt="2022-09-29T16:07:49.699" v="3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629E9632-03D8-8BE9-DF2C-8E8583767AAE}" dt="2022-09-29T16:07:49.699" v="3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629E9632-03D8-8BE9-DF2C-8E8583767AAE}" dt="2022-09-29T16:07:45.012" v="2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 del">
        <pc:chgData name="Teresa Bosca" userId="S::teresa.bosca@snappet.org::5f2d2708-5ab7-4bb7-9244-a66e173aa037" providerId="AD" clId="Web-{629E9632-03D8-8BE9-DF2C-8E8583767AAE}" dt="2022-09-29T16:19:44.077" v="387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629E9632-03D8-8BE9-DF2C-8E8583767AAE}" dt="2022-09-29T16:12:09.784" v="186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629E9632-03D8-8BE9-DF2C-8E8583767AAE}" dt="2022-09-29T16:09:01.936" v="38" actId="1076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629E9632-03D8-8BE9-DF2C-8E8583767AAE}" dt="2022-09-29T16:08:27.232" v="5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629E9632-03D8-8BE9-DF2C-8E8583767AAE}" dt="2022-09-29T16:08:51.248" v="33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629E9632-03D8-8BE9-DF2C-8E8583767AAE}" dt="2022-09-29T16:09:01.936" v="38" actId="1076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629E9632-03D8-8BE9-DF2C-8E8583767AAE}" dt="2022-09-29T16:08:52.076" v="34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629E9632-03D8-8BE9-DF2C-8E8583767AAE}" dt="2022-09-29T16:08:53.045" v="35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629E9632-03D8-8BE9-DF2C-8E8583767AAE}" dt="2022-09-29T16:08:49.263" v="31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629E9632-03D8-8BE9-DF2C-8E8583767AAE}" dt="2022-09-29T16:08:41.154" v="29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 add">
        <pc:chgData name="Teresa Bosca" userId="S::teresa.bosca@snappet.org::5f2d2708-5ab7-4bb7-9244-a66e173aa037" providerId="AD" clId="Web-{629E9632-03D8-8BE9-DF2C-8E8583767AAE}" dt="2022-09-29T16:11:21.111" v="121"/>
        <pc:sldMkLst>
          <pc:docMk/>
          <pc:sldMk cId="2247908229" sldId="268"/>
        </pc:sldMkLst>
        <pc:graphicFrameChg chg="mod modGraphic">
          <ac:chgData name="Teresa Bosca" userId="S::teresa.bosca@snappet.org::5f2d2708-5ab7-4bb7-9244-a66e173aa037" providerId="AD" clId="Web-{629E9632-03D8-8BE9-DF2C-8E8583767AAE}" dt="2022-09-29T16:11:21.111" v="121"/>
          <ac:graphicFrameMkLst>
            <pc:docMk/>
            <pc:sldMk cId="2247908229" sldId="268"/>
            <ac:graphicFrameMk id="2" creationId="{457224D1-104C-F8A9-EB45-2067343875DC}"/>
          </ac:graphicFrameMkLst>
        </pc:graphicFrameChg>
      </pc:sldChg>
      <pc:sldChg chg="modSp add del">
        <pc:chgData name="Teresa Bosca" userId="S::teresa.bosca@snappet.org::5f2d2708-5ab7-4bb7-9244-a66e173aa037" providerId="AD" clId="Web-{629E9632-03D8-8BE9-DF2C-8E8583767AAE}" dt="2022-09-29T16:13:10.098" v="211"/>
        <pc:sldMkLst>
          <pc:docMk/>
          <pc:sldMk cId="3330409478" sldId="269"/>
        </pc:sldMkLst>
        <pc:graphicFrameChg chg="mod modGraphic">
          <ac:chgData name="Teresa Bosca" userId="S::teresa.bosca@snappet.org::5f2d2708-5ab7-4bb7-9244-a66e173aa037" providerId="AD" clId="Web-{629E9632-03D8-8BE9-DF2C-8E8583767AAE}" dt="2022-09-29T16:12:32.332" v="209"/>
          <ac:graphicFrameMkLst>
            <pc:docMk/>
            <pc:sldMk cId="3330409478" sldId="269"/>
            <ac:graphicFrameMk id="4" creationId="{DDA80BDB-E941-C2AB-612D-B90ABDF40270}"/>
          </ac:graphicFrameMkLst>
        </pc:graphicFrameChg>
      </pc:sldChg>
      <pc:sldChg chg="modSp add">
        <pc:chgData name="Teresa Bosca" userId="S::teresa.bosca@snappet.org::5f2d2708-5ab7-4bb7-9244-a66e173aa037" providerId="AD" clId="Web-{629E9632-03D8-8BE9-DF2C-8E8583767AAE}" dt="2022-09-29T16:19:22.452" v="386"/>
        <pc:sldMkLst>
          <pc:docMk/>
          <pc:sldMk cId="2645947637" sldId="270"/>
        </pc:sldMkLst>
        <pc:spChg chg="mod">
          <ac:chgData name="Teresa Bosca" userId="S::teresa.bosca@snappet.org::5f2d2708-5ab7-4bb7-9244-a66e173aa037" providerId="AD" clId="Web-{629E9632-03D8-8BE9-DF2C-8E8583767AAE}" dt="2022-09-29T16:13:55.553" v="234" actId="20577"/>
          <ac:spMkLst>
            <pc:docMk/>
            <pc:sldMk cId="2645947637" sldId="270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629E9632-03D8-8BE9-DF2C-8E8583767AAE}" dt="2022-09-29T16:19:22.452" v="386"/>
          <ac:graphicFrameMkLst>
            <pc:docMk/>
            <pc:sldMk cId="2645947637" sldId="270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629E9632-03D8-8BE9-DF2C-8E8583767AAE}" dt="2022-09-29T16:13:42.630" v="230"/>
          <ac:graphicFrameMkLst>
            <pc:docMk/>
            <pc:sldMk cId="2645947637" sldId="270"/>
            <ac:graphicFrameMk id="5" creationId="{EB937D6F-86AD-60BE-4387-D4CBC8E9EE74}"/>
          </ac:graphicFrameMkLst>
        </pc:graphicFrameChg>
      </pc:sldChg>
    </pc:docChg>
  </pc:docChgLst>
  <pc:docChgLst>
    <pc:chgData name="Teresa Bosca" userId="S::teresa.bosca@snappet.org::5f2d2708-5ab7-4bb7-9244-a66e173aa037" providerId="AD" clId="Web-{FE6EDCE6-43CA-AD52-2732-678BE36B565E}"/>
    <pc:docChg chg="modSld">
      <pc:chgData name="Teresa Bosca" userId="S::teresa.bosca@snappet.org::5f2d2708-5ab7-4bb7-9244-a66e173aa037" providerId="AD" clId="Web-{FE6EDCE6-43CA-AD52-2732-678BE36B565E}" dt="2022-09-18T18:43:49.285" v="1885"/>
      <pc:docMkLst>
        <pc:docMk/>
      </pc:docMkLst>
      <pc:sldChg chg="modSp">
        <pc:chgData name="Teresa Bosca" userId="S::teresa.bosca@snappet.org::5f2d2708-5ab7-4bb7-9244-a66e173aa037" providerId="AD" clId="Web-{FE6EDCE6-43CA-AD52-2732-678BE36B565E}" dt="2022-09-18T18:24:52.275" v="1121" actId="2057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FE6EDCE6-43CA-AD52-2732-678BE36B565E}" dt="2022-09-18T18:24:52.275" v="1121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FE6EDCE6-43CA-AD52-2732-678BE36B565E}" dt="2022-09-18T18:24:40.009" v="1119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FE6EDCE6-43CA-AD52-2732-678BE36B565E}" dt="2022-09-18T18:19:44.138" v="983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FE6EDCE6-43CA-AD52-2732-678BE36B565E}" dt="2022-09-18T18:12:36.901" v="397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FE6EDCE6-43CA-AD52-2732-678BE36B565E}" dt="2022-09-18T18:19:44.138" v="98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FE6EDCE6-43CA-AD52-2732-678BE36B565E}" dt="2022-09-18T18:39:13.900" v="1881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FE6EDCE6-43CA-AD52-2732-678BE36B565E}" dt="2022-09-18T18:39:13.900" v="1881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FE6EDCE6-43CA-AD52-2732-678BE36B565E}" dt="2022-09-18T18:09:36.910" v="166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FE6EDCE6-43CA-AD52-2732-678BE36B565E}" dt="2022-09-18T18:43:49.285" v="1885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FE6EDCE6-43CA-AD52-2732-678BE36B565E}" dt="2022-09-18T18:25:20.260" v="1133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FE6EDCE6-43CA-AD52-2732-678BE36B565E}" dt="2022-09-18T18:43:49.285" v="1885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FE6EDCE6-43CA-AD52-2732-678BE36B565E}" dt="2022-09-18T18:25:31.854" v="1155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FE6EDCE6-43CA-AD52-2732-678BE36B565E}" dt="2022-09-18T18:11:46.821" v="372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FE6EDCE6-43CA-AD52-2732-678BE36B565E}" dt="2022-09-18T18:09:48.629" v="171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FE6EDCE6-43CA-AD52-2732-678BE36B565E}" dt="2022-09-18T18:09:53.317" v="173" actId="20577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FE6EDCE6-43CA-AD52-2732-678BE36B565E}" dt="2022-09-18T18:10:39.631" v="257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FE6EDCE6-43CA-AD52-2732-678BE36B565E}" dt="2022-09-18T18:10:54.459" v="262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FE6EDCE6-43CA-AD52-2732-678BE36B565E}" dt="2022-09-18T18:10:41.725" v="258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FE6EDCE6-43CA-AD52-2732-678BE36B565E}" dt="2022-09-18T18:10:43.146" v="259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FE6EDCE6-43CA-AD52-2732-678BE36B565E}" dt="2022-09-18T18:10:38.568" v="256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FE6EDCE6-43CA-AD52-2732-678BE36B565E}" dt="2022-09-18T18:11:46.821" v="372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596947"/>
            <a:ext cx="10161270" cy="538416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Aquesta unitat està composta per 7 lliçons que tenen com a propòsit desenvolupar habilitats i maneres de pensar basats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en </a:t>
            </a:r>
            <a:r>
              <a:rPr lang="ca-ES" altLang="es-ES" sz="1100" dirty="0">
                <a:solidFill>
                  <a:srgbClr val="000000"/>
                </a:solidFill>
                <a:ea typeface="MS Mincho"/>
                <a:cs typeface="Arial"/>
              </a:rPr>
              <a:t>el raonament i la interpretació de dades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Proposem al llarg de les lliçons la utilització de materials </a:t>
            </a:r>
            <a:r>
              <a:rPr lang="ca-ES" sz="1100" dirty="0" err="1">
                <a:ea typeface="MS Mincho"/>
                <a:cs typeface="Calibri"/>
              </a:rPr>
              <a:t>manipulatius</a:t>
            </a:r>
            <a:r>
              <a:rPr lang="ca-ES" sz="1100" dirty="0">
                <a:ea typeface="MS Mincho"/>
                <a:cs typeface="Calibri"/>
              </a:rPr>
              <a:t> i l'ús d'elements de la vida quotidiana que permeten resoldre situacions </a:t>
            </a:r>
            <a:r>
              <a:rPr lang="ca-ES" sz="1100" dirty="0">
                <a:ea typeface="+mn-lt"/>
                <a:cs typeface="+mn-lt"/>
              </a:rPr>
              <a:t>que impliquen</a:t>
            </a:r>
            <a:r>
              <a:rPr lang="ca-ES" sz="1100" dirty="0"/>
              <a:t> </a:t>
            </a:r>
            <a:r>
              <a:rPr lang="ca-ES" altLang="es-ES" sz="1100" dirty="0">
                <a:solidFill>
                  <a:srgbClr val="000000"/>
                </a:solidFill>
                <a:ea typeface="MS Mincho"/>
                <a:cs typeface="Arial"/>
              </a:rPr>
              <a:t>la presa de decisions a partir d'informació estadística, a més de la comprensió i comunicació de fenòmens aleatoris en situacions de la vida quotidiana.</a:t>
            </a:r>
            <a:endParaRPr lang="ca-ES" altLang="es-ES" sz="1100" dirty="0">
              <a:ea typeface="MS Mincho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dirty="0">
              <a:ea typeface="MS Mincho"/>
              <a:cs typeface="Arial"/>
            </a:endParaRP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endParaRPr lang="ca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7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 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FF000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r>
              <a:rPr lang="ca-ES" sz="1100" dirty="0"/>
              <a:t>Fulls quadriculats, </a:t>
            </a:r>
            <a:r>
              <a:rPr lang="ca-ES" sz="1100" i="1" dirty="0"/>
              <a:t>Post-</a:t>
            </a:r>
            <a:r>
              <a:rPr lang="ca-ES" sz="1100" i="1" dirty="0" err="1"/>
              <a:t>it</a:t>
            </a:r>
            <a:r>
              <a:rPr lang="ca-ES" sz="1100" i="1" dirty="0"/>
              <a:t> </a:t>
            </a:r>
            <a:r>
              <a:rPr lang="ca-ES" sz="1100" dirty="0"/>
              <a:t>de diversos colors, pintures de colors i materials de l'aula dels quals hi haja </a:t>
            </a:r>
            <a:r>
              <a:rPr lang="ca-ES" sz="1100" dirty="0">
                <a:ea typeface="+mn-lt"/>
                <a:cs typeface="+mn-lt"/>
              </a:rPr>
              <a:t>diverses </a:t>
            </a:r>
            <a:r>
              <a:rPr lang="ca-ES" sz="1100" dirty="0"/>
              <a:t>unitats (quaderns, clips...).</a:t>
            </a:r>
            <a:endParaRPr lang="ca-ES" sz="1100" dirty="0">
              <a:cs typeface="Calibri"/>
            </a:endParaRPr>
          </a:p>
          <a:p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 i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 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86741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</a:t>
            </a:r>
            <a:r>
              <a:rPr lang="es-ES_tradnl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 8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543189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Objectiu 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 (contingut matemàtic)</a:t>
                      </a:r>
                    </a:p>
                    <a:p>
                      <a:endParaRPr lang="ca-ES" sz="1200" b="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  <a:endParaRPr lang="ca-ES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Exercici 3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lvl="0" algn="l"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 dirty="0"/>
                        <a:t>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  <a:endParaRPr lang="ca-ES" noProof="0" dirty="0"/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/>
                        <a:t>Criteris d'avaluació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ca-ES" sz="9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ca-ES" sz="12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trimestre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 dirty="0"/>
                    </a:p>
                    <a:p>
                      <a:r>
                        <a:rPr lang="ca-ES" sz="1200" b="1" noProof="0" dirty="0"/>
                        <a:t>Criteri d'avaluació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es-ES" dirty="0">
              <a:ea typeface="+mn-lt"/>
              <a:cs typeface="+mn-lt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516169" y="3524955"/>
            <a:ext cx="1367106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</a:t>
            </a:r>
            <a:r>
              <a:rPr lang="ca-ES" sz="1200" b="1" dirty="0"/>
              <a:t>Llei</a:t>
            </a:r>
            <a:endParaRPr lang="ca-ES" dirty="0"/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dirty="0" err="1"/>
              <a:t>Descarregable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726791"/>
              </p:ext>
            </p:extLst>
          </p:nvPr>
        </p:nvGraphicFramePr>
        <p:xfrm>
          <a:off x="613764" y="1205813"/>
          <a:ext cx="10721960" cy="5077406"/>
        </p:xfrm>
        <a:graphic>
          <a:graphicData uri="http://schemas.openxmlformats.org/drawingml/2006/table">
            <a:tbl>
              <a:tblPr firstRow="1" firstCol="1" bandRow="1"/>
              <a:tblGrid>
                <a:gridCol w="3568095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746065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99792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   </a:t>
                      </a: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   Sabers específics</a:t>
                      </a:r>
                      <a:endParaRPr lang="ca-ES" sz="1100" noProof="0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2201331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Bloc 4. </a:t>
                      </a:r>
                      <a:r>
                        <a:rPr lang="ca-ES" sz="11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Sentit de la incertesa i probabilitat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El sentit de la incertesa i probabilitat implica, d'una banda, la capacitat d'entendre les situacions o fenòmens de naturalesa estocàstica i de la probabilitat com a mesura de la incertesa, i d’una altra, realitzar estimacions i transmetre de manera comprensible els resultats obtinguts utilitzant les eines, estratègies i el vocabulari més apropiats en</a:t>
                      </a:r>
                      <a:endParaRPr lang="ca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cada cas. </a:t>
                      </a:r>
                      <a:endParaRPr lang="ca-ES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1. </a:t>
                      </a:r>
                      <a:r>
                        <a:rPr lang="ca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Incertesa i probabilitat.</a:t>
                      </a:r>
                      <a:endParaRPr lang="es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Bloc 4. 1. 6. </a:t>
                      </a:r>
                      <a:r>
                        <a:rPr lang="ca-ES" sz="1100" b="0" i="0" u="none" strike="noStrike" noProof="0" dirty="0">
                          <a:effectLst/>
                          <a:latin typeface="Calibri"/>
                        </a:rPr>
                        <a:t>Concepte de probabilitat com a mesura de la possibilitat que </a:t>
                      </a:r>
                      <a:r>
                        <a:rPr lang="ca-ES" sz="1100" b="0" i="0" u="none" strike="noStrike" noProof="0" dirty="0" err="1">
                          <a:effectLst/>
                          <a:latin typeface="Calibri"/>
                        </a:rPr>
                        <a:t>ocórrega</a:t>
                      </a:r>
                      <a:r>
                        <a:rPr lang="ca-ES" sz="1100" b="0" i="0" u="none" strike="noStrike" noProof="0" dirty="0">
                          <a:effectLst/>
                          <a:latin typeface="Calibri"/>
                        </a:rPr>
                        <a:t> un determinat succés en un experiment aleatori senzill. </a:t>
                      </a:r>
                      <a:endParaRPr lang="es-ES" dirty="0"/>
                    </a:p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787423"/>
                  </a:ext>
                </a:extLst>
              </a:tr>
              <a:tr h="858761">
                <a:tc rowSpan="3"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Bloc 5. </a:t>
                      </a:r>
                      <a:r>
                        <a:rPr lang="ca-ES" sz="11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Sentit d'anàlisi estadística</a:t>
                      </a:r>
                      <a:endParaRPr lang="en-US" sz="1100" b="0" i="0" u="none" strike="noStrike" kern="1200" noProof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En aquest bloc s'aborda la recollida, anàlisi i representació de la informació (mitjans de comunicació, xarxes socials, enquestes, etc.). L'anàlisi estadística de dades permet utilitzar la informació de manera crítica, precisa i rigorosa. </a:t>
                      </a:r>
                      <a:endParaRPr lang="ca-ES" sz="1100" b="0" i="0" u="none" strike="noStrike" kern="1200" noProof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 sz="1100" b="0" i="0" u="none" strike="noStrike" kern="1200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En aquest bloc adquireix especial rellevància la transcripció de problemes o situacions senzilles i pròximes al llenguatge gràfic i simbòlic propis de l'estadística. L'elaboració i interpretació de diagrames de barres, histogrames, etc. faciliten que es </a:t>
                      </a:r>
                      <a:r>
                        <a:rPr lang="ca-ES" sz="1100" b="0" i="0" u="none" strike="noStrike" kern="1200" noProof="0" dirty="0" err="1">
                          <a:effectLst/>
                          <a:latin typeface="Calibri"/>
                        </a:rPr>
                        <a:t>produïsca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 una anàlisi i un ús crític de la informació, al mateix temps que permet centrar l'aprenentatge en la resolució de problemes. </a:t>
                      </a:r>
                      <a:endParaRPr lang="ca-ES" sz="1100" b="0" i="0" u="none" strike="noStrike" kern="1200" noProof="0">
                        <a:effectLst/>
                      </a:endParaRPr>
                    </a:p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1. </a:t>
                      </a:r>
                      <a:r>
                        <a:rPr lang="ca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Anàlisi de dades i càlculs estadístics.</a:t>
                      </a:r>
                      <a:endParaRPr lang="es-ES"/>
                    </a:p>
                  </a:txBody>
                  <a:tcPr marL="93185" marR="93185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  <a:latin typeface="Calibri"/>
                        </a:rPr>
                        <a:t>Bloc 5. 1. 2. </a:t>
                      </a:r>
                      <a:r>
                        <a:rPr lang="ca-ES" sz="1100" b="0" i="0" u="none" strike="noStrike" noProof="0" dirty="0">
                          <a:effectLst/>
                        </a:rPr>
                        <a:t>Variables qualitatives i quantitatives discretes: recompte de casos i construcció de taules de freqüència.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8603224"/>
                  </a:ext>
                </a:extLst>
              </a:tr>
              <a:tr h="858761">
                <a:tc vMerge="1"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dirty="0"/>
                    </a:p>
                  </a:txBody>
                  <a:tcPr marL="93186" marR="93186" marT="46593" marB="46593" anchor="ctr">
                    <a:lnL w="0">
                      <a:noFill/>
                    </a:lnL>
                    <a:lnR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  <a:latin typeface="Calibri"/>
                        </a:rPr>
                        <a:t>Bloc 5. 1. 4. </a:t>
                      </a:r>
                      <a:r>
                        <a:rPr lang="ca-ES" sz="1100" b="0" i="0" u="none" strike="noStrike" noProof="0" dirty="0">
                          <a:effectLst/>
                        </a:rPr>
                        <a:t>Representacions (pictogrames, diagrames de sectors, polígons de freqüències...). Ús d’eines tecnològiques per a generar diferents tipus de representacions.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8484708"/>
                  </a:ext>
                </a:extLst>
              </a:tr>
              <a:tr h="858761">
                <a:tc vMerge="1"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dirty="0"/>
                    </a:p>
                  </a:txBody>
                  <a:tcPr marL="93186" marR="93186" marT="46593" marB="46593" anchor="ctr">
                    <a:lnL w="0">
                      <a:noFill/>
                    </a:lnL>
                    <a:lnR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  <a:latin typeface="Calibri"/>
                        </a:rPr>
                        <a:t>Bloc 5. 1. 5. </a:t>
                      </a:r>
                      <a:r>
                        <a:rPr lang="ca-ES" sz="1100" b="0" i="0" u="none" strike="noStrike" noProof="0" dirty="0">
                          <a:effectLst/>
                        </a:rPr>
                        <a:t>Interpretació de dades a partir de diferents representacions (taules, gràfiques), i anàlisis en casos senzills. </a:t>
                      </a:r>
                      <a:endParaRPr lang="es-ES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9489475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055034" cy="38142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 dirty="0" err="1">
                <a:solidFill>
                  <a:srgbClr val="00B0F0"/>
                </a:solidFill>
                <a:latin typeface="ABeZeh"/>
              </a:rPr>
              <a:t>Relació</a:t>
            </a:r>
            <a:r>
              <a:rPr lang="ca-ES" b="1" dirty="0">
                <a:solidFill>
                  <a:srgbClr val="00B0F0"/>
                </a:solidFill>
                <a:latin typeface="ABeZeh"/>
              </a:rPr>
              <a:t> entre </a:t>
            </a:r>
            <a:r>
              <a:rPr lang="ca-ES" b="1" dirty="0" err="1">
                <a:solidFill>
                  <a:srgbClr val="00B0F0"/>
                </a:solidFill>
                <a:latin typeface="ABeZeh"/>
              </a:rPr>
              <a:t>Continguts</a:t>
            </a:r>
            <a:r>
              <a:rPr lang="ca-ES" b="1" dirty="0">
                <a:solidFill>
                  <a:srgbClr val="00B0F0"/>
                </a:solidFill>
                <a:latin typeface="ABeZeh"/>
              </a:rPr>
              <a:t> i </a:t>
            </a:r>
            <a:r>
              <a:rPr lang="ca-ES" b="1" dirty="0" err="1">
                <a:solidFill>
                  <a:srgbClr val="00B0F0"/>
                </a:solidFill>
                <a:latin typeface="ABeZeh"/>
              </a:rPr>
              <a:t>Sabers</a:t>
            </a:r>
            <a:r>
              <a:rPr lang="ca-ES" b="1" dirty="0">
                <a:solidFill>
                  <a:srgbClr val="00B0F0"/>
                </a:solidFill>
                <a:latin typeface="ABeZeh"/>
              </a:rPr>
              <a:t> de la </a:t>
            </a:r>
            <a:r>
              <a:rPr lang="ca-ES" b="1" dirty="0" err="1">
                <a:solidFill>
                  <a:srgbClr val="00B0F0"/>
                </a:solidFill>
                <a:latin typeface="ABeZeh"/>
              </a:rPr>
              <a:t>Llei</a:t>
            </a:r>
            <a:r>
              <a:rPr lang="ca-ES" b="1" dirty="0">
                <a:solidFill>
                  <a:srgbClr val="00B0F0"/>
                </a:solidFill>
                <a:latin typeface="ABeZeh"/>
              </a:rPr>
              <a:t> LOMLOE que es treballen en la </a:t>
            </a:r>
            <a:r>
              <a:rPr lang="ca-ES" b="1" dirty="0" err="1">
                <a:solidFill>
                  <a:srgbClr val="00B0F0"/>
                </a:solidFill>
                <a:latin typeface="ABeZeh"/>
              </a:rPr>
              <a:t>unitat</a:t>
            </a:r>
            <a:endParaRPr lang="es-ES" b="1" dirty="0" err="1">
              <a:solidFill>
                <a:srgbClr val="00B0F0"/>
              </a:solidFill>
              <a:latin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7908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895512"/>
              </p:ext>
            </p:extLst>
          </p:nvPr>
        </p:nvGraphicFramePr>
        <p:xfrm>
          <a:off x="604761" y="846667"/>
          <a:ext cx="11248200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370916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8.1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Gràfics de barres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triples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1066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Interpretar un gràfic de barres triple.</a:t>
                      </a:r>
                      <a:endParaRPr lang="ca-ES" sz="900" b="0" i="0" u="none" strike="noStrike" kern="1200" noProof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5.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Anàlisi de dades i càlculs</a:t>
                      </a:r>
                      <a:endParaRPr lang="es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estadístics.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5. 1. 5.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Interpretació de dades a partir de diferents representacions</a:t>
                      </a:r>
                      <a:endParaRPr lang="es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(taules, gràfiques), i anàlisis en casos senzills. 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8.2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Relacionar gràfics i taules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411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Fer càlculs utilitzant la informació</a:t>
                      </a:r>
                      <a:endParaRPr lang="es-ES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dels gràfics.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5.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Anàlisi de dades i càlculs estadístics.</a:t>
                      </a: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5. 1. 2.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Variables qualitatives i quantitatives discretes: recompte de casos i</a:t>
                      </a:r>
                      <a:endParaRPr lang="es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construcció de taules de freqüència.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8.3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Interpretar</a:t>
                      </a:r>
                      <a:endParaRPr lang="ca-ES" noProof="0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pictogrames</a:t>
                      </a:r>
                      <a:endParaRPr lang="ca-ES" noProof="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269. Interpretar gràfics de barres amb</a:t>
                      </a:r>
                      <a:endParaRPr lang="es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objectes o dibuixos. 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5.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Anàlisi de dades i càlculs estadístics.</a:t>
                      </a: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5. 1. 5.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Interpretació de dades a partir de diferents representacions</a:t>
                      </a:r>
                      <a:endParaRPr lang="es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(taules, gràfiques), i anàlisis en casos senzills. 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8.4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Relacionar gràfics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1065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Interpretar pictogrames.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5.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Anàlisi de dades i càlculs estadístics.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5. 1. 4.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Representacions (pictogrames, diagrames de sectors, polígons de freqüències...).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Ús d’eines tecnològiques per a generar diferents tipus de representacions.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8.5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Gràfics de sectors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386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Llegir un gràfic de sectors senzill.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5.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Anàlisi de dades i càlculs estadístics.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5. 1. 4.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Representacions (pictogrames, diagrames de sectors, polígons de freqüències...). Ús d’eines tecnològiques per a generar diferents tipus de representacions.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8.6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Gràfics de línies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385</a:t>
                      </a:r>
                      <a:r>
                        <a:rPr lang="ca-ES" sz="900" b="0" i="0" u="none" strike="noStrike" noProof="0" dirty="0">
                          <a:latin typeface="Calibri"/>
                        </a:rPr>
                        <a:t>. Llegir gràfics de línies.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5.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Anàlisi de dades i càlculs estadístics.</a:t>
                      </a: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5. 1. 4.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Representacions (pictogrames, diagrames de sectors, polígons de freqüències...). Ús d’eines tecnològiques per a generar diferents tipus de representacions. 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8.7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Més i menys probable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905</a:t>
                      </a:r>
                      <a:r>
                        <a:rPr lang="ca-ES" sz="900" b="0" i="0" u="none" strike="noStrike" noProof="0" dirty="0">
                          <a:latin typeface="Calibri"/>
                        </a:rPr>
                        <a:t>. Diferenciar entre més i menys probable.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4.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Incertesa i probabilitat.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4. 1. 6.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Concepte de probabilitat com a mesura de la possibilitat que </a:t>
                      </a:r>
                      <a:r>
                        <a:rPr lang="ca-ES" sz="900" b="0" i="0" u="none" strike="noStrike" noProof="0" dirty="0" err="1">
                          <a:effectLst/>
                          <a:latin typeface="Calibri"/>
                        </a:rPr>
                        <a:t>ocórrega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 un determinat succés en un experiment aleatori senzill. </a:t>
                      </a:r>
                      <a:endParaRPr lang="ca-ES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2753129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5é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8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7 - 11 sessions </a:t>
            </a:r>
          </a:p>
        </p:txBody>
      </p:sp>
    </p:spTree>
    <p:extLst>
      <p:ext uri="{BB962C8B-B14F-4D97-AF65-F5344CB8AC3E}">
        <p14:creationId xmlns:p14="http://schemas.microsoft.com/office/powerpoint/2010/main" val="26459476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BAEE1A5-25AF-4065-8A72-B583DD77F6A8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B7F6C468-3773-49CA-A55D-15080F4F278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140FF1-27D6-46AB-BC44-041C927191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4020</TotalTime>
  <Words>1267</Words>
  <Application>Microsoft Office PowerPoint</Application>
  <PresentationFormat>Panorámica</PresentationFormat>
  <Paragraphs>214</Paragraphs>
  <Slides>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663</cp:revision>
  <dcterms:created xsi:type="dcterms:W3CDTF">2022-06-17T12:01:50Z</dcterms:created>
  <dcterms:modified xsi:type="dcterms:W3CDTF">2022-10-09T18:51:22Z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