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n 80">
            <a:extLst>
              <a:ext uri="{FF2B5EF4-FFF2-40B4-BE49-F238E27FC236}">
                <a16:creationId xmlns:a16="http://schemas.microsoft.com/office/drawing/2014/main" id="{4042468D-0D23-F5E4-EB46-15A702B41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334" y="8289024"/>
            <a:ext cx="1748558" cy="1523284"/>
          </a:xfrm>
          <a:prstGeom prst="rect">
            <a:avLst/>
          </a:prstGeom>
        </p:spPr>
      </p:pic>
      <p:sp>
        <p:nvSpPr>
          <p:cNvPr id="75" name="Google Shape;94;p2">
            <a:extLst>
              <a:ext uri="{FF2B5EF4-FFF2-40B4-BE49-F238E27FC236}">
                <a16:creationId xmlns:a16="http://schemas.microsoft.com/office/drawing/2014/main" id="{14B57D9B-7446-9EA7-11F7-5B1D1132E825}"/>
              </a:ext>
            </a:extLst>
          </p:cNvPr>
          <p:cNvSpPr/>
          <p:nvPr/>
        </p:nvSpPr>
        <p:spPr>
          <a:xfrm>
            <a:off x="1626723" y="5821350"/>
            <a:ext cx="5453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519328" y="513083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Calcula las operaciones (1 punto):</a:t>
            </a:r>
            <a:endParaRPr dirty="0">
              <a:latin typeface="ABeZe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3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FC4072DF-EE80-25D9-09AE-C2D9444667FB}"/>
              </a:ext>
            </a:extLst>
          </p:cNvPr>
          <p:cNvSpPr txBox="1">
            <a:spLocks/>
          </p:cNvSpPr>
          <p:nvPr/>
        </p:nvSpPr>
        <p:spPr>
          <a:xfrm>
            <a:off x="592972" y="313596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Aplica la propiedad asociativa y calcula (1 punto).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73E95E9B-9997-E0DC-CFFB-CE9652895C3B}"/>
              </a:ext>
            </a:extLst>
          </p:cNvPr>
          <p:cNvSpPr txBox="1">
            <a:spLocks/>
          </p:cNvSpPr>
          <p:nvPr/>
        </p:nvSpPr>
        <p:spPr>
          <a:xfrm>
            <a:off x="596823" y="1978341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Aplica la propiedad conmutativa y calcula (1 punto).</a:t>
            </a:r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E39AF42C-3A7C-ECA1-EEB3-CC26DC1E2FB7}"/>
              </a:ext>
            </a:extLst>
          </p:cNvPr>
          <p:cNvSpPr txBox="1"/>
          <p:nvPr/>
        </p:nvSpPr>
        <p:spPr>
          <a:xfrm>
            <a:off x="1194390" y="2670717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endParaRPr dirty="0"/>
          </a:p>
        </p:txBody>
      </p:sp>
      <p:sp>
        <p:nvSpPr>
          <p:cNvPr id="9" name="Google Shape;103;p2">
            <a:extLst>
              <a:ext uri="{FF2B5EF4-FFF2-40B4-BE49-F238E27FC236}">
                <a16:creationId xmlns:a16="http://schemas.microsoft.com/office/drawing/2014/main" id="{79D3A2B9-3529-10B5-91D5-EBE76DBDCEE0}"/>
              </a:ext>
            </a:extLst>
          </p:cNvPr>
          <p:cNvSpPr txBox="1"/>
          <p:nvPr/>
        </p:nvSpPr>
        <p:spPr>
          <a:xfrm>
            <a:off x="592972" y="2252370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50 + 12</a:t>
            </a:r>
            <a:endParaRPr dirty="0"/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140C1E35-C135-8BAC-0AC6-60D03D9A60FD}"/>
              </a:ext>
            </a:extLst>
          </p:cNvPr>
          <p:cNvSpPr/>
          <p:nvPr/>
        </p:nvSpPr>
        <p:spPr>
          <a:xfrm>
            <a:off x="670570" y="2682002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D97FC00E-E2E7-2446-6F97-2485E7D1B069}"/>
              </a:ext>
            </a:extLst>
          </p:cNvPr>
          <p:cNvSpPr/>
          <p:nvPr/>
        </p:nvSpPr>
        <p:spPr>
          <a:xfrm>
            <a:off x="1491879" y="2682002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" name="Google Shape;103;p2">
            <a:extLst>
              <a:ext uri="{FF2B5EF4-FFF2-40B4-BE49-F238E27FC236}">
                <a16:creationId xmlns:a16="http://schemas.microsoft.com/office/drawing/2014/main" id="{2B6BB839-379A-CEF5-BACE-34D7A204D317}"/>
              </a:ext>
            </a:extLst>
          </p:cNvPr>
          <p:cNvSpPr txBox="1"/>
          <p:nvPr/>
        </p:nvSpPr>
        <p:spPr>
          <a:xfrm>
            <a:off x="2042800" y="2657909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endParaRPr dirty="0"/>
          </a:p>
        </p:txBody>
      </p:sp>
      <p:sp>
        <p:nvSpPr>
          <p:cNvPr id="14" name="Afgeronde rechthoek 113">
            <a:extLst>
              <a:ext uri="{FF2B5EF4-FFF2-40B4-BE49-F238E27FC236}">
                <a16:creationId xmlns:a16="http://schemas.microsoft.com/office/drawing/2014/main" id="{7FE653C1-7598-55FC-B0B1-43EA428D326B}"/>
              </a:ext>
            </a:extLst>
          </p:cNvPr>
          <p:cNvSpPr/>
          <p:nvPr/>
        </p:nvSpPr>
        <p:spPr>
          <a:xfrm>
            <a:off x="2377182" y="2681766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5" name="Google Shape;103;p2">
            <a:extLst>
              <a:ext uri="{FF2B5EF4-FFF2-40B4-BE49-F238E27FC236}">
                <a16:creationId xmlns:a16="http://schemas.microsoft.com/office/drawing/2014/main" id="{26AD5A12-5F0B-FF2E-70AA-29131D36ABC3}"/>
              </a:ext>
            </a:extLst>
          </p:cNvPr>
          <p:cNvSpPr txBox="1"/>
          <p:nvPr/>
        </p:nvSpPr>
        <p:spPr>
          <a:xfrm>
            <a:off x="4769134" y="2680304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endParaRPr dirty="0"/>
          </a:p>
        </p:txBody>
      </p:sp>
      <p:sp>
        <p:nvSpPr>
          <p:cNvPr id="16" name="Afgeronde rechthoek 113">
            <a:extLst>
              <a:ext uri="{FF2B5EF4-FFF2-40B4-BE49-F238E27FC236}">
                <a16:creationId xmlns:a16="http://schemas.microsoft.com/office/drawing/2014/main" id="{8E9F690B-E66A-45D1-35A9-EF311E80D2E4}"/>
              </a:ext>
            </a:extLst>
          </p:cNvPr>
          <p:cNvSpPr/>
          <p:nvPr/>
        </p:nvSpPr>
        <p:spPr>
          <a:xfrm>
            <a:off x="4245314" y="2691589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7" name="Afgeronde rechthoek 113">
            <a:extLst>
              <a:ext uri="{FF2B5EF4-FFF2-40B4-BE49-F238E27FC236}">
                <a16:creationId xmlns:a16="http://schemas.microsoft.com/office/drawing/2014/main" id="{FFC24A38-2A7A-5DBB-AB9D-0087042BC006}"/>
              </a:ext>
            </a:extLst>
          </p:cNvPr>
          <p:cNvSpPr/>
          <p:nvPr/>
        </p:nvSpPr>
        <p:spPr>
          <a:xfrm>
            <a:off x="5066623" y="2691589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8" name="Google Shape;103;p2">
            <a:extLst>
              <a:ext uri="{FF2B5EF4-FFF2-40B4-BE49-F238E27FC236}">
                <a16:creationId xmlns:a16="http://schemas.microsoft.com/office/drawing/2014/main" id="{E4473651-2C11-8C04-8FC9-D92D8F84E2B5}"/>
              </a:ext>
            </a:extLst>
          </p:cNvPr>
          <p:cNvSpPr txBox="1"/>
          <p:nvPr/>
        </p:nvSpPr>
        <p:spPr>
          <a:xfrm>
            <a:off x="5617544" y="2667496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endParaRPr dirty="0"/>
          </a:p>
        </p:txBody>
      </p:sp>
      <p:sp>
        <p:nvSpPr>
          <p:cNvPr id="19" name="Afgeronde rechthoek 113">
            <a:extLst>
              <a:ext uri="{FF2B5EF4-FFF2-40B4-BE49-F238E27FC236}">
                <a16:creationId xmlns:a16="http://schemas.microsoft.com/office/drawing/2014/main" id="{67303A17-BB17-FB1E-553A-EDF8DDC576DF}"/>
              </a:ext>
            </a:extLst>
          </p:cNvPr>
          <p:cNvSpPr/>
          <p:nvPr/>
        </p:nvSpPr>
        <p:spPr>
          <a:xfrm>
            <a:off x="5951926" y="2691353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0" name="Google Shape;103;p2">
            <a:extLst>
              <a:ext uri="{FF2B5EF4-FFF2-40B4-BE49-F238E27FC236}">
                <a16:creationId xmlns:a16="http://schemas.microsoft.com/office/drawing/2014/main" id="{2E8E41CA-4A8A-8DCA-48E4-A1377895DD0D}"/>
              </a:ext>
            </a:extLst>
          </p:cNvPr>
          <p:cNvSpPr txBox="1"/>
          <p:nvPr/>
        </p:nvSpPr>
        <p:spPr>
          <a:xfrm>
            <a:off x="4146187" y="2232872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15 + 63</a:t>
            </a:r>
            <a:endParaRPr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CA8862BC-1869-E0BE-6A10-378A5B286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726" y="3539117"/>
            <a:ext cx="1153417" cy="142923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191386B-0ECF-541E-9E11-E1A681ADE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0789" y="3533809"/>
            <a:ext cx="1079993" cy="1406963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AAC0426-EACF-5904-08AF-1D43FCE43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015" y="6707536"/>
            <a:ext cx="3613440" cy="710961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1D8DD10-E3E5-36C6-BE11-AEBFA3A208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12" y="7238783"/>
            <a:ext cx="3468379" cy="551957"/>
          </a:xfrm>
          <a:prstGeom prst="rect">
            <a:avLst/>
          </a:prstGeom>
        </p:spPr>
      </p:pic>
      <p:sp>
        <p:nvSpPr>
          <p:cNvPr id="41" name="Google Shape;102;p2">
            <a:extLst>
              <a:ext uri="{FF2B5EF4-FFF2-40B4-BE49-F238E27FC236}">
                <a16:creationId xmlns:a16="http://schemas.microsoft.com/office/drawing/2014/main" id="{561A52F5-F4D3-1AAA-645A-3393EE7DEFFE}"/>
              </a:ext>
            </a:extLst>
          </p:cNvPr>
          <p:cNvSpPr txBox="1"/>
          <p:nvPr/>
        </p:nvSpPr>
        <p:spPr>
          <a:xfrm>
            <a:off x="549123" y="626542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Calcula las operaciones (1 punto):</a:t>
            </a:r>
            <a:endParaRPr dirty="0">
              <a:latin typeface="ABeZeh"/>
            </a:endParaRPr>
          </a:p>
        </p:txBody>
      </p:sp>
      <p:sp>
        <p:nvSpPr>
          <p:cNvPr id="51" name="Google Shape;102;p2">
            <a:extLst>
              <a:ext uri="{FF2B5EF4-FFF2-40B4-BE49-F238E27FC236}">
                <a16:creationId xmlns:a16="http://schemas.microsoft.com/office/drawing/2014/main" id="{5946D368-57EF-DB16-0966-BDF2FAE0C823}"/>
              </a:ext>
            </a:extLst>
          </p:cNvPr>
          <p:cNvSpPr txBox="1"/>
          <p:nvPr/>
        </p:nvSpPr>
        <p:spPr>
          <a:xfrm>
            <a:off x="795151" y="5812185"/>
            <a:ext cx="861367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47 + 26 =</a:t>
            </a:r>
            <a:endParaRPr dirty="0">
              <a:latin typeface="ABeZeh"/>
            </a:endParaRPr>
          </a:p>
        </p:txBody>
      </p:sp>
      <p:sp>
        <p:nvSpPr>
          <p:cNvPr id="76" name="Google Shape;94;p2">
            <a:extLst>
              <a:ext uri="{FF2B5EF4-FFF2-40B4-BE49-F238E27FC236}">
                <a16:creationId xmlns:a16="http://schemas.microsoft.com/office/drawing/2014/main" id="{57F10124-C526-499B-26B0-E799468B1A26}"/>
              </a:ext>
            </a:extLst>
          </p:cNvPr>
          <p:cNvSpPr/>
          <p:nvPr/>
        </p:nvSpPr>
        <p:spPr>
          <a:xfrm>
            <a:off x="3598378" y="5801100"/>
            <a:ext cx="5453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102;p2">
            <a:extLst>
              <a:ext uri="{FF2B5EF4-FFF2-40B4-BE49-F238E27FC236}">
                <a16:creationId xmlns:a16="http://schemas.microsoft.com/office/drawing/2014/main" id="{79A52EC9-6C78-E1E5-F6C3-F752ECF3E87D}"/>
              </a:ext>
            </a:extLst>
          </p:cNvPr>
          <p:cNvSpPr txBox="1"/>
          <p:nvPr/>
        </p:nvSpPr>
        <p:spPr>
          <a:xfrm>
            <a:off x="2766806" y="5791935"/>
            <a:ext cx="861367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29 + 54 =</a:t>
            </a:r>
            <a:endParaRPr dirty="0">
              <a:latin typeface="ABeZeh"/>
            </a:endParaRPr>
          </a:p>
        </p:txBody>
      </p:sp>
      <p:sp>
        <p:nvSpPr>
          <p:cNvPr id="79" name="Ondertitel 2">
            <a:extLst>
              <a:ext uri="{FF2B5EF4-FFF2-40B4-BE49-F238E27FC236}">
                <a16:creationId xmlns:a16="http://schemas.microsoft.com/office/drawing/2014/main" id="{77AA8F60-F713-6F96-C615-95BE877B9F8B}"/>
              </a:ext>
            </a:extLst>
          </p:cNvPr>
          <p:cNvSpPr txBox="1">
            <a:spLocks/>
          </p:cNvSpPr>
          <p:nvPr/>
        </p:nvSpPr>
        <p:spPr>
          <a:xfrm>
            <a:off x="550457" y="7931414"/>
            <a:ext cx="6158196" cy="541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 una compañía de teatro hay 37 actores. Si han faltado 18 al ensayo de hoy, ¿cuántos han ensayado hoy? (1 punto)</a:t>
            </a:r>
          </a:p>
        </p:txBody>
      </p:sp>
      <p:pic>
        <p:nvPicPr>
          <p:cNvPr id="82" name="Imagen 81">
            <a:extLst>
              <a:ext uri="{FF2B5EF4-FFF2-40B4-BE49-F238E27FC236}">
                <a16:creationId xmlns:a16="http://schemas.microsoft.com/office/drawing/2014/main" id="{C4F25C4B-BFA5-89D1-D512-F24632D604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6836" y="8541736"/>
            <a:ext cx="644595" cy="12080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3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01;p2">
            <a:extLst>
              <a:ext uri="{FF2B5EF4-FFF2-40B4-BE49-F238E27FC236}">
                <a16:creationId xmlns:a16="http://schemas.microsoft.com/office/drawing/2014/main" id="{5448B15C-94E8-FC15-1BC6-6B1D34000F36}"/>
              </a:ext>
            </a:extLst>
          </p:cNvPr>
          <p:cNvSpPr txBox="1"/>
          <p:nvPr/>
        </p:nvSpPr>
        <p:spPr>
          <a:xfrm>
            <a:off x="680920" y="1862509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6. Completa los saltos en la recta para restar (1 punto).</a:t>
            </a:r>
            <a:endParaRPr dirty="0">
              <a:latin typeface="ABeZeh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22EA8E18-CAF6-0B2B-9D5A-58F2DF414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09" y="2150129"/>
            <a:ext cx="2178608" cy="1221976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3DFBD4F4-11E6-E18B-3832-83D0DE5ABA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1989" y="2620878"/>
            <a:ext cx="1090650" cy="340828"/>
          </a:xfrm>
          <a:prstGeom prst="rect">
            <a:avLst/>
          </a:prstGeom>
        </p:spPr>
      </p:pic>
      <p:sp>
        <p:nvSpPr>
          <p:cNvPr id="56" name="Google Shape;102;p2">
            <a:extLst>
              <a:ext uri="{FF2B5EF4-FFF2-40B4-BE49-F238E27FC236}">
                <a16:creationId xmlns:a16="http://schemas.microsoft.com/office/drawing/2014/main" id="{AC7BA6F4-9940-6F9B-A7BD-02030BFA2520}"/>
              </a:ext>
            </a:extLst>
          </p:cNvPr>
          <p:cNvSpPr txBox="1"/>
          <p:nvPr/>
        </p:nvSpPr>
        <p:spPr>
          <a:xfrm>
            <a:off x="643406" y="3488835"/>
            <a:ext cx="6158100" cy="49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Calcula las operaciones y usa las rectas si es necesario (1 punto):</a:t>
            </a:r>
            <a:endParaRPr dirty="0">
              <a:latin typeface="ABeZeh"/>
            </a:endParaRPr>
          </a:p>
        </p:txBody>
      </p:sp>
      <p:sp>
        <p:nvSpPr>
          <p:cNvPr id="58" name="Google Shape;103;p2">
            <a:extLst>
              <a:ext uri="{FF2B5EF4-FFF2-40B4-BE49-F238E27FC236}">
                <a16:creationId xmlns:a16="http://schemas.microsoft.com/office/drawing/2014/main" id="{47C51219-512C-FD2D-50D6-D9CF21523F70}"/>
              </a:ext>
            </a:extLst>
          </p:cNvPr>
          <p:cNvSpPr txBox="1"/>
          <p:nvPr/>
        </p:nvSpPr>
        <p:spPr>
          <a:xfrm>
            <a:off x="656338" y="4062490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354 + 225 =</a:t>
            </a:r>
            <a:endParaRPr dirty="0"/>
          </a:p>
        </p:txBody>
      </p:sp>
      <p:sp>
        <p:nvSpPr>
          <p:cNvPr id="59" name="Google Shape;103;p2">
            <a:extLst>
              <a:ext uri="{FF2B5EF4-FFF2-40B4-BE49-F238E27FC236}">
                <a16:creationId xmlns:a16="http://schemas.microsoft.com/office/drawing/2014/main" id="{5160B4AB-B5E4-D1DF-1AC2-53F046D565AD}"/>
              </a:ext>
            </a:extLst>
          </p:cNvPr>
          <p:cNvSpPr txBox="1"/>
          <p:nvPr/>
        </p:nvSpPr>
        <p:spPr>
          <a:xfrm>
            <a:off x="3945083" y="4033129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758 - 246 =</a:t>
            </a:r>
            <a:endParaRPr dirty="0"/>
          </a:p>
        </p:txBody>
      </p:sp>
      <p:sp>
        <p:nvSpPr>
          <p:cNvPr id="60" name="Afgeronde rechthoek 113">
            <a:extLst>
              <a:ext uri="{FF2B5EF4-FFF2-40B4-BE49-F238E27FC236}">
                <a16:creationId xmlns:a16="http://schemas.microsoft.com/office/drawing/2014/main" id="{215F980C-9D84-EA12-AE83-CD41471A9257}"/>
              </a:ext>
            </a:extLst>
          </p:cNvPr>
          <p:cNvSpPr/>
          <p:nvPr/>
        </p:nvSpPr>
        <p:spPr>
          <a:xfrm>
            <a:off x="1547890" y="4099894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65BE6263-789C-4C47-689A-F07EFD85F901}"/>
              </a:ext>
            </a:extLst>
          </p:cNvPr>
          <p:cNvSpPr/>
          <p:nvPr/>
        </p:nvSpPr>
        <p:spPr>
          <a:xfrm>
            <a:off x="4818791" y="4082849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28" name="Imagen 127">
            <a:extLst>
              <a:ext uri="{FF2B5EF4-FFF2-40B4-BE49-F238E27FC236}">
                <a16:creationId xmlns:a16="http://schemas.microsoft.com/office/drawing/2014/main" id="{B02EAD7C-304B-A52F-E3EB-C1A472A1B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865" y="4564791"/>
            <a:ext cx="2831612" cy="328736"/>
          </a:xfrm>
          <a:prstGeom prst="rect">
            <a:avLst/>
          </a:prstGeom>
        </p:spPr>
      </p:pic>
      <p:pic>
        <p:nvPicPr>
          <p:cNvPr id="129" name="Imagen 128">
            <a:extLst>
              <a:ext uri="{FF2B5EF4-FFF2-40B4-BE49-F238E27FC236}">
                <a16:creationId xmlns:a16="http://schemas.microsoft.com/office/drawing/2014/main" id="{629163F3-A46F-81DD-18A1-70B7EBA62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0695" y="4564292"/>
            <a:ext cx="2831612" cy="328736"/>
          </a:xfrm>
          <a:prstGeom prst="rect">
            <a:avLst/>
          </a:prstGeom>
        </p:spPr>
      </p:pic>
      <p:sp>
        <p:nvSpPr>
          <p:cNvPr id="131" name="Ondertitel 2">
            <a:extLst>
              <a:ext uri="{FF2B5EF4-FFF2-40B4-BE49-F238E27FC236}">
                <a16:creationId xmlns:a16="http://schemas.microsoft.com/office/drawing/2014/main" id="{69F79736-DF64-B410-44B9-E7BC212B34B0}"/>
              </a:ext>
            </a:extLst>
          </p:cNvPr>
          <p:cNvSpPr txBox="1">
            <a:spLocks/>
          </p:cNvSpPr>
          <p:nvPr/>
        </p:nvSpPr>
        <p:spPr>
          <a:xfrm>
            <a:off x="628560" y="504908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Hay 278 personas en un estadio. 5 minutos antes de que acabe el partido salen 362. ¿Cuántas personas quedan dentro? (1 punto).</a:t>
            </a:r>
          </a:p>
        </p:txBody>
      </p:sp>
      <p:pic>
        <p:nvPicPr>
          <p:cNvPr id="132" name="Imagen 131">
            <a:extLst>
              <a:ext uri="{FF2B5EF4-FFF2-40B4-BE49-F238E27FC236}">
                <a16:creationId xmlns:a16="http://schemas.microsoft.com/office/drawing/2014/main" id="{B54F7956-A278-B372-75DF-A0EFFC394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691" y="5702267"/>
            <a:ext cx="2509642" cy="966724"/>
          </a:xfrm>
          <a:prstGeom prst="rect">
            <a:avLst/>
          </a:prstGeom>
        </p:spPr>
      </p:pic>
      <p:sp>
        <p:nvSpPr>
          <p:cNvPr id="133" name="Google Shape;103;p2">
            <a:extLst>
              <a:ext uri="{FF2B5EF4-FFF2-40B4-BE49-F238E27FC236}">
                <a16:creationId xmlns:a16="http://schemas.microsoft.com/office/drawing/2014/main" id="{8D884E19-ABFD-C443-1143-CA0D6DCD5E23}"/>
              </a:ext>
            </a:extLst>
          </p:cNvPr>
          <p:cNvSpPr txBox="1"/>
          <p:nvPr/>
        </p:nvSpPr>
        <p:spPr>
          <a:xfrm>
            <a:off x="3896734" y="5887975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678 - 362 =</a:t>
            </a:r>
            <a:endParaRPr dirty="0"/>
          </a:p>
        </p:txBody>
      </p:sp>
      <p:sp>
        <p:nvSpPr>
          <p:cNvPr id="134" name="Afgeronde rechthoek 113">
            <a:extLst>
              <a:ext uri="{FF2B5EF4-FFF2-40B4-BE49-F238E27FC236}">
                <a16:creationId xmlns:a16="http://schemas.microsoft.com/office/drawing/2014/main" id="{7DC2B22C-8523-2F3C-D0C1-3947FAF38EA6}"/>
              </a:ext>
            </a:extLst>
          </p:cNvPr>
          <p:cNvSpPr/>
          <p:nvPr/>
        </p:nvSpPr>
        <p:spPr>
          <a:xfrm>
            <a:off x="4770442" y="5937695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9" name="Google Shape;167;g14b75e4c2d3_0_22">
            <a:extLst>
              <a:ext uri="{FF2B5EF4-FFF2-40B4-BE49-F238E27FC236}">
                <a16:creationId xmlns:a16="http://schemas.microsoft.com/office/drawing/2014/main" id="{C2C08DD4-24E5-E2BB-7CD8-04658F806593}"/>
              </a:ext>
            </a:extLst>
          </p:cNvPr>
          <p:cNvSpPr/>
          <p:nvPr/>
        </p:nvSpPr>
        <p:spPr>
          <a:xfrm>
            <a:off x="4278119" y="8285439"/>
            <a:ext cx="57420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Imagen 139">
            <a:extLst>
              <a:ext uri="{FF2B5EF4-FFF2-40B4-BE49-F238E27FC236}">
                <a16:creationId xmlns:a16="http://schemas.microsoft.com/office/drawing/2014/main" id="{B4AB7EE4-582E-C473-5470-58566EEB64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5135" y="7243157"/>
            <a:ext cx="2044188" cy="949901"/>
          </a:xfrm>
          <a:prstGeom prst="rect">
            <a:avLst/>
          </a:prstGeom>
        </p:spPr>
      </p:pic>
      <p:sp>
        <p:nvSpPr>
          <p:cNvPr id="143" name="Ondertitel 2">
            <a:extLst>
              <a:ext uri="{FF2B5EF4-FFF2-40B4-BE49-F238E27FC236}">
                <a16:creationId xmlns:a16="http://schemas.microsoft.com/office/drawing/2014/main" id="{B7017FEF-712C-DD72-4866-115B8C1B33CB}"/>
              </a:ext>
            </a:extLst>
          </p:cNvPr>
          <p:cNvSpPr txBox="1">
            <a:spLocks/>
          </p:cNvSpPr>
          <p:nvPr/>
        </p:nvSpPr>
        <p:spPr>
          <a:xfrm>
            <a:off x="639406" y="6927973"/>
            <a:ext cx="6755888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Una frutería ha vendido 485 naranjas. Si le queda una bolsa con 45, ¿cuántas tenía?  (1 punto).</a:t>
            </a:r>
          </a:p>
        </p:txBody>
      </p:sp>
      <p:pic>
        <p:nvPicPr>
          <p:cNvPr id="144" name="Imagen 143">
            <a:extLst>
              <a:ext uri="{FF2B5EF4-FFF2-40B4-BE49-F238E27FC236}">
                <a16:creationId xmlns:a16="http://schemas.microsoft.com/office/drawing/2014/main" id="{EDA40497-CD6D-5BC6-576A-8531C3433C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440" y="7327281"/>
            <a:ext cx="2712877" cy="1146680"/>
          </a:xfrm>
          <a:prstGeom prst="rect">
            <a:avLst/>
          </a:prstGeom>
        </p:spPr>
      </p:pic>
      <p:sp>
        <p:nvSpPr>
          <p:cNvPr id="148" name="Ondertitel 2">
            <a:extLst>
              <a:ext uri="{FF2B5EF4-FFF2-40B4-BE49-F238E27FC236}">
                <a16:creationId xmlns:a16="http://schemas.microsoft.com/office/drawing/2014/main" id="{B963F16E-AE5E-EBF4-CA63-F3CB7B6EF0E4}"/>
              </a:ext>
            </a:extLst>
          </p:cNvPr>
          <p:cNvSpPr txBox="1">
            <a:spLocks/>
          </p:cNvSpPr>
          <p:nvPr/>
        </p:nvSpPr>
        <p:spPr>
          <a:xfrm>
            <a:off x="3839717" y="8208033"/>
            <a:ext cx="2454040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Tenía                   naranjas en total.</a:t>
            </a:r>
          </a:p>
        </p:txBody>
      </p:sp>
      <p:sp>
        <p:nvSpPr>
          <p:cNvPr id="150" name="Ondertitel 2">
            <a:extLst>
              <a:ext uri="{FF2B5EF4-FFF2-40B4-BE49-F238E27FC236}">
                <a16:creationId xmlns:a16="http://schemas.microsoft.com/office/drawing/2014/main" id="{3921B9C9-6ACD-CF4F-EA50-222469743953}"/>
              </a:ext>
            </a:extLst>
          </p:cNvPr>
          <p:cNvSpPr txBox="1">
            <a:spLocks/>
          </p:cNvSpPr>
          <p:nvPr/>
        </p:nvSpPr>
        <p:spPr>
          <a:xfrm>
            <a:off x="548452" y="854054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Completa para descomponer y calcula (1 punto).</a:t>
            </a:r>
          </a:p>
        </p:txBody>
      </p:sp>
      <p:pic>
        <p:nvPicPr>
          <p:cNvPr id="152" name="Imagen 151">
            <a:extLst>
              <a:ext uri="{FF2B5EF4-FFF2-40B4-BE49-F238E27FC236}">
                <a16:creationId xmlns:a16="http://schemas.microsoft.com/office/drawing/2014/main" id="{0D7FBB9D-7043-9E45-5278-A67B49E7CA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920" y="8970762"/>
            <a:ext cx="3383225" cy="943249"/>
          </a:xfrm>
          <a:prstGeom prst="rect">
            <a:avLst/>
          </a:prstGeom>
        </p:spPr>
      </p:pic>
      <p:pic>
        <p:nvPicPr>
          <p:cNvPr id="157" name="Imagen 156">
            <a:extLst>
              <a:ext uri="{FF2B5EF4-FFF2-40B4-BE49-F238E27FC236}">
                <a16:creationId xmlns:a16="http://schemas.microsoft.com/office/drawing/2014/main" id="{90AD6251-4675-3D97-A946-D404FDF25C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9980" y="8886187"/>
            <a:ext cx="2977702" cy="531733"/>
          </a:xfrm>
          <a:prstGeom prst="rect">
            <a:avLst/>
          </a:prstGeom>
        </p:spPr>
      </p:pic>
      <p:pic>
        <p:nvPicPr>
          <p:cNvPr id="158" name="Imagen 157">
            <a:extLst>
              <a:ext uri="{FF2B5EF4-FFF2-40B4-BE49-F238E27FC236}">
                <a16:creationId xmlns:a16="http://schemas.microsoft.com/office/drawing/2014/main" id="{2B5D631E-8159-5EB3-729E-8D8C99AAAF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56697" y="9412223"/>
            <a:ext cx="1449951" cy="3886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245</Words>
  <Application>Microsoft Office PowerPoint</Application>
  <PresentationFormat>Personalizado</PresentationFormat>
  <Paragraphs>30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20</cp:revision>
  <dcterms:created xsi:type="dcterms:W3CDTF">2022-01-03T10:00:59Z</dcterms:created>
  <dcterms:modified xsi:type="dcterms:W3CDTF">2023-02-23T09:31:49Z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