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3" autoAdjust="0"/>
    <p:restoredTop sz="94660"/>
  </p:normalViewPr>
  <p:slideViewPr>
    <p:cSldViewPr snapToGrid="0">
      <p:cViewPr>
        <p:scale>
          <a:sx n="75" d="100"/>
          <a:sy n="75" d="100"/>
        </p:scale>
        <p:origin x="3288" y="-15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9B130FC0-FE0E-5992-7FD0-02E74091261D}"/>
              </a:ext>
            </a:extLst>
          </p:cNvPr>
          <p:cNvSpPr/>
          <p:nvPr/>
        </p:nvSpPr>
        <p:spPr>
          <a:xfrm>
            <a:off x="1890925" y="4170456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DC4CA2-FABF-248D-E564-29475248E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" y="2047148"/>
            <a:ext cx="1696835" cy="1605683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1862069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Observa la imagen e inventa un suceso que sea seguro (1 punto).</a:t>
            </a:r>
            <a:endParaRPr dirty="0">
              <a:latin typeface="ABeZeh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88322" y="5091461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Observa el pictograma y completa la tabla de frecuencias (1 punto).</a:t>
            </a:r>
            <a:endParaRPr dirty="0">
              <a:latin typeface="ABeZeh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609918"/>
            <a:ext cx="4888914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2. Indica si son verdaderas o falsas las siguientes afirmaciones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(1 punto).</a:t>
            </a:r>
            <a:endParaRPr dirty="0">
              <a:latin typeface="ABeZe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11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39580" y="712500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¿Cuántas ballenas tendrías que dibujar en octubre si se contaron 5 crías de ballena? (1 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2451191" y="2607481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23229" y="816367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Indica con marcas de conteo, el número de libros de cada color (1 punto).</a:t>
            </a:r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5E6EB591-CC04-EE89-6AE3-13C3F83BA5D7}"/>
              </a:ext>
            </a:extLst>
          </p:cNvPr>
          <p:cNvSpPr/>
          <p:nvPr/>
        </p:nvSpPr>
        <p:spPr>
          <a:xfrm>
            <a:off x="2436485" y="3167643"/>
            <a:ext cx="4296932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01;p2">
            <a:extLst>
              <a:ext uri="{FF2B5EF4-FFF2-40B4-BE49-F238E27FC236}">
                <a16:creationId xmlns:a16="http://schemas.microsoft.com/office/drawing/2014/main" id="{D76085FD-CB86-90A9-AA29-9ADA936E0102}"/>
              </a:ext>
            </a:extLst>
          </p:cNvPr>
          <p:cNvSpPr txBox="1"/>
          <p:nvPr/>
        </p:nvSpPr>
        <p:spPr>
          <a:xfrm>
            <a:off x="2121955" y="4125674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Es seguro que saque una bola roja.</a:t>
            </a:r>
            <a:endParaRPr dirty="0">
              <a:latin typeface="ABeZeh"/>
            </a:endParaRPr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B9549EDC-A11B-CED0-5A0B-4CCF383E8A89}"/>
              </a:ext>
            </a:extLst>
          </p:cNvPr>
          <p:cNvSpPr/>
          <p:nvPr/>
        </p:nvSpPr>
        <p:spPr>
          <a:xfrm>
            <a:off x="1890925" y="459096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Google Shape;101;p2">
            <a:extLst>
              <a:ext uri="{FF2B5EF4-FFF2-40B4-BE49-F238E27FC236}">
                <a16:creationId xmlns:a16="http://schemas.microsoft.com/office/drawing/2014/main" id="{B30B9472-9C78-B0E1-2666-31FDC0F7B5E1}"/>
              </a:ext>
            </a:extLst>
          </p:cNvPr>
          <p:cNvSpPr txBox="1"/>
          <p:nvPr/>
        </p:nvSpPr>
        <p:spPr>
          <a:xfrm>
            <a:off x="2121955" y="4546187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Es imposible que saque bola verde.</a:t>
            </a:r>
            <a:endParaRPr dirty="0">
              <a:latin typeface="ABeZeh"/>
            </a:endParaRPr>
          </a:p>
        </p:txBody>
      </p:sp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E0F6F410-EBCA-74C2-D787-8B9778324C73}"/>
              </a:ext>
            </a:extLst>
          </p:cNvPr>
          <p:cNvSpPr/>
          <p:nvPr/>
        </p:nvSpPr>
        <p:spPr>
          <a:xfrm>
            <a:off x="4619943" y="414152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" name="Google Shape;101;p2">
            <a:extLst>
              <a:ext uri="{FF2B5EF4-FFF2-40B4-BE49-F238E27FC236}">
                <a16:creationId xmlns:a16="http://schemas.microsoft.com/office/drawing/2014/main" id="{01421003-E54C-23C2-AEDC-0CE5377315AB}"/>
              </a:ext>
            </a:extLst>
          </p:cNvPr>
          <p:cNvSpPr txBox="1"/>
          <p:nvPr/>
        </p:nvSpPr>
        <p:spPr>
          <a:xfrm>
            <a:off x="4850973" y="4096738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Es posible que saque bola azul.</a:t>
            </a:r>
            <a:endParaRPr dirty="0">
              <a:latin typeface="ABeZeh"/>
            </a:endParaRPr>
          </a:p>
        </p:txBody>
      </p:sp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909A2613-F38A-343F-FA83-4D58E8FDA5C1}"/>
              </a:ext>
            </a:extLst>
          </p:cNvPr>
          <p:cNvSpPr/>
          <p:nvPr/>
        </p:nvSpPr>
        <p:spPr>
          <a:xfrm>
            <a:off x="4619943" y="456203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6" name="Google Shape;101;p2">
            <a:extLst>
              <a:ext uri="{FF2B5EF4-FFF2-40B4-BE49-F238E27FC236}">
                <a16:creationId xmlns:a16="http://schemas.microsoft.com/office/drawing/2014/main" id="{6596541E-DD66-0CBA-2BCB-9B02867AA317}"/>
              </a:ext>
            </a:extLst>
          </p:cNvPr>
          <p:cNvSpPr txBox="1"/>
          <p:nvPr/>
        </p:nvSpPr>
        <p:spPr>
          <a:xfrm>
            <a:off x="4850973" y="4517251"/>
            <a:ext cx="249798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Es seguro que saque una bola negra.</a:t>
            </a:r>
            <a:endParaRPr dirty="0">
              <a:latin typeface="ABeZeh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907A261-2B91-9139-99F3-EFEF4D5F2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36" y="4052512"/>
            <a:ext cx="1014267" cy="98083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D65CDFD9-04A4-2A5F-88AC-63A8185BEB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851" y="5418963"/>
            <a:ext cx="2036415" cy="1528722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8BF111F-D0F1-7941-C952-708047E75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487" y="5613645"/>
            <a:ext cx="1314335" cy="1218026"/>
          </a:xfrm>
          <a:prstGeom prst="rect">
            <a:avLst/>
          </a:prstGeom>
        </p:spPr>
      </p:pic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DF06C67-19D6-E6FE-8934-B44CAC7598A1}"/>
              </a:ext>
            </a:extLst>
          </p:cNvPr>
          <p:cNvSpPr/>
          <p:nvPr/>
        </p:nvSpPr>
        <p:spPr>
          <a:xfrm>
            <a:off x="751408" y="768323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7" name="Google Shape;101;p2">
            <a:extLst>
              <a:ext uri="{FF2B5EF4-FFF2-40B4-BE49-F238E27FC236}">
                <a16:creationId xmlns:a16="http://schemas.microsoft.com/office/drawing/2014/main" id="{436CA75B-C326-3FF3-85DE-31A0AF1D5FBC}"/>
              </a:ext>
            </a:extLst>
          </p:cNvPr>
          <p:cNvSpPr txBox="1"/>
          <p:nvPr/>
        </p:nvSpPr>
        <p:spPr>
          <a:xfrm>
            <a:off x="982438" y="7638451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1</a:t>
            </a:r>
            <a:endParaRPr dirty="0">
              <a:latin typeface="ABeZeh"/>
            </a:endParaRPr>
          </a:p>
        </p:txBody>
      </p:sp>
      <p:sp>
        <p:nvSpPr>
          <p:cNvPr id="49" name="Afgeronde rechthoek 113">
            <a:extLst>
              <a:ext uri="{FF2B5EF4-FFF2-40B4-BE49-F238E27FC236}">
                <a16:creationId xmlns:a16="http://schemas.microsoft.com/office/drawing/2014/main" id="{B5764CFB-A106-517A-4C42-FA791EF60A81}"/>
              </a:ext>
            </a:extLst>
          </p:cNvPr>
          <p:cNvSpPr/>
          <p:nvPr/>
        </p:nvSpPr>
        <p:spPr>
          <a:xfrm>
            <a:off x="1740775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0" name="Google Shape;101;p2">
            <a:extLst>
              <a:ext uri="{FF2B5EF4-FFF2-40B4-BE49-F238E27FC236}">
                <a16:creationId xmlns:a16="http://schemas.microsoft.com/office/drawing/2014/main" id="{9C90583A-95D1-4DBA-43D9-997AD2FBFEA1}"/>
              </a:ext>
            </a:extLst>
          </p:cNvPr>
          <p:cNvSpPr txBox="1"/>
          <p:nvPr/>
        </p:nvSpPr>
        <p:spPr>
          <a:xfrm>
            <a:off x="1971805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2</a:t>
            </a:r>
            <a:endParaRPr dirty="0">
              <a:latin typeface="ABeZeh"/>
            </a:endParaRPr>
          </a:p>
        </p:txBody>
      </p:sp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D7CB2C8E-4B91-5817-4572-4328FA9DA718}"/>
              </a:ext>
            </a:extLst>
          </p:cNvPr>
          <p:cNvSpPr/>
          <p:nvPr/>
        </p:nvSpPr>
        <p:spPr>
          <a:xfrm>
            <a:off x="2715440" y="767931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3" name="Google Shape;101;p2">
            <a:extLst>
              <a:ext uri="{FF2B5EF4-FFF2-40B4-BE49-F238E27FC236}">
                <a16:creationId xmlns:a16="http://schemas.microsoft.com/office/drawing/2014/main" id="{09E4E59A-654B-F903-2CCE-D6F240F3AAEB}"/>
              </a:ext>
            </a:extLst>
          </p:cNvPr>
          <p:cNvSpPr txBox="1"/>
          <p:nvPr/>
        </p:nvSpPr>
        <p:spPr>
          <a:xfrm>
            <a:off x="2946470" y="7634536"/>
            <a:ext cx="245732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3</a:t>
            </a:r>
            <a:endParaRPr dirty="0">
              <a:latin typeface="ABeZeh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7353655D-4959-43B3-7D8F-5D272C4A4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759" y="8523070"/>
            <a:ext cx="2356181" cy="1200507"/>
          </a:xfrm>
          <a:prstGeom prst="rect">
            <a:avLst/>
          </a:prstGeom>
        </p:spPr>
      </p:pic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B7AF3AAA-9B8D-F302-8C4D-FD0ABAD06668}"/>
              </a:ext>
            </a:extLst>
          </p:cNvPr>
          <p:cNvSpPr/>
          <p:nvPr/>
        </p:nvSpPr>
        <p:spPr>
          <a:xfrm>
            <a:off x="3507344" y="8998392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4;p2">
            <a:extLst>
              <a:ext uri="{FF2B5EF4-FFF2-40B4-BE49-F238E27FC236}">
                <a16:creationId xmlns:a16="http://schemas.microsoft.com/office/drawing/2014/main" id="{B91D7084-DAA3-5A82-D2B4-524FF8F0B0D7}"/>
              </a:ext>
            </a:extLst>
          </p:cNvPr>
          <p:cNvSpPr/>
          <p:nvPr/>
        </p:nvSpPr>
        <p:spPr>
          <a:xfrm>
            <a:off x="4747550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94;p2">
            <a:extLst>
              <a:ext uri="{FF2B5EF4-FFF2-40B4-BE49-F238E27FC236}">
                <a16:creationId xmlns:a16="http://schemas.microsoft.com/office/drawing/2014/main" id="{ABC363FF-32A0-7C8E-78B5-3DAAB77AF390}"/>
              </a:ext>
            </a:extLst>
          </p:cNvPr>
          <p:cNvSpPr/>
          <p:nvPr/>
        </p:nvSpPr>
        <p:spPr>
          <a:xfrm>
            <a:off x="5899913" y="9011027"/>
            <a:ext cx="755228" cy="42636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101;p2">
            <a:extLst>
              <a:ext uri="{FF2B5EF4-FFF2-40B4-BE49-F238E27FC236}">
                <a16:creationId xmlns:a16="http://schemas.microsoft.com/office/drawing/2014/main" id="{DB3AD9E2-DA81-89B6-99D9-04EA03A91D7F}"/>
              </a:ext>
            </a:extLst>
          </p:cNvPr>
          <p:cNvSpPr txBox="1"/>
          <p:nvPr/>
        </p:nvSpPr>
        <p:spPr>
          <a:xfrm>
            <a:off x="3590455" y="8729435"/>
            <a:ext cx="52237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Rosa</a:t>
            </a:r>
            <a:endParaRPr dirty="0">
              <a:latin typeface="ABeZeh"/>
            </a:endParaRPr>
          </a:p>
        </p:txBody>
      </p:sp>
      <p:sp>
        <p:nvSpPr>
          <p:cNvPr id="59" name="Google Shape;101;p2">
            <a:extLst>
              <a:ext uri="{FF2B5EF4-FFF2-40B4-BE49-F238E27FC236}">
                <a16:creationId xmlns:a16="http://schemas.microsoft.com/office/drawing/2014/main" id="{F3516AB7-34ED-0556-7C30-2E2862C4BC5A}"/>
              </a:ext>
            </a:extLst>
          </p:cNvPr>
          <p:cNvSpPr txBox="1"/>
          <p:nvPr/>
        </p:nvSpPr>
        <p:spPr>
          <a:xfrm>
            <a:off x="4863976" y="8738274"/>
            <a:ext cx="52237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Azul</a:t>
            </a:r>
            <a:endParaRPr dirty="0">
              <a:latin typeface="ABeZeh"/>
            </a:endParaRPr>
          </a:p>
        </p:txBody>
      </p:sp>
      <p:sp>
        <p:nvSpPr>
          <p:cNvPr id="60" name="Google Shape;101;p2">
            <a:extLst>
              <a:ext uri="{FF2B5EF4-FFF2-40B4-BE49-F238E27FC236}">
                <a16:creationId xmlns:a16="http://schemas.microsoft.com/office/drawing/2014/main" id="{14A42323-D0A5-8488-6D4C-CF8630822FB8}"/>
              </a:ext>
            </a:extLst>
          </p:cNvPr>
          <p:cNvSpPr txBox="1"/>
          <p:nvPr/>
        </p:nvSpPr>
        <p:spPr>
          <a:xfrm>
            <a:off x="5899913" y="8738274"/>
            <a:ext cx="755228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Naranja</a:t>
            </a:r>
            <a:endParaRPr dirty="0">
              <a:latin typeface="ABeZe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fgeronde rechthoek 113">
            <a:extLst>
              <a:ext uri="{FF2B5EF4-FFF2-40B4-BE49-F238E27FC236}">
                <a16:creationId xmlns:a16="http://schemas.microsoft.com/office/drawing/2014/main" id="{3F9F469C-A85E-B959-4B66-692E05D09857}"/>
              </a:ext>
            </a:extLst>
          </p:cNvPr>
          <p:cNvSpPr/>
          <p:nvPr/>
        </p:nvSpPr>
        <p:spPr>
          <a:xfrm>
            <a:off x="2929195" y="606720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11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5326" y="4066724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el gráfico de la actividad 6 y escribe con tus palabras cómo puedes saber de qué color hay más cantidad 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869" y="5244692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Observa el gráfico e indica de qué colores hay la misma cantidad (1 punto).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57349" y="1968049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Elabora un gráfico de barras con los datos que aparecen en la siguiente tabla (1 punto):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6" y="7212066"/>
            <a:ext cx="6135739" cy="27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Observa el gráfico e inventa 2 preguntas que puedas contestar a partir de él y contéstalas  (2 puntos).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CAAC74-8DFE-1AEE-37A2-1EAFFF813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06" y="2801616"/>
            <a:ext cx="3425308" cy="57414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C87EAC4-1145-5289-720E-788DD31B70DC}"/>
              </a:ext>
            </a:extLst>
          </p:cNvPr>
          <p:cNvSpPr/>
          <p:nvPr/>
        </p:nvSpPr>
        <p:spPr>
          <a:xfrm>
            <a:off x="3998714" y="2474785"/>
            <a:ext cx="2845034" cy="14097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165;g14b75e4c2d3_0_22">
            <a:extLst>
              <a:ext uri="{FF2B5EF4-FFF2-40B4-BE49-F238E27FC236}">
                <a16:creationId xmlns:a16="http://schemas.microsoft.com/office/drawing/2014/main" id="{370F233D-960F-8BA8-C74E-ED01778CDD26}"/>
              </a:ext>
            </a:extLst>
          </p:cNvPr>
          <p:cNvSpPr/>
          <p:nvPr/>
        </p:nvSpPr>
        <p:spPr>
          <a:xfrm>
            <a:off x="508390" y="4710294"/>
            <a:ext cx="6107155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8F86C10-C79C-F890-2F66-39DBF51A0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310" y="5609581"/>
            <a:ext cx="1946274" cy="1449694"/>
          </a:xfrm>
          <a:prstGeom prst="rect">
            <a:avLst/>
          </a:prstGeom>
        </p:spPr>
      </p:pic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66BE4BD6-2741-2E6D-E9D8-314CEA23F99A}"/>
              </a:ext>
            </a:extLst>
          </p:cNvPr>
          <p:cNvSpPr/>
          <p:nvPr/>
        </p:nvSpPr>
        <p:spPr>
          <a:xfrm>
            <a:off x="2926173" y="569146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" name="Google Shape;101;p2">
            <a:extLst>
              <a:ext uri="{FF2B5EF4-FFF2-40B4-BE49-F238E27FC236}">
                <a16:creationId xmlns:a16="http://schemas.microsoft.com/office/drawing/2014/main" id="{43E29EC8-19EE-222E-F6E5-F977E5A8C3CC}"/>
              </a:ext>
            </a:extLst>
          </p:cNvPr>
          <p:cNvSpPr txBox="1"/>
          <p:nvPr/>
        </p:nvSpPr>
        <p:spPr>
          <a:xfrm>
            <a:off x="3174926" y="5645949"/>
            <a:ext cx="1776165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De rosa y naranja</a:t>
            </a:r>
            <a:endParaRPr dirty="0">
              <a:latin typeface="ABeZeh"/>
            </a:endParaRPr>
          </a:p>
        </p:txBody>
      </p:sp>
      <p:sp>
        <p:nvSpPr>
          <p:cNvPr id="20" name="Google Shape;101;p2">
            <a:extLst>
              <a:ext uri="{FF2B5EF4-FFF2-40B4-BE49-F238E27FC236}">
                <a16:creationId xmlns:a16="http://schemas.microsoft.com/office/drawing/2014/main" id="{C24B9421-79EF-E154-6B25-CB9ECA15CB76}"/>
              </a:ext>
            </a:extLst>
          </p:cNvPr>
          <p:cNvSpPr txBox="1"/>
          <p:nvPr/>
        </p:nvSpPr>
        <p:spPr>
          <a:xfrm>
            <a:off x="3160224" y="6022419"/>
            <a:ext cx="1632221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De amarillo y azul</a:t>
            </a:r>
            <a:endParaRPr dirty="0">
              <a:latin typeface="ABeZeh"/>
            </a:endParaRP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7E4E2C0D-3BA3-E76A-8241-B14621E27002}"/>
              </a:ext>
            </a:extLst>
          </p:cNvPr>
          <p:cNvSpPr/>
          <p:nvPr/>
        </p:nvSpPr>
        <p:spPr>
          <a:xfrm>
            <a:off x="2929195" y="645862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2" name="Google Shape;101;p2">
            <a:extLst>
              <a:ext uri="{FF2B5EF4-FFF2-40B4-BE49-F238E27FC236}">
                <a16:creationId xmlns:a16="http://schemas.microsoft.com/office/drawing/2014/main" id="{2280E2BE-E11A-F7C1-DFAA-D11F8AFCF7DE}"/>
              </a:ext>
            </a:extLst>
          </p:cNvPr>
          <p:cNvSpPr txBox="1"/>
          <p:nvPr/>
        </p:nvSpPr>
        <p:spPr>
          <a:xfrm>
            <a:off x="3160224" y="6413842"/>
            <a:ext cx="1695423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dirty="0">
                <a:solidFill>
                  <a:srgbClr val="333333"/>
                </a:solidFill>
                <a:latin typeface="ABeZeh"/>
              </a:rPr>
              <a:t>De azul y naranja</a:t>
            </a:r>
            <a:endParaRPr dirty="0">
              <a:latin typeface="ABeZeh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7C0170D-6704-11A6-7552-1DF015ACA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962" y="7876002"/>
            <a:ext cx="2712765" cy="1562788"/>
          </a:xfrm>
          <a:prstGeom prst="rect">
            <a:avLst/>
          </a:prstGeom>
        </p:spPr>
      </p:pic>
      <p:sp>
        <p:nvSpPr>
          <p:cNvPr id="31" name="Google Shape;165;g14b75e4c2d3_0_22">
            <a:extLst>
              <a:ext uri="{FF2B5EF4-FFF2-40B4-BE49-F238E27FC236}">
                <a16:creationId xmlns:a16="http://schemas.microsoft.com/office/drawing/2014/main" id="{0563313B-8F43-9D85-2BDF-01431B82C5AC}"/>
              </a:ext>
            </a:extLst>
          </p:cNvPr>
          <p:cNvSpPr/>
          <p:nvPr/>
        </p:nvSpPr>
        <p:spPr>
          <a:xfrm>
            <a:off x="3340662" y="7783638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65;g14b75e4c2d3_0_22">
            <a:extLst>
              <a:ext uri="{FF2B5EF4-FFF2-40B4-BE49-F238E27FC236}">
                <a16:creationId xmlns:a16="http://schemas.microsoft.com/office/drawing/2014/main" id="{CA14A8FD-9D50-973A-659B-0CE9DB2D26EA}"/>
              </a:ext>
            </a:extLst>
          </p:cNvPr>
          <p:cNvSpPr/>
          <p:nvPr/>
        </p:nvSpPr>
        <p:spPr>
          <a:xfrm>
            <a:off x="3340662" y="8173785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65;g14b75e4c2d3_0_22">
            <a:extLst>
              <a:ext uri="{FF2B5EF4-FFF2-40B4-BE49-F238E27FC236}">
                <a16:creationId xmlns:a16="http://schemas.microsoft.com/office/drawing/2014/main" id="{DBC7D6CD-784E-2BA0-53C4-C077C9DE8340}"/>
              </a:ext>
            </a:extLst>
          </p:cNvPr>
          <p:cNvSpPr/>
          <p:nvPr/>
        </p:nvSpPr>
        <p:spPr>
          <a:xfrm>
            <a:off x="3370286" y="8857549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65;g14b75e4c2d3_0_22">
            <a:extLst>
              <a:ext uri="{FF2B5EF4-FFF2-40B4-BE49-F238E27FC236}">
                <a16:creationId xmlns:a16="http://schemas.microsoft.com/office/drawing/2014/main" id="{21662C80-B0F5-FA47-4431-2FFFEB83FECF}"/>
              </a:ext>
            </a:extLst>
          </p:cNvPr>
          <p:cNvSpPr/>
          <p:nvPr/>
        </p:nvSpPr>
        <p:spPr>
          <a:xfrm>
            <a:off x="3370286" y="9260813"/>
            <a:ext cx="3141212" cy="351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3507</TotalTime>
  <Words>264</Words>
  <Application>Microsoft Office PowerPoint</Application>
  <PresentationFormat>Personalizado</PresentationFormat>
  <Paragraphs>30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62</cp:revision>
  <dcterms:created xsi:type="dcterms:W3CDTF">2022-01-03T10:00:59Z</dcterms:created>
  <dcterms:modified xsi:type="dcterms:W3CDTF">2023-02-15T08:17:37Z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