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3333"/>
    <a:srgbClr val="009ED0"/>
    <a:srgbClr val="F9FDFF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6-7-2023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Método Snappet. Prueba 9 2.º.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 err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Nombre</a:t>
              </a:r>
              <a:r>
                <a:rPr lang="nl-NL" sz="1100" b="1" dirty="0">
                  <a:solidFill>
                    <a:srgbClr val="333333"/>
                  </a:solidFill>
                  <a:latin typeface="ABeZeh"/>
                  <a:ea typeface="ABeZeh" pitchFamily="2" charset="0"/>
                </a:rPr>
                <a:t> y </a:t>
              </a:r>
              <a:r>
                <a:rPr lang="nl-NL" sz="1100" b="1" dirty="0" err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apellidos</a:t>
              </a:r>
              <a:r>
                <a:rPr lang="nl-NL" sz="1100" b="1" dirty="0">
                  <a:solidFill>
                    <a:srgbClr val="333333"/>
                  </a:solidFill>
                  <a:latin typeface="ABeZeh"/>
                  <a:ea typeface="ABeZeh" pitchFamily="2" charset="0"/>
                </a:rPr>
                <a:t>: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 err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Fecha</a:t>
              </a:r>
              <a:r>
                <a:rPr lang="nl-NL" sz="1100" b="1" dirty="0">
                  <a:solidFill>
                    <a:srgbClr val="333333"/>
                  </a:solidFill>
                  <a:latin typeface="ABeZeh"/>
                  <a:ea typeface="ABeZeh" pitchFamily="2" charset="0"/>
                </a:rPr>
                <a:t>: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5721" y="185121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1. Completa las marcas de conteo en la siguiente tabla (1 punto).</a:t>
            </a:r>
            <a:endParaRPr lang="nl-NL" sz="1200" b="1" dirty="0">
              <a:solidFill>
                <a:srgbClr val="FF33CC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5721" y="3933648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Completa el gráfico de barras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557164"/>
            <a:ext cx="6158196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¿Cuántas bolas azules más hay que de color verde? (1 punto).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569265" y="741735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4. Dibuja el gráfico que acompaña a esta tabla (2 puntos).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4341217-7C5A-C7C6-88E3-D854B5FAF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209" y="2359678"/>
            <a:ext cx="2632185" cy="1355632"/>
          </a:xfrm>
          <a:prstGeom prst="rect">
            <a:avLst/>
          </a:prstGeom>
        </p:spPr>
      </p:pic>
      <p:pic>
        <p:nvPicPr>
          <p:cNvPr id="71" name="Imagen 70">
            <a:extLst>
              <a:ext uri="{FF2B5EF4-FFF2-40B4-BE49-F238E27FC236}">
                <a16:creationId xmlns:a16="http://schemas.microsoft.com/office/drawing/2014/main" id="{65523806-CCF6-FBE7-8D49-6717F38F2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637" y="4351849"/>
            <a:ext cx="2339143" cy="1188824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72F19FCF-D73B-F944-D438-5DC77EB5C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1155" y="4744484"/>
            <a:ext cx="2192733" cy="464965"/>
          </a:xfrm>
          <a:prstGeom prst="rect">
            <a:avLst/>
          </a:prstGeom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872647D1-F5D7-FC4D-8CBF-634849FBBD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209" y="6109527"/>
            <a:ext cx="1588331" cy="1224428"/>
          </a:xfrm>
          <a:prstGeom prst="rect">
            <a:avLst/>
          </a:prstGeom>
        </p:spPr>
      </p:pic>
      <p:sp>
        <p:nvSpPr>
          <p:cNvPr id="90" name="Afgeronde rechthoek 13">
            <a:extLst>
              <a:ext uri="{FF2B5EF4-FFF2-40B4-BE49-F238E27FC236}">
                <a16:creationId xmlns:a16="http://schemas.microsoft.com/office/drawing/2014/main" id="{1B29A77A-2039-EA6E-EF3B-4A4A2A11A4A2}"/>
              </a:ext>
            </a:extLst>
          </p:cNvPr>
          <p:cNvSpPr/>
          <p:nvPr/>
        </p:nvSpPr>
        <p:spPr>
          <a:xfrm>
            <a:off x="3452842" y="6741210"/>
            <a:ext cx="391042" cy="31776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E220CF69-7851-D962-34E6-B5CAA220B464}"/>
              </a:ext>
            </a:extLst>
          </p:cNvPr>
          <p:cNvSpPr txBox="1">
            <a:spLocks/>
          </p:cNvSpPr>
          <p:nvPr/>
        </p:nvSpPr>
        <p:spPr>
          <a:xfrm>
            <a:off x="2967775" y="6743272"/>
            <a:ext cx="3486746" cy="3025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latin typeface="ABeZeh" pitchFamily="2" charset="0"/>
                <a:ea typeface="ABeZeh" pitchFamily="2" charset="0"/>
              </a:rPr>
              <a:t>Hay                    bolas azules más.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pic>
        <p:nvPicPr>
          <p:cNvPr id="96" name="Imagen 95">
            <a:extLst>
              <a:ext uri="{FF2B5EF4-FFF2-40B4-BE49-F238E27FC236}">
                <a16:creationId xmlns:a16="http://schemas.microsoft.com/office/drawing/2014/main" id="{9EF7BC5C-525F-9790-EA96-7F15255D80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209" y="7892439"/>
            <a:ext cx="3229320" cy="788108"/>
          </a:xfrm>
          <a:prstGeom prst="rect">
            <a:avLst/>
          </a:prstGeom>
        </p:spPr>
      </p:pic>
      <p:sp>
        <p:nvSpPr>
          <p:cNvPr id="97" name="Rectángulo 96">
            <a:extLst>
              <a:ext uri="{FF2B5EF4-FFF2-40B4-BE49-F238E27FC236}">
                <a16:creationId xmlns:a16="http://schemas.microsoft.com/office/drawing/2014/main" id="{038BA7F9-F6B8-5861-0E0B-168A0707A94D}"/>
              </a:ext>
            </a:extLst>
          </p:cNvPr>
          <p:cNvSpPr/>
          <p:nvPr/>
        </p:nvSpPr>
        <p:spPr>
          <a:xfrm>
            <a:off x="4084849" y="7972693"/>
            <a:ext cx="2503763" cy="1859974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 err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Nombre</a:t>
              </a:r>
              <a:r>
                <a:rPr lang="nl-NL" sz="1100" b="1" dirty="0">
                  <a:solidFill>
                    <a:srgbClr val="333333"/>
                  </a:solidFill>
                  <a:latin typeface="ABeZeh"/>
                  <a:ea typeface="ABeZeh" pitchFamily="2" charset="0"/>
                </a:rPr>
                <a:t> y </a:t>
              </a:r>
              <a:r>
                <a:rPr lang="nl-NL" sz="1100" b="1" dirty="0" err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apellidos</a:t>
              </a:r>
              <a:r>
                <a:rPr lang="nl-NL" sz="1100" b="1" dirty="0">
                  <a:solidFill>
                    <a:srgbClr val="333333"/>
                  </a:solidFill>
                  <a:latin typeface="ABeZeh"/>
                  <a:ea typeface="ABeZeh" pitchFamily="2" charset="0"/>
                </a:rPr>
                <a:t>: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 err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Fecha</a:t>
              </a:r>
              <a:r>
                <a:rPr lang="nl-NL" sz="1100" b="1" dirty="0">
                  <a:solidFill>
                    <a:srgbClr val="333333"/>
                  </a:solidFill>
                  <a:latin typeface="ABeZeh"/>
                  <a:ea typeface="ABeZeh" pitchFamily="2" charset="0"/>
                </a:rPr>
                <a:t>: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Método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 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Snappet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. Prueba 9 2.º.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B0138D52-22CB-11F6-5059-89F89F8E335F}"/>
              </a:ext>
            </a:extLst>
          </p:cNvPr>
          <p:cNvSpPr txBox="1">
            <a:spLocks/>
          </p:cNvSpPr>
          <p:nvPr/>
        </p:nvSpPr>
        <p:spPr>
          <a:xfrm>
            <a:off x="633620" y="521188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7. ¿Cuántos días en total nevó en diciembre y enero? (1 punto).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5AC29747-C9BB-C50D-6503-29223C095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733" y="5644642"/>
            <a:ext cx="3119399" cy="1802159"/>
          </a:xfrm>
          <a:prstGeom prst="rect">
            <a:avLst/>
          </a:prstGeom>
        </p:spPr>
      </p:pic>
      <p:sp>
        <p:nvSpPr>
          <p:cNvPr id="45" name="Afgeronde rechthoek 13">
            <a:extLst>
              <a:ext uri="{FF2B5EF4-FFF2-40B4-BE49-F238E27FC236}">
                <a16:creationId xmlns:a16="http://schemas.microsoft.com/office/drawing/2014/main" id="{0AB5763D-DB9E-43CB-6999-1196DB7B7805}"/>
              </a:ext>
            </a:extLst>
          </p:cNvPr>
          <p:cNvSpPr/>
          <p:nvPr/>
        </p:nvSpPr>
        <p:spPr>
          <a:xfrm>
            <a:off x="1306332" y="7535586"/>
            <a:ext cx="391042" cy="31776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Ondertitel 2">
            <a:extLst>
              <a:ext uri="{FF2B5EF4-FFF2-40B4-BE49-F238E27FC236}">
                <a16:creationId xmlns:a16="http://schemas.microsoft.com/office/drawing/2014/main" id="{0550B5C1-9004-AE73-6865-9B304A72EE0C}"/>
              </a:ext>
            </a:extLst>
          </p:cNvPr>
          <p:cNvSpPr txBox="1">
            <a:spLocks/>
          </p:cNvSpPr>
          <p:nvPr/>
        </p:nvSpPr>
        <p:spPr>
          <a:xfrm>
            <a:off x="764299" y="7563068"/>
            <a:ext cx="3486746" cy="3025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latin typeface="ABeZeh" pitchFamily="2" charset="0"/>
                <a:ea typeface="ABeZeh" pitchFamily="2" charset="0"/>
              </a:rPr>
              <a:t>Nevó                     días en diciembre y enero.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31" name="Ondertitel 2">
            <a:extLst>
              <a:ext uri="{FF2B5EF4-FFF2-40B4-BE49-F238E27FC236}">
                <a16:creationId xmlns:a16="http://schemas.microsoft.com/office/drawing/2014/main" id="{7CF4895B-BB16-A98A-7131-A6B7FC66CFD6}"/>
              </a:ext>
            </a:extLst>
          </p:cNvPr>
          <p:cNvSpPr txBox="1">
            <a:spLocks/>
          </p:cNvSpPr>
          <p:nvPr/>
        </p:nvSpPr>
        <p:spPr>
          <a:xfrm>
            <a:off x="666126" y="7940960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8. Recoge en una tabla los datos del gráfico anterior (2 puntos).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FB4BBEE-FA79-10D1-1BD3-BA8FE83DA087}"/>
              </a:ext>
            </a:extLst>
          </p:cNvPr>
          <p:cNvSpPr/>
          <p:nvPr/>
        </p:nvSpPr>
        <p:spPr>
          <a:xfrm>
            <a:off x="860657" y="8350019"/>
            <a:ext cx="4291393" cy="1356249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8B493EE-B48F-398C-1F19-E7259034FE04}"/>
              </a:ext>
            </a:extLst>
          </p:cNvPr>
          <p:cNvSpPr txBox="1">
            <a:spLocks/>
          </p:cNvSpPr>
          <p:nvPr/>
        </p:nvSpPr>
        <p:spPr>
          <a:xfrm>
            <a:off x="628560" y="1906255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¿Cuántas mariposas contó Cora? Completa (1 punto).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95E11541-4178-2DAD-24A9-A23D265D882C}"/>
              </a:ext>
            </a:extLst>
          </p:cNvPr>
          <p:cNvSpPr txBox="1">
            <a:spLocks/>
          </p:cNvSpPr>
          <p:nvPr/>
        </p:nvSpPr>
        <p:spPr>
          <a:xfrm>
            <a:off x="637572" y="401344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¿Cuántas mariposas contaron entre las 3 niñas? Marca con una equis (1 punto).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84332E3-E40A-D46E-A2C0-AD2095D98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636" y="2341794"/>
            <a:ext cx="2437998" cy="1595600"/>
          </a:xfrm>
          <a:prstGeom prst="rect">
            <a:avLst/>
          </a:prstGeom>
        </p:spPr>
      </p:pic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943DF773-62EF-56F7-0B63-275BE04F3D21}"/>
              </a:ext>
            </a:extLst>
          </p:cNvPr>
          <p:cNvSpPr/>
          <p:nvPr/>
        </p:nvSpPr>
        <p:spPr>
          <a:xfrm>
            <a:off x="917901" y="4574092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C3168D3-3AD4-7D07-FD3D-D1A27FF08B24}"/>
              </a:ext>
            </a:extLst>
          </p:cNvPr>
          <p:cNvSpPr/>
          <p:nvPr/>
        </p:nvSpPr>
        <p:spPr>
          <a:xfrm>
            <a:off x="2011681" y="4580111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793A662A-E146-64DA-A479-69014FB80E59}"/>
              </a:ext>
            </a:extLst>
          </p:cNvPr>
          <p:cNvSpPr/>
          <p:nvPr/>
        </p:nvSpPr>
        <p:spPr>
          <a:xfrm>
            <a:off x="3066417" y="4580111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1C5BCD36-A757-3D59-1B54-F0622E011EA0}"/>
              </a:ext>
            </a:extLst>
          </p:cNvPr>
          <p:cNvSpPr/>
          <p:nvPr/>
        </p:nvSpPr>
        <p:spPr>
          <a:xfrm>
            <a:off x="4142227" y="4573395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A0B1DF15-7DCF-8F4E-95E4-69DCE427E1CE}"/>
              </a:ext>
            </a:extLst>
          </p:cNvPr>
          <p:cNvSpPr txBox="1">
            <a:spLocks/>
          </p:cNvSpPr>
          <p:nvPr/>
        </p:nvSpPr>
        <p:spPr>
          <a:xfrm>
            <a:off x="2320725" y="4547450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18</a:t>
            </a:r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D0B98A04-1EEF-BDBD-31DA-CE6DD9FA4807}"/>
              </a:ext>
            </a:extLst>
          </p:cNvPr>
          <p:cNvSpPr txBox="1">
            <a:spLocks/>
          </p:cNvSpPr>
          <p:nvPr/>
        </p:nvSpPr>
        <p:spPr>
          <a:xfrm>
            <a:off x="1163554" y="4540351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</a:t>
            </a: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9CD41948-E24A-251A-6226-95D859B843AF}"/>
              </a:ext>
            </a:extLst>
          </p:cNvPr>
          <p:cNvSpPr txBox="1">
            <a:spLocks/>
          </p:cNvSpPr>
          <p:nvPr/>
        </p:nvSpPr>
        <p:spPr>
          <a:xfrm>
            <a:off x="3385998" y="4544256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</a:t>
            </a:r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FE76AB19-38EA-24A5-CC26-C01A0094F099}"/>
              </a:ext>
            </a:extLst>
          </p:cNvPr>
          <p:cNvSpPr txBox="1">
            <a:spLocks/>
          </p:cNvSpPr>
          <p:nvPr/>
        </p:nvSpPr>
        <p:spPr>
          <a:xfrm>
            <a:off x="4451271" y="4570265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</a:t>
            </a:r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D0EDD8BB-4C36-B307-6C38-18484877EF23}"/>
              </a:ext>
            </a:extLst>
          </p:cNvPr>
          <p:cNvSpPr txBox="1">
            <a:spLocks/>
          </p:cNvSpPr>
          <p:nvPr/>
        </p:nvSpPr>
        <p:spPr>
          <a:xfrm>
            <a:off x="3515332" y="3142364"/>
            <a:ext cx="282007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Cora contó                mariposas.</a:t>
            </a:r>
          </a:p>
        </p:txBody>
      </p:sp>
      <p:sp>
        <p:nvSpPr>
          <p:cNvPr id="52" name="Afgeronde rechthoek 13">
            <a:extLst>
              <a:ext uri="{FF2B5EF4-FFF2-40B4-BE49-F238E27FC236}">
                <a16:creationId xmlns:a16="http://schemas.microsoft.com/office/drawing/2014/main" id="{18C9B831-6F45-C552-528F-F3F81BF0D4C9}"/>
              </a:ext>
            </a:extLst>
          </p:cNvPr>
          <p:cNvSpPr/>
          <p:nvPr/>
        </p:nvSpPr>
        <p:spPr>
          <a:xfrm>
            <a:off x="4388008" y="3100945"/>
            <a:ext cx="38295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4E90DE-9107-453D-9795-A4013488E3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4785</TotalTime>
  <Words>185</Words>
  <Application>Microsoft Office PowerPoint</Application>
  <PresentationFormat>Personalizado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169</cp:revision>
  <dcterms:created xsi:type="dcterms:W3CDTF">2022-01-03T10:00:59Z</dcterms:created>
  <dcterms:modified xsi:type="dcterms:W3CDTF">2023-07-06T05:49:04Z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