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0" d="100"/>
          <a:sy n="60" d="100"/>
        </p:scale>
        <p:origin x="2550" y="9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.emf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</a:t>
            </a:r>
            <a:r>
              <a:rPr lang="nl-NL" sz="1050" dirty="0" smtClean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11 5º</a:t>
            </a:r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786300" y="3165221"/>
            <a:ext cx="599363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¿Cuánto mide la superficie de la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figura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naranja? (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7FA2493A-DCE3-5CB7-295D-3DDD38D0D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39" y="3563119"/>
            <a:ext cx="1928246" cy="1804322"/>
          </a:xfrm>
          <a:prstGeom prst="rect">
            <a:avLst/>
          </a:prstGeom>
        </p:spPr>
      </p:pic>
      <p:sp>
        <p:nvSpPr>
          <p:cNvPr id="75" name="Afgeronde rechthoek 13">
            <a:extLst>
              <a:ext uri="{FF2B5EF4-FFF2-40B4-BE49-F238E27FC236}">
                <a16:creationId xmlns:a16="http://schemas.microsoft.com/office/drawing/2014/main" id="{8150F80D-93C4-8C8A-E3CE-618640EE31CF}"/>
              </a:ext>
            </a:extLst>
          </p:cNvPr>
          <p:cNvSpPr/>
          <p:nvPr/>
        </p:nvSpPr>
        <p:spPr>
          <a:xfrm>
            <a:off x="5424939" y="4320981"/>
            <a:ext cx="624459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E18E6D22-6CDE-B1DC-7812-53503966993E}"/>
              </a:ext>
            </a:extLst>
          </p:cNvPr>
          <p:cNvSpPr txBox="1"/>
          <p:nvPr/>
        </p:nvSpPr>
        <p:spPr>
          <a:xfrm>
            <a:off x="3227654" y="4301519"/>
            <a:ext cx="368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La superficie </a:t>
            </a:r>
            <a:r>
              <a:rPr lang="es-ES" sz="1200" dirty="0">
                <a:latin typeface="ABeZeh"/>
              </a:rPr>
              <a:t>de la figura </a:t>
            </a:r>
            <a:r>
              <a:rPr lang="es-ES" sz="1200" dirty="0" smtClean="0">
                <a:latin typeface="ABeZeh"/>
              </a:rPr>
              <a:t>mide                              .</a:t>
            </a:r>
            <a:endParaRPr lang="es-ES" sz="1200" dirty="0">
              <a:latin typeface="ABeZeh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786300" y="1829843"/>
            <a:ext cx="599363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Halla el perímetro del cuadrado de la figura.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8150F80D-93C4-8C8A-E3CE-618640EE31CF}"/>
              </a:ext>
            </a:extLst>
          </p:cNvPr>
          <p:cNvSpPr/>
          <p:nvPr/>
        </p:nvSpPr>
        <p:spPr>
          <a:xfrm>
            <a:off x="4930650" y="2546512"/>
            <a:ext cx="624459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E18E6D22-6CDE-B1DC-7812-53503966993E}"/>
              </a:ext>
            </a:extLst>
          </p:cNvPr>
          <p:cNvSpPr txBox="1"/>
          <p:nvPr/>
        </p:nvSpPr>
        <p:spPr>
          <a:xfrm>
            <a:off x="2846312" y="2535135"/>
            <a:ext cx="368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El </a:t>
            </a:r>
            <a:r>
              <a:rPr lang="es-ES" sz="1200" dirty="0" smtClean="0">
                <a:latin typeface="ABeZeh"/>
              </a:rPr>
              <a:t>perímetro del cuadrado es                  m</a:t>
            </a:r>
            <a:r>
              <a:rPr lang="es-ES" sz="1200" dirty="0">
                <a:latin typeface="ABeZeh"/>
              </a:rPr>
              <a:t>.</a:t>
            </a:r>
          </a:p>
        </p:txBody>
      </p:sp>
      <p:sp>
        <p:nvSpPr>
          <p:cNvPr id="4" name="Rombo 3"/>
          <p:cNvSpPr/>
          <p:nvPr/>
        </p:nvSpPr>
        <p:spPr>
          <a:xfrm rot="21383835">
            <a:off x="1365158" y="2146087"/>
            <a:ext cx="914400" cy="914400"/>
          </a:xfrm>
          <a:prstGeom prst="diamon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E18E6D22-6CDE-B1DC-7812-53503966993E}"/>
              </a:ext>
            </a:extLst>
          </p:cNvPr>
          <p:cNvSpPr txBox="1"/>
          <p:nvPr/>
        </p:nvSpPr>
        <p:spPr>
          <a:xfrm>
            <a:off x="2026410" y="2725849"/>
            <a:ext cx="70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1,5 m</a:t>
            </a:r>
            <a:endParaRPr lang="es-ES" sz="1200" dirty="0">
              <a:latin typeface="ABeZeh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711" y="4255122"/>
            <a:ext cx="383955" cy="36676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9078" y="5842066"/>
            <a:ext cx="4029637" cy="148610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7279" y="6452377"/>
            <a:ext cx="314369" cy="33342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170" y="6419164"/>
            <a:ext cx="333422" cy="304843"/>
          </a:xfrm>
          <a:prstGeom prst="rect">
            <a:avLst/>
          </a:prstGeom>
        </p:spPr>
      </p:pic>
      <p:sp>
        <p:nvSpPr>
          <p:cNvPr id="55" name="CuadroTexto 54">
            <a:extLst>
              <a:ext uri="{FF2B5EF4-FFF2-40B4-BE49-F238E27FC236}">
                <a16:creationId xmlns:a16="http://schemas.microsoft.com/office/drawing/2014/main" id="{E18E6D22-6CDE-B1DC-7812-53503966993E}"/>
              </a:ext>
            </a:extLst>
          </p:cNvPr>
          <p:cNvSpPr txBox="1"/>
          <p:nvPr/>
        </p:nvSpPr>
        <p:spPr>
          <a:xfrm>
            <a:off x="1198949" y="6427449"/>
            <a:ext cx="67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 m²</a:t>
            </a:r>
            <a:endParaRPr lang="es-ES" sz="1200" dirty="0">
              <a:latin typeface="ABeZeh"/>
            </a:endParaRPr>
          </a:p>
        </p:txBody>
      </p:sp>
      <p:cxnSp>
        <p:nvCxnSpPr>
          <p:cNvPr id="20" name="Conector recto de flecha 19"/>
          <p:cNvCxnSpPr/>
          <p:nvPr/>
        </p:nvCxnSpPr>
        <p:spPr>
          <a:xfrm>
            <a:off x="837709" y="6571585"/>
            <a:ext cx="3895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:a16="http://schemas.microsoft.com/office/drawing/2014/main" id="{E18E6D22-6CDE-B1DC-7812-53503966993E}"/>
              </a:ext>
            </a:extLst>
          </p:cNvPr>
          <p:cNvSpPr txBox="1"/>
          <p:nvPr/>
        </p:nvSpPr>
        <p:spPr>
          <a:xfrm>
            <a:off x="6578884" y="6490341"/>
            <a:ext cx="67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BeZeh"/>
              </a:rPr>
              <a:t>1 m²</a:t>
            </a:r>
            <a:endParaRPr lang="es-ES" sz="1200" dirty="0">
              <a:latin typeface="ABeZeh"/>
            </a:endParaRPr>
          </a:p>
        </p:txBody>
      </p:sp>
      <p:cxnSp>
        <p:nvCxnSpPr>
          <p:cNvPr id="62" name="Conector recto de flecha 61"/>
          <p:cNvCxnSpPr/>
          <p:nvPr/>
        </p:nvCxnSpPr>
        <p:spPr>
          <a:xfrm>
            <a:off x="6219728" y="6619212"/>
            <a:ext cx="3895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784152" y="5481272"/>
            <a:ext cx="599363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Selecciona el polígono que tiene mayor área.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67" name="Rectángulo: esquinas redondeadas 50">
            <a:extLst>
              <a:ext uri="{FF2B5EF4-FFF2-40B4-BE49-F238E27FC236}">
                <a16:creationId xmlns:a16="http://schemas.microsoft.com/office/drawing/2014/main" id="{B7DD4F2B-B8D7-FD91-1B36-EB37EA0E0C50}"/>
              </a:ext>
            </a:extLst>
          </p:cNvPr>
          <p:cNvSpPr/>
          <p:nvPr/>
        </p:nvSpPr>
        <p:spPr>
          <a:xfrm>
            <a:off x="2561003" y="7433451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Rectángulo: esquinas redondeadas 50">
            <a:extLst>
              <a:ext uri="{FF2B5EF4-FFF2-40B4-BE49-F238E27FC236}">
                <a16:creationId xmlns:a16="http://schemas.microsoft.com/office/drawing/2014/main" id="{B7DD4F2B-B8D7-FD91-1B36-EB37EA0E0C50}"/>
              </a:ext>
            </a:extLst>
          </p:cNvPr>
          <p:cNvSpPr/>
          <p:nvPr/>
        </p:nvSpPr>
        <p:spPr>
          <a:xfrm>
            <a:off x="4602297" y="7433451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22624" y="7835838"/>
            <a:ext cx="6534544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Un cuadrado de lado 8 cm tiene la misma área que un rectángulo de largo 16 cm. </a:t>
            </a:r>
            <a:r>
              <a:rPr lang="es-ES" sz="1200" b="1" dirty="0" smtClean="0">
                <a:latin typeface="ABeZeh"/>
              </a:rPr>
              <a:t>¿Cuánto mide el ancho del rectángulo?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9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1561994" y="8485670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Rectángulo: esquinas redondeadas 49">
            <a:extLst>
              <a:ext uri="{FF2B5EF4-FFF2-40B4-BE49-F238E27FC236}">
                <a16:creationId xmlns:a16="http://schemas.microsoft.com/office/drawing/2014/main" id="{BDE9DBED-80FE-6736-46CD-679646DF45CB}"/>
              </a:ext>
            </a:extLst>
          </p:cNvPr>
          <p:cNvSpPr/>
          <p:nvPr/>
        </p:nvSpPr>
        <p:spPr>
          <a:xfrm>
            <a:off x="3119849" y="8473418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1" name="Rectángulo: esquinas redondeadas 50">
            <a:extLst>
              <a:ext uri="{FF2B5EF4-FFF2-40B4-BE49-F238E27FC236}">
                <a16:creationId xmlns:a16="http://schemas.microsoft.com/office/drawing/2014/main" id="{B7DD4F2B-B8D7-FD91-1B36-EB37EA0E0C50}"/>
              </a:ext>
            </a:extLst>
          </p:cNvPr>
          <p:cNvSpPr/>
          <p:nvPr/>
        </p:nvSpPr>
        <p:spPr>
          <a:xfrm>
            <a:off x="4608776" y="8460270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Ondertitel 2">
            <a:extLst>
              <a:ext uri="{FF2B5EF4-FFF2-40B4-BE49-F238E27FC236}">
                <a16:creationId xmlns:a16="http://schemas.microsoft.com/office/drawing/2014/main" id="{8BF470C9-B42A-4430-FAA3-691C7C2BDEB9}"/>
              </a:ext>
            </a:extLst>
          </p:cNvPr>
          <p:cNvSpPr txBox="1">
            <a:spLocks/>
          </p:cNvSpPr>
          <p:nvPr/>
        </p:nvSpPr>
        <p:spPr>
          <a:xfrm>
            <a:off x="1773287" y="8455520"/>
            <a:ext cx="933128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64 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4" name="Ondertitel 2">
            <a:extLst>
              <a:ext uri="{FF2B5EF4-FFF2-40B4-BE49-F238E27FC236}">
                <a16:creationId xmlns:a16="http://schemas.microsoft.com/office/drawing/2014/main" id="{3B1E96B8-2400-07E8-280D-33D0F4F7AC5C}"/>
              </a:ext>
            </a:extLst>
          </p:cNvPr>
          <p:cNvSpPr txBox="1">
            <a:spLocks/>
          </p:cNvSpPr>
          <p:nvPr/>
        </p:nvSpPr>
        <p:spPr>
          <a:xfrm>
            <a:off x="3361564" y="8417096"/>
            <a:ext cx="607232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 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A227499E-52F7-7488-3F40-405574FC7451}"/>
              </a:ext>
            </a:extLst>
          </p:cNvPr>
          <p:cNvSpPr txBox="1">
            <a:spLocks/>
          </p:cNvSpPr>
          <p:nvPr/>
        </p:nvSpPr>
        <p:spPr>
          <a:xfrm>
            <a:off x="4788374" y="8423882"/>
            <a:ext cx="607232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 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20476" y="8941275"/>
            <a:ext cx="6534544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es-ES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Halla el área de un triángulo de base 5 cm y altura 7 cm.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0" name="Rectángulo: esquinas redondeadas 34">
            <a:extLst>
              <a:ext uri="{FF2B5EF4-FFF2-40B4-BE49-F238E27FC236}">
                <a16:creationId xmlns:a16="http://schemas.microsoft.com/office/drawing/2014/main" id="{5C2896FF-5EE6-3CE3-05E9-6A662DB4B224}"/>
              </a:ext>
            </a:extLst>
          </p:cNvPr>
          <p:cNvSpPr/>
          <p:nvPr/>
        </p:nvSpPr>
        <p:spPr>
          <a:xfrm>
            <a:off x="1559846" y="9449438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2" name="Rectángulo: esquinas redondeadas 49">
            <a:extLst>
              <a:ext uri="{FF2B5EF4-FFF2-40B4-BE49-F238E27FC236}">
                <a16:creationId xmlns:a16="http://schemas.microsoft.com/office/drawing/2014/main" id="{BDE9DBED-80FE-6736-46CD-679646DF45CB}"/>
              </a:ext>
            </a:extLst>
          </p:cNvPr>
          <p:cNvSpPr/>
          <p:nvPr/>
        </p:nvSpPr>
        <p:spPr>
          <a:xfrm>
            <a:off x="3117701" y="9437186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Rectángulo: esquinas redondeadas 50">
            <a:extLst>
              <a:ext uri="{FF2B5EF4-FFF2-40B4-BE49-F238E27FC236}">
                <a16:creationId xmlns:a16="http://schemas.microsoft.com/office/drawing/2014/main" id="{B7DD4F2B-B8D7-FD91-1B36-EB37EA0E0C50}"/>
              </a:ext>
            </a:extLst>
          </p:cNvPr>
          <p:cNvSpPr/>
          <p:nvPr/>
        </p:nvSpPr>
        <p:spPr>
          <a:xfrm>
            <a:off x="4606628" y="9424038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Ondertitel 2">
            <a:extLst>
              <a:ext uri="{FF2B5EF4-FFF2-40B4-BE49-F238E27FC236}">
                <a16:creationId xmlns:a16="http://schemas.microsoft.com/office/drawing/2014/main" id="{8BF470C9-B42A-4430-FAA3-691C7C2BDEB9}"/>
              </a:ext>
            </a:extLst>
          </p:cNvPr>
          <p:cNvSpPr txBox="1">
            <a:spLocks/>
          </p:cNvSpPr>
          <p:nvPr/>
        </p:nvSpPr>
        <p:spPr>
          <a:xfrm>
            <a:off x="1771139" y="9419288"/>
            <a:ext cx="933128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17,5 c</a:t>
            </a:r>
            <a:r>
              <a:rPr lang="es-ES" sz="1200" dirty="0">
                <a:latin typeface="ABeZeh"/>
              </a:rPr>
              <a:t>m²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5" name="Ondertitel 2">
            <a:extLst>
              <a:ext uri="{FF2B5EF4-FFF2-40B4-BE49-F238E27FC236}">
                <a16:creationId xmlns:a16="http://schemas.microsoft.com/office/drawing/2014/main" id="{3B1E96B8-2400-07E8-280D-33D0F4F7AC5C}"/>
              </a:ext>
            </a:extLst>
          </p:cNvPr>
          <p:cNvSpPr txBox="1">
            <a:spLocks/>
          </p:cNvSpPr>
          <p:nvPr/>
        </p:nvSpPr>
        <p:spPr>
          <a:xfrm>
            <a:off x="3359415" y="9406622"/>
            <a:ext cx="795673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35 c</a:t>
            </a:r>
            <a:r>
              <a:rPr lang="es-ES" sz="1200" dirty="0">
                <a:latin typeface="ABeZeh"/>
              </a:rPr>
              <a:t>m²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6" name="Ondertitel 2">
            <a:extLst>
              <a:ext uri="{FF2B5EF4-FFF2-40B4-BE49-F238E27FC236}">
                <a16:creationId xmlns:a16="http://schemas.microsoft.com/office/drawing/2014/main" id="{A227499E-52F7-7488-3F40-405574FC7451}"/>
              </a:ext>
            </a:extLst>
          </p:cNvPr>
          <p:cNvSpPr txBox="1">
            <a:spLocks/>
          </p:cNvSpPr>
          <p:nvPr/>
        </p:nvSpPr>
        <p:spPr>
          <a:xfrm>
            <a:off x="4786225" y="9387650"/>
            <a:ext cx="937779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22,5 c</a:t>
            </a:r>
            <a:r>
              <a:rPr lang="es-ES" sz="1200" dirty="0">
                <a:latin typeface="ABeZeh"/>
              </a:rPr>
              <a:t>m²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n 80">
            <a:extLst>
              <a:ext uri="{FF2B5EF4-FFF2-40B4-BE49-F238E27FC236}">
                <a16:creationId xmlns:a16="http://schemas.microsoft.com/office/drawing/2014/main" id="{1AF263D3-74EC-2A3F-821F-96DD6E796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613" y="5052599"/>
            <a:ext cx="977286" cy="1125781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A3CE77B3-A607-FD00-D46E-B239CB57C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27" y="5123028"/>
            <a:ext cx="2081775" cy="1213880"/>
          </a:xfrm>
          <a:prstGeom prst="rect">
            <a:avLst/>
          </a:prstGeom>
        </p:spPr>
      </p:pic>
      <p:sp>
        <p:nvSpPr>
          <p:cNvPr id="71" name="Afgeronde rechthoek 13">
            <a:extLst>
              <a:ext uri="{FF2B5EF4-FFF2-40B4-BE49-F238E27FC236}">
                <a16:creationId xmlns:a16="http://schemas.microsoft.com/office/drawing/2014/main" id="{7ED1C92D-9DD9-FF09-3F5D-0C395244F60C}"/>
              </a:ext>
            </a:extLst>
          </p:cNvPr>
          <p:cNvSpPr/>
          <p:nvPr/>
        </p:nvSpPr>
        <p:spPr>
          <a:xfrm>
            <a:off x="2502864" y="4131355"/>
            <a:ext cx="48800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16560" y="3443228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Un triángulo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de base 4 cm y altura 7 cm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tiene la misma área que un romboide de 14 cm de largo. ¿Cuál es la altura del romboide?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29008" y="1852826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Calcula el área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los siguientes cuadriláteros.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</a:t>
            </a:r>
            <a:r>
              <a:rPr lang="nl-NL" sz="1050" dirty="0" smtClean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11 5º</a:t>
            </a:r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527351" y="4719439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</a:rPr>
              <a:t>8.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Calcula el área de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</a:rPr>
              <a:t>los cuadriláteros. (1 punto)</a:t>
            </a:r>
            <a:endParaRPr lang="nl-NL" sz="1200" b="1" dirty="0">
              <a:solidFill>
                <a:srgbClr val="333333"/>
              </a:solidFill>
              <a:latin typeface="ABeZeh" pitchFamily="2" charset="0"/>
            </a:endParaRPr>
          </a:p>
        </p:txBody>
      </p:sp>
      <p:sp>
        <p:nvSpPr>
          <p:cNvPr id="31" name="Afgeronde rechthoek 13">
            <a:extLst>
              <a:ext uri="{FF2B5EF4-FFF2-40B4-BE49-F238E27FC236}">
                <a16:creationId xmlns:a16="http://schemas.microsoft.com/office/drawing/2014/main" id="{EA774F37-E8F4-0785-F639-A0C86CC7DE02}"/>
              </a:ext>
            </a:extLst>
          </p:cNvPr>
          <p:cNvSpPr/>
          <p:nvPr/>
        </p:nvSpPr>
        <p:spPr>
          <a:xfrm>
            <a:off x="2456791" y="2660051"/>
            <a:ext cx="11316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Afgeronde rechthoek 13">
            <a:extLst>
              <a:ext uri="{FF2B5EF4-FFF2-40B4-BE49-F238E27FC236}">
                <a16:creationId xmlns:a16="http://schemas.microsoft.com/office/drawing/2014/main" id="{A34A6B28-F776-4DDF-1D32-EBF2E2AFD221}"/>
              </a:ext>
            </a:extLst>
          </p:cNvPr>
          <p:cNvSpPr/>
          <p:nvPr/>
        </p:nvSpPr>
        <p:spPr>
          <a:xfrm>
            <a:off x="5117441" y="2660051"/>
            <a:ext cx="11316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7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640370" y="4158560"/>
            <a:ext cx="3257323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altura del romboide es               cm</a:t>
            </a: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</a:p>
        </p:txBody>
      </p:sp>
      <p:sp>
        <p:nvSpPr>
          <p:cNvPr id="73" name="Afgeronde rechthoek 13">
            <a:extLst>
              <a:ext uri="{FF2B5EF4-FFF2-40B4-BE49-F238E27FC236}">
                <a16:creationId xmlns:a16="http://schemas.microsoft.com/office/drawing/2014/main" id="{15591164-264F-177B-4121-6C2C67B6DC1C}"/>
              </a:ext>
            </a:extLst>
          </p:cNvPr>
          <p:cNvSpPr/>
          <p:nvPr/>
        </p:nvSpPr>
        <p:spPr>
          <a:xfrm>
            <a:off x="3083152" y="5525577"/>
            <a:ext cx="48800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0F2D005B-0F2B-5EA0-0E1B-243BF1DA3C42}"/>
              </a:ext>
            </a:extLst>
          </p:cNvPr>
          <p:cNvSpPr txBox="1">
            <a:spLocks/>
          </p:cNvSpPr>
          <p:nvPr/>
        </p:nvSpPr>
        <p:spPr>
          <a:xfrm>
            <a:off x="2292478" y="5546213"/>
            <a:ext cx="1770217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área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               c</a:t>
            </a:r>
            <a:r>
              <a:rPr lang="es-ES" sz="1200" dirty="0" smtClean="0">
                <a:latin typeface="ABeZeh"/>
              </a:rPr>
              <a:t>m²</a:t>
            </a:r>
            <a:endParaRPr lang="es-ES" sz="1200" dirty="0">
              <a:latin typeface="ABeZeh"/>
            </a:endParaRPr>
          </a:p>
        </p:txBody>
      </p:sp>
      <p:sp>
        <p:nvSpPr>
          <p:cNvPr id="77" name="Afgeronde rechthoek 13">
            <a:extLst>
              <a:ext uri="{FF2B5EF4-FFF2-40B4-BE49-F238E27FC236}">
                <a16:creationId xmlns:a16="http://schemas.microsoft.com/office/drawing/2014/main" id="{9EA0A147-B67D-9BDD-0D23-4738B35D54A1}"/>
              </a:ext>
            </a:extLst>
          </p:cNvPr>
          <p:cNvSpPr/>
          <p:nvPr/>
        </p:nvSpPr>
        <p:spPr>
          <a:xfrm>
            <a:off x="5885424" y="5517434"/>
            <a:ext cx="48800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031B4BE8-D9A0-AC66-32BD-558B39638A1E}"/>
              </a:ext>
            </a:extLst>
          </p:cNvPr>
          <p:cNvSpPr txBox="1">
            <a:spLocks/>
          </p:cNvSpPr>
          <p:nvPr/>
        </p:nvSpPr>
        <p:spPr>
          <a:xfrm>
            <a:off x="4913447" y="5548508"/>
            <a:ext cx="2054021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área es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        c</a:t>
            </a:r>
            <a:r>
              <a:rPr lang="es-ES" sz="1200" dirty="0" smtClean="0">
                <a:latin typeface="ABeZeh"/>
              </a:rPr>
              <a:t>m²</a:t>
            </a:r>
            <a:endParaRPr lang="es-ES" sz="1200" dirty="0">
              <a:latin typeface="ABeZeh"/>
            </a:endParaRPr>
          </a:p>
        </p:txBody>
      </p:sp>
      <p:sp>
        <p:nvSpPr>
          <p:cNvPr id="48" name="Rombo 47"/>
          <p:cNvSpPr/>
          <p:nvPr/>
        </p:nvSpPr>
        <p:spPr>
          <a:xfrm rot="2656908">
            <a:off x="4180578" y="2607349"/>
            <a:ext cx="471774" cy="471774"/>
          </a:xfrm>
          <a:prstGeom prst="diamond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546" y="2389036"/>
            <a:ext cx="1141838" cy="789292"/>
          </a:xfrm>
          <a:prstGeom prst="rect">
            <a:avLst/>
          </a:prstGeom>
        </p:spPr>
      </p:pic>
      <p:sp>
        <p:nvSpPr>
          <p:cNvPr id="69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1188741" y="2125922"/>
            <a:ext cx="772744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7,5 cm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6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478472" y="2611717"/>
            <a:ext cx="772744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 cm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9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4132227" y="2389036"/>
            <a:ext cx="772744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2,5 cm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210494">
            <a:off x="1271244" y="6822120"/>
            <a:ext cx="1009478" cy="927512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538082" y="6340030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</a:rPr>
              <a:t>9. Completa los datos sobre el prisma de la figura.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</a:endParaRPr>
          </a:p>
        </p:txBody>
      </p:sp>
      <p:sp>
        <p:nvSpPr>
          <p:cNvPr id="84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2572950" y="6861120"/>
            <a:ext cx="2913449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 un prisma                                   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Afgeronde rechthoek 13">
            <a:extLst>
              <a:ext uri="{FF2B5EF4-FFF2-40B4-BE49-F238E27FC236}">
                <a16:creationId xmlns:a16="http://schemas.microsoft.com/office/drawing/2014/main" id="{A34A6B28-F776-4DDF-1D32-EBF2E2AFD221}"/>
              </a:ext>
            </a:extLst>
          </p:cNvPr>
          <p:cNvSpPr/>
          <p:nvPr/>
        </p:nvSpPr>
        <p:spPr>
          <a:xfrm>
            <a:off x="3595802" y="6845487"/>
            <a:ext cx="125325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2570802" y="7258221"/>
            <a:ext cx="4272823" cy="607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2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Tiene               caras ,               vértices y               aristas.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87" name="Afgeronde rechthoek 13">
            <a:extLst>
              <a:ext uri="{FF2B5EF4-FFF2-40B4-BE49-F238E27FC236}">
                <a16:creationId xmlns:a16="http://schemas.microsoft.com/office/drawing/2014/main" id="{A34A6B28-F776-4DDF-1D32-EBF2E2AFD221}"/>
              </a:ext>
            </a:extLst>
          </p:cNvPr>
          <p:cNvSpPr/>
          <p:nvPr/>
        </p:nvSpPr>
        <p:spPr>
          <a:xfrm>
            <a:off x="3052199" y="7353149"/>
            <a:ext cx="53857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8" name="Afgeronde rechthoek 13">
            <a:extLst>
              <a:ext uri="{FF2B5EF4-FFF2-40B4-BE49-F238E27FC236}">
                <a16:creationId xmlns:a16="http://schemas.microsoft.com/office/drawing/2014/main" id="{A34A6B28-F776-4DDF-1D32-EBF2E2AFD221}"/>
              </a:ext>
            </a:extLst>
          </p:cNvPr>
          <p:cNvSpPr/>
          <p:nvPr/>
        </p:nvSpPr>
        <p:spPr>
          <a:xfrm>
            <a:off x="4118998" y="7338122"/>
            <a:ext cx="53857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9" name="Afgeronde rechthoek 13">
            <a:extLst>
              <a:ext uri="{FF2B5EF4-FFF2-40B4-BE49-F238E27FC236}">
                <a16:creationId xmlns:a16="http://schemas.microsoft.com/office/drawing/2014/main" id="{A34A6B28-F776-4DDF-1D32-EBF2E2AFD221}"/>
              </a:ext>
            </a:extLst>
          </p:cNvPr>
          <p:cNvSpPr/>
          <p:nvPr/>
        </p:nvSpPr>
        <p:spPr>
          <a:xfrm>
            <a:off x="5359730" y="7336280"/>
            <a:ext cx="53857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537988" y="7934863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</a:rPr>
              <a:t>10. Relaciona cada cuerpo redondo con una característica. (1 punto)</a:t>
            </a:r>
            <a:endParaRPr lang="nl-NL" sz="1200" b="1" dirty="0">
              <a:solidFill>
                <a:srgbClr val="333333"/>
              </a:solidFill>
              <a:latin typeface="ABeZeh" pitchFamily="2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1485" y="8437032"/>
            <a:ext cx="1543265" cy="80021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9687" y="8561001"/>
            <a:ext cx="619211" cy="647790"/>
          </a:xfrm>
          <a:prstGeom prst="rect">
            <a:avLst/>
          </a:prstGeom>
        </p:spPr>
      </p:pic>
      <p:sp>
        <p:nvSpPr>
          <p:cNvPr id="91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3873472" y="9457250"/>
            <a:ext cx="133921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Tiene una base.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2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2733117" y="9440244"/>
            <a:ext cx="133921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Tiene 2 bases.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4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1502609" y="9440244"/>
            <a:ext cx="133921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No tiene bases.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8274</TotalTime>
  <Words>306</Words>
  <Application>Microsoft Office PowerPoint</Application>
  <PresentationFormat>Personalizado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Viviana Saavedra</cp:lastModifiedBy>
  <cp:revision>132</cp:revision>
  <dcterms:created xsi:type="dcterms:W3CDTF">2022-01-03T10:00:59Z</dcterms:created>
  <dcterms:modified xsi:type="dcterms:W3CDTF">2023-10-30T07:23:26Z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