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B1309B-52AD-430B-B1DD-9BA56C1C5378}" v="98" dt="2022-02-09T10:15:36.7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808"/>
    <p:restoredTop sz="97680"/>
  </p:normalViewPr>
  <p:slideViewPr>
    <p:cSldViewPr snapToGrid="0" snapToObjects="1">
      <p:cViewPr varScale="1">
        <p:scale>
          <a:sx n="74" d="100"/>
          <a:sy n="74" d="100"/>
        </p:scale>
        <p:origin x="3486" y="72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t>2-11-2023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2-11-2023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2-11-2023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2-11-2023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2-11-2023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2-11-2023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2-11-2023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2-11-2023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2-11-2023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2-11-2023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2-11-2023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2-11-2023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t>2-11-2023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/>
          <a:lstStyle/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Snappet. Prueba 12 6º. Página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Prueba </a:t>
            </a:r>
            <a:endParaRPr lang="nl-NL" sz="2400" b="1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Nombre y apellidos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Fecha</a:t>
              </a:r>
              <a:endParaRPr lang="nl-NL" sz="1100" b="1" dirty="0"/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85126" y="2037523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Completa las siguientes equivalencias (1 punto):</a:t>
            </a:r>
            <a:endParaRPr lang="nl-NL" sz="1200" b="1" dirty="0">
              <a:solidFill>
                <a:srgbClr val="FF33CC"/>
              </a:solidFill>
              <a:latin typeface="ABeZeh" pitchFamily="2" charset="0"/>
              <a:ea typeface="ABeZeh" pitchFamily="2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36" name="CuadroTexto 35">
            <a:extLst>
              <a:ext uri="{FF2B5EF4-FFF2-40B4-BE49-F238E27FC236}">
                <a16:creationId xmlns:a16="http://schemas.microsoft.com/office/drawing/2014/main" id="{9E67682E-058A-8293-A73C-E9EE6A04D515}"/>
              </a:ext>
            </a:extLst>
          </p:cNvPr>
          <p:cNvSpPr txBox="1"/>
          <p:nvPr/>
        </p:nvSpPr>
        <p:spPr>
          <a:xfrm>
            <a:off x="645259" y="2435442"/>
            <a:ext cx="66441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5 kl =               dl             </a:t>
            </a:r>
            <a:r>
              <a:rPr lang="es-ES" sz="1200" dirty="0" smtClean="0">
                <a:latin typeface="ABeZeh"/>
              </a:rPr>
              <a:t>     </a:t>
            </a:r>
            <a:r>
              <a:rPr lang="es-ES" sz="1200" dirty="0">
                <a:latin typeface="ABeZeh"/>
              </a:rPr>
              <a:t>9 m =                hm                  </a:t>
            </a:r>
            <a:r>
              <a:rPr lang="es-ES" sz="1200" dirty="0" smtClean="0">
                <a:latin typeface="ABeZeh"/>
              </a:rPr>
              <a:t> </a:t>
            </a:r>
            <a:r>
              <a:rPr lang="es-ES" sz="1200" dirty="0">
                <a:latin typeface="ABeZeh"/>
              </a:rPr>
              <a:t>8 hg =               </a:t>
            </a:r>
            <a:r>
              <a:rPr lang="es-ES" sz="1200" dirty="0" smtClean="0">
                <a:latin typeface="ABeZeh"/>
              </a:rPr>
              <a:t>cg</a:t>
            </a:r>
            <a:endParaRPr lang="es-ES" sz="1200" dirty="0">
              <a:latin typeface="ABeZeh"/>
            </a:endParaRP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97E4CB2D-AF5E-0FF2-7CA9-0DC7AA06FD0C}"/>
              </a:ext>
            </a:extLst>
          </p:cNvPr>
          <p:cNvSpPr txBox="1"/>
          <p:nvPr/>
        </p:nvSpPr>
        <p:spPr>
          <a:xfrm>
            <a:off x="638663" y="2942665"/>
            <a:ext cx="59013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9 cl =               ml          </a:t>
            </a:r>
            <a:r>
              <a:rPr lang="es-ES" sz="1200" dirty="0" smtClean="0">
                <a:latin typeface="ABeZeh"/>
              </a:rPr>
              <a:t>       </a:t>
            </a:r>
            <a:r>
              <a:rPr lang="es-ES" sz="1200" dirty="0">
                <a:latin typeface="ABeZeh"/>
              </a:rPr>
              <a:t>0, 6 km =              dm            </a:t>
            </a:r>
            <a:r>
              <a:rPr lang="es-ES" sz="1200" dirty="0" smtClean="0">
                <a:latin typeface="ABeZeh"/>
              </a:rPr>
              <a:t>   98 </a:t>
            </a:r>
            <a:r>
              <a:rPr lang="es-ES" sz="1200" dirty="0">
                <a:latin typeface="ABeZeh"/>
              </a:rPr>
              <a:t>g =                </a:t>
            </a:r>
            <a:r>
              <a:rPr lang="es-ES" sz="1200" dirty="0" err="1">
                <a:latin typeface="ABeZeh"/>
              </a:rPr>
              <a:t>dag</a:t>
            </a:r>
            <a:endParaRPr lang="es-ES" sz="1200" dirty="0">
              <a:latin typeface="ABeZeh"/>
            </a:endParaRPr>
          </a:p>
        </p:txBody>
      </p:sp>
      <p:sp>
        <p:nvSpPr>
          <p:cNvPr id="46" name="Afgeronde rechthoek 13">
            <a:extLst>
              <a:ext uri="{FF2B5EF4-FFF2-40B4-BE49-F238E27FC236}">
                <a16:creationId xmlns:a16="http://schemas.microsoft.com/office/drawing/2014/main" id="{26C01018-B8EE-A7CA-2FCC-60E2EF10D3B9}"/>
              </a:ext>
            </a:extLst>
          </p:cNvPr>
          <p:cNvSpPr/>
          <p:nvPr/>
        </p:nvSpPr>
        <p:spPr>
          <a:xfrm>
            <a:off x="1207635" y="2388805"/>
            <a:ext cx="473532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7" name="Afgeronde rechthoek 13">
            <a:extLst>
              <a:ext uri="{FF2B5EF4-FFF2-40B4-BE49-F238E27FC236}">
                <a16:creationId xmlns:a16="http://schemas.microsoft.com/office/drawing/2014/main" id="{74661563-8571-EE49-FE8B-DC4A0827FD46}"/>
              </a:ext>
            </a:extLst>
          </p:cNvPr>
          <p:cNvSpPr/>
          <p:nvPr/>
        </p:nvSpPr>
        <p:spPr>
          <a:xfrm>
            <a:off x="1213943" y="2884479"/>
            <a:ext cx="473532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8" name="Afgeronde rechthoek 13">
            <a:extLst>
              <a:ext uri="{FF2B5EF4-FFF2-40B4-BE49-F238E27FC236}">
                <a16:creationId xmlns:a16="http://schemas.microsoft.com/office/drawing/2014/main" id="{7221CAE5-F0A1-0BFE-0D96-56C304D4D0D4}"/>
              </a:ext>
            </a:extLst>
          </p:cNvPr>
          <p:cNvSpPr/>
          <p:nvPr/>
        </p:nvSpPr>
        <p:spPr>
          <a:xfrm>
            <a:off x="3132677" y="2395144"/>
            <a:ext cx="473532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9" name="Afgeronde rechthoek 13">
            <a:extLst>
              <a:ext uri="{FF2B5EF4-FFF2-40B4-BE49-F238E27FC236}">
                <a16:creationId xmlns:a16="http://schemas.microsoft.com/office/drawing/2014/main" id="{13F6969B-7B4E-3A8F-D4AC-47DB71AA0C7E}"/>
              </a:ext>
            </a:extLst>
          </p:cNvPr>
          <p:cNvSpPr/>
          <p:nvPr/>
        </p:nvSpPr>
        <p:spPr>
          <a:xfrm>
            <a:off x="3278239" y="2903071"/>
            <a:ext cx="473532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0" name="Afgeronde rechthoek 13">
            <a:extLst>
              <a:ext uri="{FF2B5EF4-FFF2-40B4-BE49-F238E27FC236}">
                <a16:creationId xmlns:a16="http://schemas.microsoft.com/office/drawing/2014/main" id="{8D68BC82-FBB5-F2CA-9FFD-C1F6F7125C0B}"/>
              </a:ext>
            </a:extLst>
          </p:cNvPr>
          <p:cNvSpPr/>
          <p:nvPr/>
        </p:nvSpPr>
        <p:spPr>
          <a:xfrm>
            <a:off x="5202362" y="2393094"/>
            <a:ext cx="473532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1" name="Afgeronde rechthoek 13">
            <a:extLst>
              <a:ext uri="{FF2B5EF4-FFF2-40B4-BE49-F238E27FC236}">
                <a16:creationId xmlns:a16="http://schemas.microsoft.com/office/drawing/2014/main" id="{FF87D195-B17F-950C-7984-F39B7DD231F4}"/>
              </a:ext>
            </a:extLst>
          </p:cNvPr>
          <p:cNvSpPr/>
          <p:nvPr/>
        </p:nvSpPr>
        <p:spPr>
          <a:xfrm>
            <a:off x="5199016" y="2891649"/>
            <a:ext cx="473532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1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96775" y="3422821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En cada pareja, selecciona la medida mayor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punto):</a:t>
            </a:r>
            <a:endParaRPr lang="nl-NL" sz="1200" b="1" dirty="0">
              <a:solidFill>
                <a:srgbClr val="FF33CC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97E4CB2D-AF5E-0FF2-7CA9-0DC7AA06FD0C}"/>
              </a:ext>
            </a:extLst>
          </p:cNvPr>
          <p:cNvSpPr txBox="1"/>
          <p:nvPr/>
        </p:nvSpPr>
        <p:spPr>
          <a:xfrm>
            <a:off x="1080164" y="3834896"/>
            <a:ext cx="6971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ABeZeh"/>
              </a:rPr>
              <a:t>40 hg</a:t>
            </a:r>
            <a:endParaRPr lang="es-ES" sz="1200" dirty="0">
              <a:latin typeface="ABeZeh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97E4CB2D-AF5E-0FF2-7CA9-0DC7AA06FD0C}"/>
              </a:ext>
            </a:extLst>
          </p:cNvPr>
          <p:cNvSpPr txBox="1"/>
          <p:nvPr/>
        </p:nvSpPr>
        <p:spPr>
          <a:xfrm>
            <a:off x="2457812" y="3834975"/>
            <a:ext cx="6971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ABeZeh"/>
              </a:rPr>
              <a:t>3 kg</a:t>
            </a:r>
            <a:endParaRPr lang="es-ES" sz="1200" dirty="0">
              <a:latin typeface="ABeZeh"/>
            </a:endParaRPr>
          </a:p>
        </p:txBody>
      </p:sp>
      <p:sp>
        <p:nvSpPr>
          <p:cNvPr id="52" name="Rectángulo: esquinas redondeadas 34">
            <a:extLst>
              <a:ext uri="{FF2B5EF4-FFF2-40B4-BE49-F238E27FC236}">
                <a16:creationId xmlns:a16="http://schemas.microsoft.com/office/drawing/2014/main" id="{5C2896FF-5EE6-3CE3-05E9-6A662DB4B224}"/>
              </a:ext>
            </a:extLst>
          </p:cNvPr>
          <p:cNvSpPr/>
          <p:nvPr/>
        </p:nvSpPr>
        <p:spPr>
          <a:xfrm>
            <a:off x="862462" y="3877256"/>
            <a:ext cx="217702" cy="1989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3" name="Rectángulo: esquinas redondeadas 34">
            <a:extLst>
              <a:ext uri="{FF2B5EF4-FFF2-40B4-BE49-F238E27FC236}">
                <a16:creationId xmlns:a16="http://schemas.microsoft.com/office/drawing/2014/main" id="{5C2896FF-5EE6-3CE3-05E9-6A662DB4B224}"/>
              </a:ext>
            </a:extLst>
          </p:cNvPr>
          <p:cNvSpPr/>
          <p:nvPr/>
        </p:nvSpPr>
        <p:spPr>
          <a:xfrm>
            <a:off x="2240110" y="3903003"/>
            <a:ext cx="217702" cy="1989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97E4CB2D-AF5E-0FF2-7CA9-0DC7AA06FD0C}"/>
              </a:ext>
            </a:extLst>
          </p:cNvPr>
          <p:cNvSpPr txBox="1"/>
          <p:nvPr/>
        </p:nvSpPr>
        <p:spPr>
          <a:xfrm>
            <a:off x="1066895" y="4579248"/>
            <a:ext cx="6971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ABeZeh"/>
              </a:rPr>
              <a:t>500 m</a:t>
            </a:r>
            <a:endParaRPr lang="es-ES" sz="1200" dirty="0">
              <a:latin typeface="ABeZeh"/>
            </a:endParaRPr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97E4CB2D-AF5E-0FF2-7CA9-0DC7AA06FD0C}"/>
              </a:ext>
            </a:extLst>
          </p:cNvPr>
          <p:cNvSpPr txBox="1"/>
          <p:nvPr/>
        </p:nvSpPr>
        <p:spPr>
          <a:xfrm>
            <a:off x="2444543" y="4579327"/>
            <a:ext cx="6971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ABeZeh"/>
              </a:rPr>
              <a:t>60 dm</a:t>
            </a:r>
            <a:endParaRPr lang="es-ES" sz="1200" dirty="0">
              <a:latin typeface="ABeZeh"/>
            </a:endParaRPr>
          </a:p>
        </p:txBody>
      </p:sp>
      <p:sp>
        <p:nvSpPr>
          <p:cNvPr id="56" name="Rectángulo: esquinas redondeadas 34">
            <a:extLst>
              <a:ext uri="{FF2B5EF4-FFF2-40B4-BE49-F238E27FC236}">
                <a16:creationId xmlns:a16="http://schemas.microsoft.com/office/drawing/2014/main" id="{5C2896FF-5EE6-3CE3-05E9-6A662DB4B224}"/>
              </a:ext>
            </a:extLst>
          </p:cNvPr>
          <p:cNvSpPr/>
          <p:nvPr/>
        </p:nvSpPr>
        <p:spPr>
          <a:xfrm>
            <a:off x="849193" y="4621608"/>
            <a:ext cx="217702" cy="1989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1" name="Rectángulo: esquinas redondeadas 34">
            <a:extLst>
              <a:ext uri="{FF2B5EF4-FFF2-40B4-BE49-F238E27FC236}">
                <a16:creationId xmlns:a16="http://schemas.microsoft.com/office/drawing/2014/main" id="{5C2896FF-5EE6-3CE3-05E9-6A662DB4B224}"/>
              </a:ext>
            </a:extLst>
          </p:cNvPr>
          <p:cNvSpPr/>
          <p:nvPr/>
        </p:nvSpPr>
        <p:spPr>
          <a:xfrm>
            <a:off x="2226841" y="4647355"/>
            <a:ext cx="217702" cy="1989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97E4CB2D-AF5E-0FF2-7CA9-0DC7AA06FD0C}"/>
              </a:ext>
            </a:extLst>
          </p:cNvPr>
          <p:cNvSpPr txBox="1"/>
          <p:nvPr/>
        </p:nvSpPr>
        <p:spPr>
          <a:xfrm>
            <a:off x="1066895" y="4206215"/>
            <a:ext cx="6971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ABeZeh"/>
              </a:rPr>
              <a:t>700 cl</a:t>
            </a:r>
            <a:endParaRPr lang="es-ES" sz="1200" dirty="0">
              <a:latin typeface="ABeZeh"/>
            </a:endParaRPr>
          </a:p>
        </p:txBody>
      </p:sp>
      <p:sp>
        <p:nvSpPr>
          <p:cNvPr id="67" name="CuadroTexto 66">
            <a:extLst>
              <a:ext uri="{FF2B5EF4-FFF2-40B4-BE49-F238E27FC236}">
                <a16:creationId xmlns:a16="http://schemas.microsoft.com/office/drawing/2014/main" id="{97E4CB2D-AF5E-0FF2-7CA9-0DC7AA06FD0C}"/>
              </a:ext>
            </a:extLst>
          </p:cNvPr>
          <p:cNvSpPr txBox="1"/>
          <p:nvPr/>
        </p:nvSpPr>
        <p:spPr>
          <a:xfrm>
            <a:off x="2444543" y="4206294"/>
            <a:ext cx="6971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ABeZeh"/>
              </a:rPr>
              <a:t>900 ml</a:t>
            </a:r>
            <a:endParaRPr lang="es-ES" sz="1200" dirty="0">
              <a:latin typeface="ABeZeh"/>
            </a:endParaRPr>
          </a:p>
        </p:txBody>
      </p:sp>
      <p:sp>
        <p:nvSpPr>
          <p:cNvPr id="73" name="Rectángulo: esquinas redondeadas 34">
            <a:extLst>
              <a:ext uri="{FF2B5EF4-FFF2-40B4-BE49-F238E27FC236}">
                <a16:creationId xmlns:a16="http://schemas.microsoft.com/office/drawing/2014/main" id="{5C2896FF-5EE6-3CE3-05E9-6A662DB4B224}"/>
              </a:ext>
            </a:extLst>
          </p:cNvPr>
          <p:cNvSpPr/>
          <p:nvPr/>
        </p:nvSpPr>
        <p:spPr>
          <a:xfrm>
            <a:off x="849193" y="4248575"/>
            <a:ext cx="217702" cy="1989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7" name="Rectángulo: esquinas redondeadas 34">
            <a:extLst>
              <a:ext uri="{FF2B5EF4-FFF2-40B4-BE49-F238E27FC236}">
                <a16:creationId xmlns:a16="http://schemas.microsoft.com/office/drawing/2014/main" id="{5C2896FF-5EE6-3CE3-05E9-6A662DB4B224}"/>
              </a:ext>
            </a:extLst>
          </p:cNvPr>
          <p:cNvSpPr/>
          <p:nvPr/>
        </p:nvSpPr>
        <p:spPr>
          <a:xfrm>
            <a:off x="2226841" y="4274322"/>
            <a:ext cx="217702" cy="1989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1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96775" y="8456665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</a:t>
            </a:r>
            <a:r>
              <a:rPr lang="es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Carla quiere cubrir el suelo de su habitación con baldosas cuadradas de 625 cm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²</a:t>
            </a:r>
            <a:r>
              <a:rPr lang="es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. Si el área </a:t>
            </a:r>
            <a:r>
              <a:rPr lang="es-ES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del </a:t>
            </a:r>
            <a:r>
              <a:rPr lang="es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cuelo de la habitación es 4 m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²</a:t>
            </a:r>
            <a:r>
              <a:rPr lang="es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, ¿cuántas baldosas necesita para cubrir completamente el suelo?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punto):</a:t>
            </a:r>
          </a:p>
          <a:p>
            <a:pPr algn="l">
              <a:lnSpc>
                <a:spcPct val="150000"/>
              </a:lnSpc>
            </a:pPr>
            <a:endParaRPr lang="nl-NL" sz="1200" b="1" dirty="0">
              <a:solidFill>
                <a:srgbClr val="FF33CC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82" name="CuadroTexto 81">
            <a:extLst>
              <a:ext uri="{FF2B5EF4-FFF2-40B4-BE49-F238E27FC236}">
                <a16:creationId xmlns:a16="http://schemas.microsoft.com/office/drawing/2014/main" id="{97E4CB2D-AF5E-0FF2-7CA9-0DC7AA06FD0C}"/>
              </a:ext>
            </a:extLst>
          </p:cNvPr>
          <p:cNvSpPr txBox="1"/>
          <p:nvPr/>
        </p:nvSpPr>
        <p:spPr>
          <a:xfrm>
            <a:off x="952171" y="5615891"/>
            <a:ext cx="6971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ABeZeh"/>
              </a:rPr>
              <a:t>1 </a:t>
            </a: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m</a:t>
            </a:r>
            <a:r>
              <a:rPr lang="nl-NL" sz="1200" dirty="0" smtClean="0">
                <a:solidFill>
                  <a:srgbClr val="333333"/>
                </a:solidFill>
                <a:latin typeface="Times New Roman" panose="02020603050405020304" pitchFamily="18" charset="0"/>
                <a:ea typeface="ABeZeh" pitchFamily="2" charset="0"/>
                <a:cs typeface="Times New Roman" panose="02020603050405020304" pitchFamily="18" charset="0"/>
              </a:rPr>
              <a:t>²</a:t>
            </a:r>
            <a:endParaRPr lang="nl-NL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  <a:p>
            <a:r>
              <a:rPr lang="es-ES" sz="1200" dirty="0" smtClean="0">
                <a:latin typeface="ABeZeh"/>
              </a:rPr>
              <a:t> </a:t>
            </a:r>
            <a:endParaRPr lang="es-ES" sz="1200" dirty="0">
              <a:latin typeface="ABeZeh"/>
            </a:endParaRPr>
          </a:p>
        </p:txBody>
      </p:sp>
      <p:sp>
        <p:nvSpPr>
          <p:cNvPr id="83" name="CuadroTexto 82">
            <a:extLst>
              <a:ext uri="{FF2B5EF4-FFF2-40B4-BE49-F238E27FC236}">
                <a16:creationId xmlns:a16="http://schemas.microsoft.com/office/drawing/2014/main" id="{97E4CB2D-AF5E-0FF2-7CA9-0DC7AA06FD0C}"/>
              </a:ext>
            </a:extLst>
          </p:cNvPr>
          <p:cNvSpPr txBox="1"/>
          <p:nvPr/>
        </p:nvSpPr>
        <p:spPr>
          <a:xfrm>
            <a:off x="2354458" y="6134219"/>
            <a:ext cx="1148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ABeZeh"/>
              </a:rPr>
              <a:t>1.000 m</a:t>
            </a: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m</a:t>
            </a:r>
            <a:r>
              <a:rPr lang="nl-NL" sz="1200" dirty="0" smtClean="0">
                <a:solidFill>
                  <a:srgbClr val="333333"/>
                </a:solidFill>
                <a:latin typeface="Times New Roman" panose="02020603050405020304" pitchFamily="18" charset="0"/>
                <a:ea typeface="ABeZeh" pitchFamily="2" charset="0"/>
                <a:cs typeface="Times New Roman" panose="02020603050405020304" pitchFamily="18" charset="0"/>
              </a:rPr>
              <a:t>²</a:t>
            </a:r>
            <a:endParaRPr lang="nl-NL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  <a:p>
            <a:r>
              <a:rPr lang="es-ES" sz="1200" dirty="0" smtClean="0">
                <a:latin typeface="ABeZeh"/>
              </a:rPr>
              <a:t> </a:t>
            </a:r>
            <a:endParaRPr lang="es-ES" sz="1200" dirty="0">
              <a:latin typeface="ABeZeh"/>
            </a:endParaRPr>
          </a:p>
        </p:txBody>
      </p:sp>
      <p:sp>
        <p:nvSpPr>
          <p:cNvPr id="84" name="CuadroTexto 83">
            <a:extLst>
              <a:ext uri="{FF2B5EF4-FFF2-40B4-BE49-F238E27FC236}">
                <a16:creationId xmlns:a16="http://schemas.microsoft.com/office/drawing/2014/main" id="{97E4CB2D-AF5E-0FF2-7CA9-0DC7AA06FD0C}"/>
              </a:ext>
            </a:extLst>
          </p:cNvPr>
          <p:cNvSpPr txBox="1"/>
          <p:nvPr/>
        </p:nvSpPr>
        <p:spPr>
          <a:xfrm>
            <a:off x="2428423" y="5669241"/>
            <a:ext cx="1058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ABeZeh"/>
              </a:rPr>
              <a:t>0,01 </a:t>
            </a: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m</a:t>
            </a:r>
            <a:r>
              <a:rPr lang="nl-NL" sz="1200" dirty="0" smtClean="0">
                <a:solidFill>
                  <a:srgbClr val="333333"/>
                </a:solidFill>
                <a:latin typeface="Times New Roman" panose="02020603050405020304" pitchFamily="18" charset="0"/>
                <a:ea typeface="ABeZeh" pitchFamily="2" charset="0"/>
                <a:cs typeface="Times New Roman" panose="02020603050405020304" pitchFamily="18" charset="0"/>
              </a:rPr>
              <a:t>²</a:t>
            </a:r>
            <a:endParaRPr lang="nl-NL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  <a:p>
            <a:r>
              <a:rPr lang="es-ES" sz="1200" dirty="0" smtClean="0">
                <a:latin typeface="ABeZeh"/>
              </a:rPr>
              <a:t> </a:t>
            </a:r>
            <a:endParaRPr lang="es-ES" sz="1200" dirty="0">
              <a:latin typeface="ABeZeh"/>
            </a:endParaRPr>
          </a:p>
        </p:txBody>
      </p:sp>
      <p:sp>
        <p:nvSpPr>
          <p:cNvPr id="85" name="CuadroTexto 84">
            <a:extLst>
              <a:ext uri="{FF2B5EF4-FFF2-40B4-BE49-F238E27FC236}">
                <a16:creationId xmlns:a16="http://schemas.microsoft.com/office/drawing/2014/main" id="{97E4CB2D-AF5E-0FF2-7CA9-0DC7AA06FD0C}"/>
              </a:ext>
            </a:extLst>
          </p:cNvPr>
          <p:cNvSpPr txBox="1"/>
          <p:nvPr/>
        </p:nvSpPr>
        <p:spPr>
          <a:xfrm>
            <a:off x="4122398" y="6102508"/>
            <a:ext cx="1148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ABeZeh"/>
              </a:rPr>
              <a:t>1 c</a:t>
            </a: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m</a:t>
            </a:r>
            <a:r>
              <a:rPr lang="nl-NL" sz="1200" dirty="0" smtClean="0">
                <a:solidFill>
                  <a:srgbClr val="333333"/>
                </a:solidFill>
                <a:latin typeface="Times New Roman" panose="02020603050405020304" pitchFamily="18" charset="0"/>
                <a:ea typeface="ABeZeh" pitchFamily="2" charset="0"/>
                <a:cs typeface="Times New Roman" panose="02020603050405020304" pitchFamily="18" charset="0"/>
              </a:rPr>
              <a:t>²</a:t>
            </a:r>
            <a:endParaRPr lang="nl-NL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  <a:p>
            <a:r>
              <a:rPr lang="es-ES" sz="1200" dirty="0" smtClean="0">
                <a:latin typeface="ABeZeh"/>
              </a:rPr>
              <a:t> </a:t>
            </a:r>
            <a:endParaRPr lang="es-ES" sz="1200" dirty="0">
              <a:latin typeface="ABeZeh"/>
            </a:endParaRPr>
          </a:p>
        </p:txBody>
      </p:sp>
      <p:sp>
        <p:nvSpPr>
          <p:cNvPr id="87" name="CuadroTexto 86">
            <a:extLst>
              <a:ext uri="{FF2B5EF4-FFF2-40B4-BE49-F238E27FC236}">
                <a16:creationId xmlns:a16="http://schemas.microsoft.com/office/drawing/2014/main" id="{97E4CB2D-AF5E-0FF2-7CA9-0DC7AA06FD0C}"/>
              </a:ext>
            </a:extLst>
          </p:cNvPr>
          <p:cNvSpPr txBox="1"/>
          <p:nvPr/>
        </p:nvSpPr>
        <p:spPr>
          <a:xfrm>
            <a:off x="4023163" y="5678953"/>
            <a:ext cx="1058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ABeZeh"/>
              </a:rPr>
              <a:t>1.000 </a:t>
            </a: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m</a:t>
            </a:r>
            <a:r>
              <a:rPr lang="nl-NL" sz="1200" dirty="0" smtClean="0">
                <a:solidFill>
                  <a:srgbClr val="333333"/>
                </a:solidFill>
                <a:latin typeface="Times New Roman" panose="02020603050405020304" pitchFamily="18" charset="0"/>
                <a:ea typeface="ABeZeh" pitchFamily="2" charset="0"/>
                <a:cs typeface="Times New Roman" panose="02020603050405020304" pitchFamily="18" charset="0"/>
              </a:rPr>
              <a:t>²</a:t>
            </a:r>
            <a:endParaRPr lang="nl-NL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  <a:p>
            <a:r>
              <a:rPr lang="es-ES" sz="1200" dirty="0" smtClean="0">
                <a:latin typeface="ABeZeh"/>
              </a:rPr>
              <a:t> </a:t>
            </a:r>
            <a:endParaRPr lang="es-ES" sz="1200" dirty="0">
              <a:latin typeface="ABeZeh"/>
            </a:endParaRPr>
          </a:p>
        </p:txBody>
      </p:sp>
      <p:sp>
        <p:nvSpPr>
          <p:cNvPr id="89" name="CuadroTexto 88">
            <a:extLst>
              <a:ext uri="{FF2B5EF4-FFF2-40B4-BE49-F238E27FC236}">
                <a16:creationId xmlns:a16="http://schemas.microsoft.com/office/drawing/2014/main" id="{97E4CB2D-AF5E-0FF2-7CA9-0DC7AA06FD0C}"/>
              </a:ext>
            </a:extLst>
          </p:cNvPr>
          <p:cNvSpPr txBox="1"/>
          <p:nvPr/>
        </p:nvSpPr>
        <p:spPr>
          <a:xfrm>
            <a:off x="939854" y="6098286"/>
            <a:ext cx="1148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ABeZeh"/>
              </a:rPr>
              <a:t>1 k</a:t>
            </a: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m</a:t>
            </a:r>
            <a:r>
              <a:rPr lang="nl-NL" sz="1200" dirty="0" smtClean="0">
                <a:solidFill>
                  <a:srgbClr val="333333"/>
                </a:solidFill>
                <a:latin typeface="Times New Roman" panose="02020603050405020304" pitchFamily="18" charset="0"/>
                <a:ea typeface="ABeZeh" pitchFamily="2" charset="0"/>
                <a:cs typeface="Times New Roman" panose="02020603050405020304" pitchFamily="18" charset="0"/>
              </a:rPr>
              <a:t>²</a:t>
            </a:r>
            <a:endParaRPr lang="nl-NL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  <a:p>
            <a:r>
              <a:rPr lang="es-ES" sz="1200" dirty="0" smtClean="0">
                <a:latin typeface="ABeZeh"/>
              </a:rPr>
              <a:t> </a:t>
            </a:r>
            <a:endParaRPr lang="es-ES" sz="1200" dirty="0">
              <a:latin typeface="ABeZeh"/>
            </a:endParaRPr>
          </a:p>
        </p:txBody>
      </p:sp>
      <p:sp>
        <p:nvSpPr>
          <p:cNvPr id="92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707506" y="5245666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Relaciona cada unidad de medida con su equivalente (1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punto):</a:t>
            </a:r>
            <a:endParaRPr lang="nl-NL" sz="1200" b="1" dirty="0">
              <a:solidFill>
                <a:srgbClr val="FF33CC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93" name="Afgeronde rechthoek 13">
            <a:extLst>
              <a:ext uri="{FF2B5EF4-FFF2-40B4-BE49-F238E27FC236}">
                <a16:creationId xmlns:a16="http://schemas.microsoft.com/office/drawing/2014/main" id="{74661563-8571-EE49-FE8B-DC4A0827FD46}"/>
              </a:ext>
            </a:extLst>
          </p:cNvPr>
          <p:cNvSpPr/>
          <p:nvPr/>
        </p:nvSpPr>
        <p:spPr>
          <a:xfrm>
            <a:off x="772283" y="7416269"/>
            <a:ext cx="5799641" cy="751756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0000"/>
              </a:lnSpc>
            </a:pPr>
            <a:r>
              <a:rPr lang="es-ES" dirty="0"/>
              <a:t>Carla quiere cubrir el suelo de su habitación con baldosas cuadradas de 625 cm</a:t>
            </a:r>
            <a:r>
              <a:rPr lang="nl-NL" dirty="0"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s-ES" dirty="0"/>
              <a:t>. Si el área </a:t>
            </a:r>
            <a:br>
              <a:rPr lang="es-ES" dirty="0"/>
            </a:br>
            <a:r>
              <a:rPr lang="es-ES" dirty="0"/>
              <a:t>del cuelo de la habitación es 4 m</a:t>
            </a:r>
            <a:r>
              <a:rPr lang="nl-NL" dirty="0"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s-ES" dirty="0"/>
              <a:t>, ¿cuántas baldosas necesita para cubrir completamente el suelo?</a:t>
            </a:r>
            <a:br>
              <a:rPr lang="es-ES" dirty="0"/>
            </a:br>
            <a:r>
              <a:rPr lang="nl-NL" dirty="0"/>
              <a:t>(1 punto):</a:t>
            </a:r>
            <a:endParaRPr lang="nl-NL" dirty="0">
              <a:solidFill>
                <a:srgbClr val="FF33CC"/>
              </a:solidFill>
            </a:endParaRPr>
          </a:p>
        </p:txBody>
      </p:sp>
      <p:sp>
        <p:nvSpPr>
          <p:cNvPr id="94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707506" y="6404545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Uno de los baños de un piso tiene 2,35 m de ancho y 2,95 m de largo. El otro baño tiene 2,05 m de ancho y 3 m de largo. ¿Cuál tiene mayor área?</a:t>
            </a:r>
            <a:b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</a:b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Explica tu respuesta (1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punto):</a:t>
            </a:r>
            <a:endParaRPr lang="nl-NL" sz="1200" b="1" dirty="0">
              <a:solidFill>
                <a:srgbClr val="FF33CC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95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475684" y="9062606"/>
            <a:ext cx="7934220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indent="0" defTabSz="755934">
              <a:lnSpc>
                <a:spcPct val="150000"/>
              </a:lnSpc>
              <a:spcBef>
                <a:spcPts val="827"/>
              </a:spcBef>
              <a:buFont typeface="Arial" panose="020B0604020202020204" pitchFamily="34" charset="0"/>
              <a:buNone/>
              <a:defRPr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defRPr>
            </a:lvl1pPr>
            <a:lvl2pPr marL="377967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/>
            </a:lvl2pPr>
            <a:lvl3pPr marL="755934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/>
            </a:lvl3pPr>
            <a:lvl4pPr marL="1133902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/>
            </a:lvl4pPr>
            <a:lvl5pPr marL="1511869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/>
            </a:lvl5pPr>
            <a:lvl6pPr marL="1889836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/>
            </a:lvl6pPr>
            <a:lvl7pPr marL="2267803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/>
            </a:lvl7pPr>
            <a:lvl8pPr marL="2645771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/>
            </a:lvl8pPr>
            <a:lvl9pPr marL="3023738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/>
            </a:lvl9pPr>
          </a:lstStyle>
          <a:p>
            <a:pPr>
              <a:lnSpc>
                <a:spcPct val="100000"/>
              </a:lnSpc>
            </a:pPr>
            <a:endParaRPr lang="nl-NL" dirty="0"/>
          </a:p>
        </p:txBody>
      </p:sp>
      <p:sp>
        <p:nvSpPr>
          <p:cNvPr id="96" name="Afgeronde rechthoek 13">
            <a:extLst>
              <a:ext uri="{FF2B5EF4-FFF2-40B4-BE49-F238E27FC236}">
                <a16:creationId xmlns:a16="http://schemas.microsoft.com/office/drawing/2014/main" id="{FF87D195-B17F-950C-7984-F39B7DD231F4}"/>
              </a:ext>
            </a:extLst>
          </p:cNvPr>
          <p:cNvSpPr/>
          <p:nvPr/>
        </p:nvSpPr>
        <p:spPr>
          <a:xfrm>
            <a:off x="1920633" y="9489665"/>
            <a:ext cx="473532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97" name="CuadroTexto 96">
            <a:extLst>
              <a:ext uri="{FF2B5EF4-FFF2-40B4-BE49-F238E27FC236}">
                <a16:creationId xmlns:a16="http://schemas.microsoft.com/office/drawing/2014/main" id="{97E4CB2D-AF5E-0FF2-7CA9-0DC7AA06FD0C}"/>
              </a:ext>
            </a:extLst>
          </p:cNvPr>
          <p:cNvSpPr txBox="1"/>
          <p:nvPr/>
        </p:nvSpPr>
        <p:spPr>
          <a:xfrm>
            <a:off x="864221" y="9505091"/>
            <a:ext cx="26603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ABeZeh"/>
              </a:rPr>
              <a:t>Carla necesita </a:t>
            </a:r>
            <a:r>
              <a:rPr lang="es-ES" sz="1200" dirty="0" smtClean="0">
                <a:latin typeface="ABeZeh"/>
              </a:rPr>
              <a:t>            baldosas</a:t>
            </a:r>
            <a:r>
              <a:rPr lang="es-ES" sz="1200" dirty="0" smtClean="0">
                <a:latin typeface="ABeZeh"/>
              </a:rPr>
              <a:t>.</a:t>
            </a:r>
            <a:endParaRPr lang="nl-NL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  <a:p>
            <a:r>
              <a:rPr lang="es-ES" sz="1200" dirty="0" smtClean="0">
                <a:latin typeface="ABeZeh"/>
              </a:rPr>
              <a:t> </a:t>
            </a:r>
            <a:endParaRPr lang="es-ES" sz="1200" dirty="0">
              <a:latin typeface="ABeZeh"/>
            </a:endParaRPr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fgeronde rechthoek 13">
            <a:extLst>
              <a:ext uri="{FF2B5EF4-FFF2-40B4-BE49-F238E27FC236}">
                <a16:creationId xmlns:a16="http://schemas.microsoft.com/office/drawing/2014/main" id="{61E5A8A9-524E-C60D-2435-FF99D3AB155A}"/>
              </a:ext>
            </a:extLst>
          </p:cNvPr>
          <p:cNvSpPr/>
          <p:nvPr/>
        </p:nvSpPr>
        <p:spPr>
          <a:xfrm>
            <a:off x="1607511" y="2899424"/>
            <a:ext cx="440177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Prueba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Nombre y apellidos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Fecha</a:t>
              </a:r>
              <a:endParaRPr lang="nl-NL" sz="1100" b="1" dirty="0"/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Snappet. Prueba 12 6º. Página 2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119" name="Ondertitel 2">
            <a:extLst>
              <a:ext uri="{FF2B5EF4-FFF2-40B4-BE49-F238E27FC236}">
                <a16:creationId xmlns:a16="http://schemas.microsoft.com/office/drawing/2014/main" id="{4A4B9E22-A473-8DC6-7145-B69C6F1B71B0}"/>
              </a:ext>
            </a:extLst>
          </p:cNvPr>
          <p:cNvSpPr txBox="1">
            <a:spLocks/>
          </p:cNvSpPr>
          <p:nvPr/>
        </p:nvSpPr>
        <p:spPr>
          <a:xfrm>
            <a:off x="704692" y="4372942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Marca con una equis cuál de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las tierras tiene mayor superficie (1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punto):</a:t>
            </a:r>
          </a:p>
        </p:txBody>
      </p:sp>
      <p:sp>
        <p:nvSpPr>
          <p:cNvPr id="21" name="Ondertitel 2">
            <a:extLst>
              <a:ext uri="{FF2B5EF4-FFF2-40B4-BE49-F238E27FC236}">
                <a16:creationId xmlns:a16="http://schemas.microsoft.com/office/drawing/2014/main" id="{DA48A1F4-3C3F-05A1-C8A4-FFE2E0DB831D}"/>
              </a:ext>
            </a:extLst>
          </p:cNvPr>
          <p:cNvSpPr txBox="1">
            <a:spLocks/>
          </p:cNvSpPr>
          <p:nvPr/>
        </p:nvSpPr>
        <p:spPr>
          <a:xfrm>
            <a:off x="682491" y="1996308"/>
            <a:ext cx="615819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Cuántos decímetros cuadrados de suelo necesito para enlosar una habitación de 6 metros cuadrados (1 punto)</a:t>
            </a:r>
          </a:p>
        </p:txBody>
      </p:sp>
      <p:sp>
        <p:nvSpPr>
          <p:cNvPr id="5" name="Ondertitel 2">
            <a:extLst>
              <a:ext uri="{FF2B5EF4-FFF2-40B4-BE49-F238E27FC236}">
                <a16:creationId xmlns:a16="http://schemas.microsoft.com/office/drawing/2014/main" id="{04642FCE-72AD-D960-85F4-7EC66E94416F}"/>
              </a:ext>
            </a:extLst>
          </p:cNvPr>
          <p:cNvSpPr txBox="1">
            <a:spLocks/>
          </p:cNvSpPr>
          <p:nvPr/>
        </p:nvSpPr>
        <p:spPr>
          <a:xfrm>
            <a:off x="859240" y="2923871"/>
            <a:ext cx="1817674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Necesito               </a:t>
            </a: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dm</a:t>
            </a:r>
            <a:r>
              <a:rPr lang="nl-NL" sz="1200" dirty="0" smtClean="0">
                <a:solidFill>
                  <a:srgbClr val="333333"/>
                </a:solidFill>
                <a:latin typeface="Times New Roman" panose="02020603050405020304" pitchFamily="18" charset="0"/>
                <a:ea typeface="ABeZeh" pitchFamily="2" charset="0"/>
                <a:cs typeface="Times New Roman" panose="02020603050405020304" pitchFamily="18" charset="0"/>
              </a:rPr>
              <a:t>²</a:t>
            </a: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.</a:t>
            </a:r>
            <a:endParaRPr lang="nl-NL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pic>
        <p:nvPicPr>
          <p:cNvPr id="33" name="Imagen 32">
            <a:extLst>
              <a:ext uri="{FF2B5EF4-FFF2-40B4-BE49-F238E27FC236}">
                <a16:creationId xmlns:a16="http://schemas.microsoft.com/office/drawing/2014/main" id="{C16AF6B2-D61A-5E84-87F6-576156D570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3023431" y="2335714"/>
            <a:ext cx="1404937" cy="1824037"/>
          </a:xfrm>
          <a:prstGeom prst="rect">
            <a:avLst/>
          </a:prstGeom>
        </p:spPr>
      </p:pic>
      <p:sp>
        <p:nvSpPr>
          <p:cNvPr id="35" name="Rectángulo: esquinas redondeadas 34">
            <a:extLst>
              <a:ext uri="{FF2B5EF4-FFF2-40B4-BE49-F238E27FC236}">
                <a16:creationId xmlns:a16="http://schemas.microsoft.com/office/drawing/2014/main" id="{5C2896FF-5EE6-3CE3-05E9-6A662DB4B224}"/>
              </a:ext>
            </a:extLst>
          </p:cNvPr>
          <p:cNvSpPr/>
          <p:nvPr/>
        </p:nvSpPr>
        <p:spPr>
          <a:xfrm>
            <a:off x="1376636" y="4997016"/>
            <a:ext cx="217702" cy="1989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" name="Rectángulo: esquinas redondeadas 49">
            <a:extLst>
              <a:ext uri="{FF2B5EF4-FFF2-40B4-BE49-F238E27FC236}">
                <a16:creationId xmlns:a16="http://schemas.microsoft.com/office/drawing/2014/main" id="{BDE9DBED-80FE-6736-46CD-679646DF45CB}"/>
              </a:ext>
            </a:extLst>
          </p:cNvPr>
          <p:cNvSpPr/>
          <p:nvPr/>
        </p:nvSpPr>
        <p:spPr>
          <a:xfrm>
            <a:off x="3295100" y="4984764"/>
            <a:ext cx="217702" cy="1989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" name="Rectángulo: esquinas redondeadas 50">
            <a:extLst>
              <a:ext uri="{FF2B5EF4-FFF2-40B4-BE49-F238E27FC236}">
                <a16:creationId xmlns:a16="http://schemas.microsoft.com/office/drawing/2014/main" id="{B7DD4F2B-B8D7-FD91-1B36-EB37EA0E0C50}"/>
              </a:ext>
            </a:extLst>
          </p:cNvPr>
          <p:cNvSpPr/>
          <p:nvPr/>
        </p:nvSpPr>
        <p:spPr>
          <a:xfrm>
            <a:off x="5093119" y="4971616"/>
            <a:ext cx="217702" cy="1989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Ondertitel 2">
            <a:extLst>
              <a:ext uri="{FF2B5EF4-FFF2-40B4-BE49-F238E27FC236}">
                <a16:creationId xmlns:a16="http://schemas.microsoft.com/office/drawing/2014/main" id="{8BF470C9-B42A-4430-FAA3-691C7C2BDEB9}"/>
              </a:ext>
            </a:extLst>
          </p:cNvPr>
          <p:cNvSpPr txBox="1">
            <a:spLocks/>
          </p:cNvSpPr>
          <p:nvPr/>
        </p:nvSpPr>
        <p:spPr>
          <a:xfrm>
            <a:off x="1575050" y="4966866"/>
            <a:ext cx="1119378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100 000 </a:t>
            </a: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m</a:t>
            </a:r>
            <a:r>
              <a:rPr lang="nl-NL" sz="1200" dirty="0">
                <a:solidFill>
                  <a:srgbClr val="333333"/>
                </a:solidFill>
                <a:latin typeface="Times New Roman" panose="02020603050405020304" pitchFamily="18" charset="0"/>
                <a:ea typeface="ABeZeh" pitchFamily="2" charset="0"/>
                <a:cs typeface="Times New Roman" panose="02020603050405020304" pitchFamily="18" charset="0"/>
              </a:rPr>
              <a:t>²</a:t>
            </a:r>
            <a:endParaRPr lang="nl-NL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54" name="Ondertitel 2">
            <a:extLst>
              <a:ext uri="{FF2B5EF4-FFF2-40B4-BE49-F238E27FC236}">
                <a16:creationId xmlns:a16="http://schemas.microsoft.com/office/drawing/2014/main" id="{3B1E96B8-2400-07E8-280D-33D0F4F7AC5C}"/>
              </a:ext>
            </a:extLst>
          </p:cNvPr>
          <p:cNvSpPr txBox="1">
            <a:spLocks/>
          </p:cNvSpPr>
          <p:nvPr/>
        </p:nvSpPr>
        <p:spPr>
          <a:xfrm>
            <a:off x="3523935" y="4967079"/>
            <a:ext cx="957913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 </a:t>
            </a: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hm</a:t>
            </a:r>
            <a:r>
              <a:rPr lang="nl-NL" sz="1200" dirty="0">
                <a:solidFill>
                  <a:srgbClr val="333333"/>
                </a:solidFill>
                <a:latin typeface="Times New Roman" panose="02020603050405020304" pitchFamily="18" charset="0"/>
                <a:ea typeface="ABeZeh" pitchFamily="2" charset="0"/>
                <a:cs typeface="Times New Roman" panose="02020603050405020304" pitchFamily="18" charset="0"/>
              </a:rPr>
              <a:t>²</a:t>
            </a:r>
            <a:endParaRPr lang="nl-NL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56" name="Ondertitel 2">
            <a:extLst>
              <a:ext uri="{FF2B5EF4-FFF2-40B4-BE49-F238E27FC236}">
                <a16:creationId xmlns:a16="http://schemas.microsoft.com/office/drawing/2014/main" id="{A227499E-52F7-7488-3F40-405574FC7451}"/>
              </a:ext>
            </a:extLst>
          </p:cNvPr>
          <p:cNvSpPr txBox="1">
            <a:spLocks/>
          </p:cNvSpPr>
          <p:nvPr/>
        </p:nvSpPr>
        <p:spPr>
          <a:xfrm>
            <a:off x="5259838" y="4960986"/>
            <a:ext cx="607232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 </a:t>
            </a: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km</a:t>
            </a:r>
            <a:r>
              <a:rPr lang="nl-NL" sz="1200" dirty="0">
                <a:solidFill>
                  <a:srgbClr val="333333"/>
                </a:solidFill>
                <a:latin typeface="Times New Roman" panose="02020603050405020304" pitchFamily="18" charset="0"/>
                <a:ea typeface="ABeZeh" pitchFamily="2" charset="0"/>
                <a:cs typeface="Times New Roman" panose="02020603050405020304" pitchFamily="18" charset="0"/>
              </a:rPr>
              <a:t>²</a:t>
            </a:r>
            <a:endParaRPr lang="nl-NL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76" name="Afgeronde rechthoek 13">
            <a:extLst>
              <a:ext uri="{FF2B5EF4-FFF2-40B4-BE49-F238E27FC236}">
                <a16:creationId xmlns:a16="http://schemas.microsoft.com/office/drawing/2014/main" id="{74661563-8571-EE49-FE8B-DC4A0827FD46}"/>
              </a:ext>
            </a:extLst>
          </p:cNvPr>
          <p:cNvSpPr/>
          <p:nvPr/>
        </p:nvSpPr>
        <p:spPr>
          <a:xfrm>
            <a:off x="1724864" y="6189909"/>
            <a:ext cx="322824" cy="321456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9" name="Ondertitel 2">
            <a:extLst>
              <a:ext uri="{FF2B5EF4-FFF2-40B4-BE49-F238E27FC236}">
                <a16:creationId xmlns:a16="http://schemas.microsoft.com/office/drawing/2014/main" id="{4A4B9E22-A473-8DC6-7145-B69C6F1B71B0}"/>
              </a:ext>
            </a:extLst>
          </p:cNvPr>
          <p:cNvSpPr txBox="1">
            <a:spLocks/>
          </p:cNvSpPr>
          <p:nvPr/>
        </p:nvSpPr>
        <p:spPr>
          <a:xfrm>
            <a:off x="698308" y="5798868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Una película duró 135 minutos. La pelicula duró: (1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punto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)</a:t>
            </a:r>
            <a:endParaRPr lang="nl-NL" sz="1200" b="1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83" name="Afgeronde rechthoek 13">
            <a:extLst>
              <a:ext uri="{FF2B5EF4-FFF2-40B4-BE49-F238E27FC236}">
                <a16:creationId xmlns:a16="http://schemas.microsoft.com/office/drawing/2014/main" id="{74661563-8571-EE49-FE8B-DC4A0827FD46}"/>
              </a:ext>
            </a:extLst>
          </p:cNvPr>
          <p:cNvSpPr/>
          <p:nvPr/>
        </p:nvSpPr>
        <p:spPr>
          <a:xfrm>
            <a:off x="2410235" y="6202303"/>
            <a:ext cx="322824" cy="321456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80" name="CuadroTexto 79">
            <a:extLst>
              <a:ext uri="{FF2B5EF4-FFF2-40B4-BE49-F238E27FC236}">
                <a16:creationId xmlns:a16="http://schemas.microsoft.com/office/drawing/2014/main" id="{97E4CB2D-AF5E-0FF2-7CA9-0DC7AA06FD0C}"/>
              </a:ext>
            </a:extLst>
          </p:cNvPr>
          <p:cNvSpPr txBox="1"/>
          <p:nvPr/>
        </p:nvSpPr>
        <p:spPr>
          <a:xfrm>
            <a:off x="872066" y="6182003"/>
            <a:ext cx="59013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ABeZeh"/>
              </a:rPr>
              <a:t>135 min = </a:t>
            </a:r>
            <a:r>
              <a:rPr lang="es-ES" sz="1200" dirty="0" smtClean="0">
                <a:latin typeface="ABeZeh"/>
              </a:rPr>
              <a:t>          h </a:t>
            </a:r>
            <a:r>
              <a:rPr lang="es-ES" sz="1200" dirty="0" smtClean="0">
                <a:latin typeface="ABeZeh"/>
              </a:rPr>
              <a:t>y </a:t>
            </a:r>
            <a:r>
              <a:rPr lang="es-ES" sz="1200" dirty="0" smtClean="0">
                <a:latin typeface="ABeZeh"/>
              </a:rPr>
              <a:t>          min                 </a:t>
            </a:r>
            <a:endParaRPr lang="es-ES" sz="1200" dirty="0">
              <a:latin typeface="ABeZeh"/>
            </a:endParaRPr>
          </a:p>
        </p:txBody>
      </p:sp>
      <p:sp>
        <p:nvSpPr>
          <p:cNvPr id="38" name="Ondertitel 2">
            <a:extLst>
              <a:ext uri="{FF2B5EF4-FFF2-40B4-BE49-F238E27FC236}">
                <a16:creationId xmlns:a16="http://schemas.microsoft.com/office/drawing/2014/main" id="{287C6462-E9FD-D34A-8783-4A09DB2022E6}"/>
              </a:ext>
            </a:extLst>
          </p:cNvPr>
          <p:cNvSpPr txBox="1">
            <a:spLocks/>
          </p:cNvSpPr>
          <p:nvPr/>
        </p:nvSpPr>
        <p:spPr>
          <a:xfrm>
            <a:off x="699383" y="8544567"/>
            <a:ext cx="5650752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    </a:t>
            </a: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  <a:r>
              <a:rPr lang="nl-NL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, llegará a tiempo porque la película dura               hora y             minutos.</a:t>
            </a:r>
          </a:p>
        </p:txBody>
      </p:sp>
      <p:sp>
        <p:nvSpPr>
          <p:cNvPr id="39" name="Afgeronde rechthoek 13">
            <a:extLst>
              <a:ext uri="{FF2B5EF4-FFF2-40B4-BE49-F238E27FC236}">
                <a16:creationId xmlns:a16="http://schemas.microsoft.com/office/drawing/2014/main" id="{7ED1C92D-9DD9-FF09-3F5D-0C395244F60C}"/>
              </a:ext>
            </a:extLst>
          </p:cNvPr>
          <p:cNvSpPr/>
          <p:nvPr/>
        </p:nvSpPr>
        <p:spPr>
          <a:xfrm>
            <a:off x="2466953" y="7296188"/>
            <a:ext cx="488008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0" name="Ondertitel 2">
            <a:extLst>
              <a:ext uri="{FF2B5EF4-FFF2-40B4-BE49-F238E27FC236}">
                <a16:creationId xmlns:a16="http://schemas.microsoft.com/office/drawing/2014/main" id="{DE06FF0F-C793-49CB-BF30-68DAA96AD668}"/>
              </a:ext>
            </a:extLst>
          </p:cNvPr>
          <p:cNvSpPr txBox="1">
            <a:spLocks/>
          </p:cNvSpPr>
          <p:nvPr/>
        </p:nvSpPr>
        <p:spPr>
          <a:xfrm>
            <a:off x="698308" y="6607553"/>
            <a:ext cx="6158196" cy="3671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Mirian caminó durante 2 horas y 45 minutos. ¿Cuántos minutos caminó en total? (1 punto)</a:t>
            </a:r>
          </a:p>
        </p:txBody>
      </p:sp>
      <p:sp>
        <p:nvSpPr>
          <p:cNvPr id="41" name="Ondertitel 2">
            <a:extLst>
              <a:ext uri="{FF2B5EF4-FFF2-40B4-BE49-F238E27FC236}">
                <a16:creationId xmlns:a16="http://schemas.microsoft.com/office/drawing/2014/main" id="{4AE470F7-0625-DA26-9B09-60EC28B2B502}"/>
              </a:ext>
            </a:extLst>
          </p:cNvPr>
          <p:cNvSpPr txBox="1">
            <a:spLocks/>
          </p:cNvSpPr>
          <p:nvPr/>
        </p:nvSpPr>
        <p:spPr>
          <a:xfrm>
            <a:off x="705240" y="7716907"/>
            <a:ext cx="6199531" cy="3875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spcBef>
                <a:spcPts val="0"/>
              </a:spcBef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</a:rPr>
              <a:t>10. María entra en el cine a las 16:00 h. Si la película dura 90 minutos y ha quedado a las 17:45 en la salida, ¿llegará a tiempo? (1 punto)</a:t>
            </a:r>
          </a:p>
        </p:txBody>
      </p:sp>
      <p:sp>
        <p:nvSpPr>
          <p:cNvPr id="42" name="Ondertitel 2">
            <a:extLst>
              <a:ext uri="{FF2B5EF4-FFF2-40B4-BE49-F238E27FC236}">
                <a16:creationId xmlns:a16="http://schemas.microsoft.com/office/drawing/2014/main" id="{49830808-9B98-6ACB-45E3-01A047269150}"/>
              </a:ext>
            </a:extLst>
          </p:cNvPr>
          <p:cNvSpPr txBox="1">
            <a:spLocks/>
          </p:cNvSpPr>
          <p:nvPr/>
        </p:nvSpPr>
        <p:spPr>
          <a:xfrm>
            <a:off x="842621" y="7308871"/>
            <a:ext cx="4063750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Mirian caminó durante            </a:t>
            </a: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  <a:r>
              <a:rPr lang="nl-NL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minutos en total.</a:t>
            </a:r>
          </a:p>
        </p:txBody>
      </p:sp>
      <p:pic>
        <p:nvPicPr>
          <p:cNvPr id="44" name="Imagen 43">
            <a:extLst>
              <a:ext uri="{FF2B5EF4-FFF2-40B4-BE49-F238E27FC236}">
                <a16:creationId xmlns:a16="http://schemas.microsoft.com/office/drawing/2014/main" id="{4CF6FED2-C1C7-A639-0DF4-B4973C7F97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1072" y="8947731"/>
            <a:ext cx="834487" cy="942163"/>
          </a:xfrm>
          <a:prstGeom prst="rect">
            <a:avLst/>
          </a:prstGeom>
        </p:spPr>
      </p:pic>
      <p:sp>
        <p:nvSpPr>
          <p:cNvPr id="46" name="Afgeronde rechthoek 13">
            <a:extLst>
              <a:ext uri="{FF2B5EF4-FFF2-40B4-BE49-F238E27FC236}">
                <a16:creationId xmlns:a16="http://schemas.microsoft.com/office/drawing/2014/main" id="{AFE87FE9-9B66-D144-0D29-6C4D33D607EF}"/>
              </a:ext>
            </a:extLst>
          </p:cNvPr>
          <p:cNvSpPr/>
          <p:nvPr/>
        </p:nvSpPr>
        <p:spPr>
          <a:xfrm>
            <a:off x="849029" y="8502301"/>
            <a:ext cx="354777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8" name="Afgeronde rechthoek 13">
            <a:extLst>
              <a:ext uri="{FF2B5EF4-FFF2-40B4-BE49-F238E27FC236}">
                <a16:creationId xmlns:a16="http://schemas.microsoft.com/office/drawing/2014/main" id="{826C2F05-5BA7-DE5B-3751-76239831C162}"/>
              </a:ext>
            </a:extLst>
          </p:cNvPr>
          <p:cNvSpPr/>
          <p:nvPr/>
        </p:nvSpPr>
        <p:spPr>
          <a:xfrm>
            <a:off x="4118272" y="8552047"/>
            <a:ext cx="354777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3" name="Afgeronde rechthoek 13">
            <a:extLst>
              <a:ext uri="{FF2B5EF4-FFF2-40B4-BE49-F238E27FC236}">
                <a16:creationId xmlns:a16="http://schemas.microsoft.com/office/drawing/2014/main" id="{82843E5B-C8C9-03C8-7DE8-A2CD6A8FFF25}"/>
              </a:ext>
            </a:extLst>
          </p:cNvPr>
          <p:cNvSpPr/>
          <p:nvPr/>
        </p:nvSpPr>
        <p:spPr>
          <a:xfrm>
            <a:off x="5134656" y="8536360"/>
            <a:ext cx="374040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5" ma:contentTypeDescription="Create a new document." ma:contentTypeScope="" ma:versionID="55fe7e69b45fff375011519ab9c92ca7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b15559fb6c65f6ba56beed89eeb782a5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643F5B3-B114-441E-AD41-A0680C4AAB7A}">
  <ds:schemaRefs>
    <ds:schemaRef ds:uri="4df41d69-8cf9-497b-ae8f-b424b063cd22"/>
    <ds:schemaRef ds:uri="http://www.w3.org/XML/1998/namespace"/>
    <ds:schemaRef ds:uri="http://purl.org/dc/dcmitype/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f0ce2327-97fb-4dfc-a980-285cacb0ad39"/>
    <ds:schemaRef ds:uri="http://schemas.microsoft.com/office/2006/metadata/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DBD74F38-0BAB-4458-B71F-4E482B167C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8184</TotalTime>
  <Words>388</Words>
  <Application>Microsoft Office PowerPoint</Application>
  <PresentationFormat>Personalizado</PresentationFormat>
  <Paragraphs>48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ABeZeh</vt:lpstr>
      <vt:lpstr>Arial</vt:lpstr>
      <vt:lpstr>Calibri</vt:lpstr>
      <vt:lpstr>Calibri Light</vt:lpstr>
      <vt:lpstr>Times New Roman</vt:lpstr>
      <vt:lpstr>Kantoorthema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Viviana Saavedra</cp:lastModifiedBy>
  <cp:revision>138</cp:revision>
  <dcterms:created xsi:type="dcterms:W3CDTF">2022-01-03T10:00:59Z</dcterms:created>
  <dcterms:modified xsi:type="dcterms:W3CDTF">2023-11-02T10:33:21Z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