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8"/>
    <p:restoredTop sz="97680"/>
  </p:normalViewPr>
  <p:slideViewPr>
    <p:cSldViewPr snapToGrid="0" snapToObjects="1">
      <p:cViewPr varScale="1">
        <p:scale>
          <a:sx n="74" d="100"/>
          <a:sy n="74" d="100"/>
        </p:scale>
        <p:origin x="348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30-10-2023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</a:t>
            </a:r>
            <a:r>
              <a:rPr lang="nl-NL" sz="1050" dirty="0" smtClean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13 </a:t>
            </a:r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6º. Página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 </a:t>
            </a:r>
            <a:endParaRPr lang="nl-NL" sz="24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87011" y="4973416"/>
            <a:ext cx="647857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Escribe los elementos de la circunferencia. (1 punto)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1" name="Afgeronde rechthoek 21">
            <a:extLst>
              <a:ext uri="{FF2B5EF4-FFF2-40B4-BE49-F238E27FC236}">
                <a16:creationId xmlns:a16="http://schemas.microsoft.com/office/drawing/2014/main" id="{22EB3649-09C7-DB70-0B42-2DD69734289D}"/>
              </a:ext>
            </a:extLst>
          </p:cNvPr>
          <p:cNvSpPr/>
          <p:nvPr/>
        </p:nvSpPr>
        <p:spPr>
          <a:xfrm>
            <a:off x="5848104" y="4234457"/>
            <a:ext cx="227704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3" name="Afgeronde rechthoek 21">
            <a:extLst>
              <a:ext uri="{FF2B5EF4-FFF2-40B4-BE49-F238E27FC236}">
                <a16:creationId xmlns:a16="http://schemas.microsoft.com/office/drawing/2014/main" id="{C6F8E345-4982-A868-2CFC-F63D33754773}"/>
              </a:ext>
            </a:extLst>
          </p:cNvPr>
          <p:cNvSpPr/>
          <p:nvPr/>
        </p:nvSpPr>
        <p:spPr>
          <a:xfrm>
            <a:off x="5475296" y="4216526"/>
            <a:ext cx="227704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4" name="Afgeronde rechthoek 21">
            <a:extLst>
              <a:ext uri="{FF2B5EF4-FFF2-40B4-BE49-F238E27FC236}">
                <a16:creationId xmlns:a16="http://schemas.microsoft.com/office/drawing/2014/main" id="{8EE751BE-5468-1A7B-3B74-387891D466CD}"/>
              </a:ext>
            </a:extLst>
          </p:cNvPr>
          <p:cNvSpPr/>
          <p:nvPr/>
        </p:nvSpPr>
        <p:spPr>
          <a:xfrm>
            <a:off x="6420168" y="3931689"/>
            <a:ext cx="227704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2" name="Ondertitel 2">
            <a:extLst>
              <a:ext uri="{FF2B5EF4-FFF2-40B4-BE49-F238E27FC236}">
                <a16:creationId xmlns:a16="http://schemas.microsoft.com/office/drawing/2014/main" id="{52B27281-40E3-A966-D271-A265B09C1EEC}"/>
              </a:ext>
            </a:extLst>
          </p:cNvPr>
          <p:cNvSpPr txBox="1">
            <a:spLocks/>
          </p:cNvSpPr>
          <p:nvPr/>
        </p:nvSpPr>
        <p:spPr>
          <a:xfrm>
            <a:off x="3231097" y="3877508"/>
            <a:ext cx="3705123" cy="658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recta es secante a las circunferencias         y           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y tangente a las circunferencias        y        .</a:t>
            </a:r>
          </a:p>
        </p:txBody>
      </p:sp>
      <p:sp>
        <p:nvSpPr>
          <p:cNvPr id="53" name="Afgeronde rechthoek 21">
            <a:extLst>
              <a:ext uri="{FF2B5EF4-FFF2-40B4-BE49-F238E27FC236}">
                <a16:creationId xmlns:a16="http://schemas.microsoft.com/office/drawing/2014/main" id="{98FE8271-251F-1103-79D6-8EB5D43EC927}"/>
              </a:ext>
            </a:extLst>
          </p:cNvPr>
          <p:cNvSpPr/>
          <p:nvPr/>
        </p:nvSpPr>
        <p:spPr>
          <a:xfrm>
            <a:off x="6007036" y="3936803"/>
            <a:ext cx="227704" cy="243539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586055" y="1819045"/>
            <a:ext cx="6158196" cy="338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Dibuja una recta secante a la circunferencia y una circunferencia exterior a la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misma.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579938" y="3284676"/>
            <a:ext cx="5572137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Observa y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completa.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EFABBCFA-2852-CDD9-9D40-80B4091F7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762" y="2425722"/>
            <a:ext cx="769391" cy="716532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388A718F-930E-2745-05DF-97273DFD0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622" y="3681938"/>
            <a:ext cx="2252133" cy="114177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3679" y="5350541"/>
            <a:ext cx="2064973" cy="1548730"/>
          </a:xfrm>
          <a:prstGeom prst="rect">
            <a:avLst/>
          </a:prstGeom>
        </p:spPr>
      </p:pic>
      <p:sp>
        <p:nvSpPr>
          <p:cNvPr id="62" name="Afgeronde rechthoek 13">
            <a:extLst>
              <a:ext uri="{FF2B5EF4-FFF2-40B4-BE49-F238E27FC236}">
                <a16:creationId xmlns:a16="http://schemas.microsoft.com/office/drawing/2014/main" id="{A0FA8BA5-82E7-B218-10D2-3851A1AABE91}"/>
              </a:ext>
            </a:extLst>
          </p:cNvPr>
          <p:cNvSpPr/>
          <p:nvPr/>
        </p:nvSpPr>
        <p:spPr>
          <a:xfrm>
            <a:off x="4303477" y="5863394"/>
            <a:ext cx="815341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4" name="Afgeronde rechthoek 13">
            <a:extLst>
              <a:ext uri="{FF2B5EF4-FFF2-40B4-BE49-F238E27FC236}">
                <a16:creationId xmlns:a16="http://schemas.microsoft.com/office/drawing/2014/main" id="{A0FA8BA5-82E7-B218-10D2-3851A1AABE91}"/>
              </a:ext>
            </a:extLst>
          </p:cNvPr>
          <p:cNvSpPr/>
          <p:nvPr/>
        </p:nvSpPr>
        <p:spPr>
          <a:xfrm>
            <a:off x="3055767" y="6940757"/>
            <a:ext cx="815341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7" name="Afgeronde rechthoek 13">
            <a:extLst>
              <a:ext uri="{FF2B5EF4-FFF2-40B4-BE49-F238E27FC236}">
                <a16:creationId xmlns:a16="http://schemas.microsoft.com/office/drawing/2014/main" id="{A0FA8BA5-82E7-B218-10D2-3851A1AABE91}"/>
              </a:ext>
            </a:extLst>
          </p:cNvPr>
          <p:cNvSpPr/>
          <p:nvPr/>
        </p:nvSpPr>
        <p:spPr>
          <a:xfrm>
            <a:off x="1159101" y="6168674"/>
            <a:ext cx="1003524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Afgeronde rechthoek 13">
            <a:extLst>
              <a:ext uri="{FF2B5EF4-FFF2-40B4-BE49-F238E27FC236}">
                <a16:creationId xmlns:a16="http://schemas.microsoft.com/office/drawing/2014/main" id="{A0FA8BA5-82E7-B218-10D2-3851A1AABE91}"/>
              </a:ext>
            </a:extLst>
          </p:cNvPr>
          <p:cNvSpPr/>
          <p:nvPr/>
        </p:nvSpPr>
        <p:spPr>
          <a:xfrm>
            <a:off x="1159100" y="5541586"/>
            <a:ext cx="1054580" cy="281868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48374" y="7404610"/>
            <a:ext cx="647857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Relaciona cada figura circular con su definición.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8" name="Rectángulo: esquinas redondeadas 37">
            <a:extLst>
              <a:ext uri="{FF2B5EF4-FFF2-40B4-BE49-F238E27FC236}">
                <a16:creationId xmlns:a16="http://schemas.microsoft.com/office/drawing/2014/main" id="{F88772BB-E474-E447-0C6B-E7C0A1DD317C}"/>
              </a:ext>
            </a:extLst>
          </p:cNvPr>
          <p:cNvSpPr/>
          <p:nvPr/>
        </p:nvSpPr>
        <p:spPr>
          <a:xfrm>
            <a:off x="793851" y="9394826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1115368" y="8413421"/>
            <a:ext cx="1481434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Corona circular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0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342310" y="7750745"/>
            <a:ext cx="253814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Parte del círculo limitada </a:t>
            </a:r>
            <a:b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por dos circunferencias concéntricas.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1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372721" y="8409800"/>
            <a:ext cx="1481434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Segmento circular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2613474" y="7838339"/>
            <a:ext cx="2538148" cy="445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Parte del círculo limitada </a:t>
            </a:r>
            <a:b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por una cuerda y un arco.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3222908" y="8430850"/>
            <a:ext cx="1481434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Sector circular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4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4835765" y="7854865"/>
            <a:ext cx="253814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Parte del círculo limitada </a:t>
            </a:r>
            <a:b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</a:b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por dos radios y un arco.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5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48373" y="8947904"/>
            <a:ext cx="6478573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Selecciona la opción correcta.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1115368" y="8443729"/>
            <a:ext cx="1170633" cy="240383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redondeado 36"/>
          <p:cNvSpPr/>
          <p:nvPr/>
        </p:nvSpPr>
        <p:spPr>
          <a:xfrm>
            <a:off x="3226848" y="8459132"/>
            <a:ext cx="1114824" cy="246302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redondeado 37"/>
          <p:cNvSpPr/>
          <p:nvPr/>
        </p:nvSpPr>
        <p:spPr>
          <a:xfrm>
            <a:off x="5370203" y="8429483"/>
            <a:ext cx="1404739" cy="263072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983243" y="9360675"/>
            <a:ext cx="253814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 radio equivale a dos diámetros.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5" name="Rectángulo: esquinas redondeadas 37">
            <a:extLst>
              <a:ext uri="{FF2B5EF4-FFF2-40B4-BE49-F238E27FC236}">
                <a16:creationId xmlns:a16="http://schemas.microsoft.com/office/drawing/2014/main" id="{F88772BB-E474-E447-0C6B-E7C0A1DD317C}"/>
              </a:ext>
            </a:extLst>
          </p:cNvPr>
          <p:cNvSpPr/>
          <p:nvPr/>
        </p:nvSpPr>
        <p:spPr>
          <a:xfrm>
            <a:off x="3838593" y="9418313"/>
            <a:ext cx="217702" cy="198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4027985" y="9384162"/>
            <a:ext cx="2538148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Un diámetro equivale a dos radios.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Afgeronde rechthoek 13">
            <a:extLst>
              <a:ext uri="{FF2B5EF4-FFF2-40B4-BE49-F238E27FC236}">
                <a16:creationId xmlns:a16="http://schemas.microsoft.com/office/drawing/2014/main" id="{7ED1C92D-9DD9-FF09-3F5D-0C395244F60C}"/>
              </a:ext>
            </a:extLst>
          </p:cNvPr>
          <p:cNvSpPr/>
          <p:nvPr/>
        </p:nvSpPr>
        <p:spPr>
          <a:xfrm>
            <a:off x="3896675" y="5335189"/>
            <a:ext cx="488008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Prueba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Nombre y apellidos</a:t>
              </a:r>
              <a:endParaRPr lang="nl-NL" sz="1100" b="1" dirty="0"/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100" b="1" dirty="0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Fecha</a:t>
              </a:r>
              <a:endParaRPr lang="nl-NL" sz="1100" b="1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19608" y="4433474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Calcula el área de un triángulo de base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2,5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cm y altura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 cm.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Método Snappet. Prueba </a:t>
            </a:r>
            <a:r>
              <a:rPr lang="nl-NL" sz="1050" dirty="0" smtClean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13 </a:t>
            </a:r>
            <a:r>
              <a:rPr lang="nl-NL" sz="1050" dirty="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6º. Página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67" name="Ondertitel 2">
            <a:extLst>
              <a:ext uri="{FF2B5EF4-FFF2-40B4-BE49-F238E27FC236}">
                <a16:creationId xmlns:a16="http://schemas.microsoft.com/office/drawing/2014/main" id="{49830808-9B98-6ACB-45E3-01A047269150}"/>
              </a:ext>
            </a:extLst>
          </p:cNvPr>
          <p:cNvSpPr txBox="1">
            <a:spLocks/>
          </p:cNvSpPr>
          <p:nvPr/>
        </p:nvSpPr>
        <p:spPr>
          <a:xfrm>
            <a:off x="2201608" y="5375273"/>
            <a:ext cx="3257323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área del triángulo es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        cm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.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48" name="Afgeronde rechthoek 13">
            <a:extLst>
              <a:ext uri="{FF2B5EF4-FFF2-40B4-BE49-F238E27FC236}">
                <a16:creationId xmlns:a16="http://schemas.microsoft.com/office/drawing/2014/main" id="{A0FA8BA5-82E7-B218-10D2-3851A1AABE91}"/>
              </a:ext>
            </a:extLst>
          </p:cNvPr>
          <p:cNvSpPr/>
          <p:nvPr/>
        </p:nvSpPr>
        <p:spPr>
          <a:xfrm>
            <a:off x="3316777" y="2775716"/>
            <a:ext cx="815341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45350" y="1926054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Calcula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la longitud de la circunferencia.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919" y="2232303"/>
            <a:ext cx="1419742" cy="1280003"/>
          </a:xfrm>
          <a:prstGeom prst="rect">
            <a:avLst/>
          </a:prstGeom>
        </p:spPr>
      </p:pic>
      <p:sp>
        <p:nvSpPr>
          <p:cNvPr id="2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2943872" y="2697002"/>
            <a:ext cx="1884958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 =                       cm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4" name="Afgeronde rechthoek 13">
            <a:extLst>
              <a:ext uri="{FF2B5EF4-FFF2-40B4-BE49-F238E27FC236}">
                <a16:creationId xmlns:a16="http://schemas.microsoft.com/office/drawing/2014/main" id="{A0FA8BA5-82E7-B218-10D2-3851A1AABE91}"/>
              </a:ext>
            </a:extLst>
          </p:cNvPr>
          <p:cNvSpPr/>
          <p:nvPr/>
        </p:nvSpPr>
        <p:spPr>
          <a:xfrm>
            <a:off x="1082059" y="4047709"/>
            <a:ext cx="815341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30323" y="3520886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Calcula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el área del círculo de radio 1,5 m. (1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709153" y="3968995"/>
            <a:ext cx="2390129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A =                       cm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endParaRPr lang="nl-NL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" name="Triángulo isósceles 2"/>
          <p:cNvSpPr/>
          <p:nvPr/>
        </p:nvSpPr>
        <p:spPr>
          <a:xfrm>
            <a:off x="1612468" y="4876286"/>
            <a:ext cx="517394" cy="123491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C683159-BF24-D8B0-1E5B-51970CFDDB7F}"/>
              </a:ext>
            </a:extLst>
          </p:cNvPr>
          <p:cNvSpPr txBox="1"/>
          <p:nvPr/>
        </p:nvSpPr>
        <p:spPr>
          <a:xfrm>
            <a:off x="2479442" y="7266762"/>
            <a:ext cx="368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BeZeh"/>
              </a:rPr>
              <a:t>El área del pentágono es </a:t>
            </a:r>
            <a:r>
              <a:rPr lang="es-ES" sz="1200" dirty="0" smtClean="0">
                <a:latin typeface="ABeZeh"/>
              </a:rPr>
              <a:t>          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r>
              <a:rPr lang="es-ES" sz="1200" dirty="0" smtClean="0">
                <a:latin typeface="ABeZeh"/>
              </a:rPr>
              <a:t>.</a:t>
            </a:r>
            <a:endParaRPr lang="es-ES" sz="1200" dirty="0">
              <a:latin typeface="ABeZeh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93F0F9B6-2767-4549-8E8C-CEE7A0C39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250" y="6820339"/>
            <a:ext cx="1215438" cy="970120"/>
          </a:xfrm>
          <a:prstGeom prst="rect">
            <a:avLst/>
          </a:prstGeom>
        </p:spPr>
      </p:pic>
      <p:sp>
        <p:nvSpPr>
          <p:cNvPr id="32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590988" y="6171055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Calcula el área del pentágono sabiendo que la altura de los triángulos en los que se descompone </a:t>
            </a:r>
            <a:r>
              <a:rPr lang="nl-NL" sz="1200" b="1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es </a:t>
            </a:r>
            <a:r>
              <a:rPr lang="nl-NL" sz="1200" b="1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3,44 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cm.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(1 punto</a:t>
            </a: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)</a:t>
            </a:r>
            <a:endParaRPr lang="nl-NL" sz="1200" b="1" dirty="0">
              <a:solidFill>
                <a:srgbClr val="FF33CC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3" name="Afgeronde rechthoek 13">
            <a:extLst>
              <a:ext uri="{FF2B5EF4-FFF2-40B4-BE49-F238E27FC236}">
                <a16:creationId xmlns:a16="http://schemas.microsoft.com/office/drawing/2014/main" id="{E94E261A-7675-0CBE-2F8E-70B4DDC32676}"/>
              </a:ext>
            </a:extLst>
          </p:cNvPr>
          <p:cNvSpPr/>
          <p:nvPr/>
        </p:nvSpPr>
        <p:spPr>
          <a:xfrm>
            <a:off x="4308101" y="7281216"/>
            <a:ext cx="360803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F86E0693-7977-5D29-94EC-892D326369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412" y="8005659"/>
            <a:ext cx="2508896" cy="1766917"/>
          </a:xfrm>
          <a:prstGeom prst="rect">
            <a:avLst/>
          </a:prstGeom>
        </p:spPr>
      </p:pic>
      <p:sp>
        <p:nvSpPr>
          <p:cNvPr id="36" name="Ondertitel 2">
            <a:extLst>
              <a:ext uri="{FF2B5EF4-FFF2-40B4-BE49-F238E27FC236}">
                <a16:creationId xmlns:a16="http://schemas.microsoft.com/office/drawing/2014/main" id="{E7E18EC7-96D8-85D7-3B43-E52A70DFA23D}"/>
              </a:ext>
            </a:extLst>
          </p:cNvPr>
          <p:cNvSpPr txBox="1">
            <a:spLocks/>
          </p:cNvSpPr>
          <p:nvPr/>
        </p:nvSpPr>
        <p:spPr>
          <a:xfrm>
            <a:off x="606713" y="783623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</a:t>
            </a: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¿Cuál es el área total de la figura? (1 punto)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6ABE4AD-21B3-9776-1EA8-CC4E82EFE794}"/>
              </a:ext>
            </a:extLst>
          </p:cNvPr>
          <p:cNvSpPr txBox="1"/>
          <p:nvPr/>
        </p:nvSpPr>
        <p:spPr>
          <a:xfrm>
            <a:off x="2742838" y="8547108"/>
            <a:ext cx="4688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>
                <a:latin typeface="ABeZeh"/>
              </a:rPr>
              <a:t>El área del cuadrado </a:t>
            </a:r>
            <a:r>
              <a:rPr lang="es-ES" sz="1200" dirty="0" smtClean="0">
                <a:latin typeface="ABeZeh"/>
              </a:rPr>
              <a:t>es              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r>
              <a:rPr lang="es-ES" sz="1200" dirty="0" smtClean="0">
                <a:latin typeface="ABeZeh"/>
              </a:rPr>
              <a:t> </a:t>
            </a:r>
            <a:r>
              <a:rPr lang="es-ES" sz="1200" dirty="0">
                <a:latin typeface="ABeZeh"/>
              </a:rPr>
              <a:t>y la del rectángulo </a:t>
            </a:r>
            <a:r>
              <a:rPr lang="es-ES" sz="1200" dirty="0" smtClean="0">
                <a:latin typeface="ABeZeh"/>
              </a:rPr>
              <a:t>            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r>
              <a:rPr lang="es-ES" sz="1200" dirty="0" smtClean="0">
                <a:latin typeface="ABeZeh"/>
              </a:rPr>
              <a:t>.</a:t>
            </a:r>
            <a:br>
              <a:rPr lang="es-ES" sz="1200" dirty="0" smtClean="0">
                <a:latin typeface="ABeZeh"/>
              </a:rPr>
            </a:br>
            <a:r>
              <a:rPr lang="es-ES" sz="1200" dirty="0" smtClean="0">
                <a:latin typeface="ABeZeh"/>
              </a:rPr>
              <a:t>El </a:t>
            </a:r>
            <a:r>
              <a:rPr lang="es-ES" sz="1200" dirty="0">
                <a:latin typeface="ABeZeh"/>
              </a:rPr>
              <a:t>área total </a:t>
            </a:r>
            <a:r>
              <a:rPr lang="es-ES" sz="1200" dirty="0" smtClean="0">
                <a:latin typeface="ABeZeh"/>
              </a:rPr>
              <a:t>es</a:t>
            </a:r>
            <a:r>
              <a:rPr lang="nl-NL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  <a:r>
              <a:rPr lang="nl-NL" sz="1200" dirty="0" smtClean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         m</a:t>
            </a:r>
            <a:r>
              <a:rPr lang="nl-NL" sz="1200" dirty="0" smtClean="0">
                <a:solidFill>
                  <a:srgbClr val="333333"/>
                </a:solidFill>
                <a:latin typeface="Times New Roman" panose="02020603050405020304" pitchFamily="18" charset="0"/>
                <a:ea typeface="ABeZeh" pitchFamily="2" charset="0"/>
                <a:cs typeface="Times New Roman" panose="02020603050405020304" pitchFamily="18" charset="0"/>
              </a:rPr>
              <a:t>²</a:t>
            </a:r>
            <a:r>
              <a:rPr lang="es-ES" sz="1200" dirty="0" smtClean="0">
                <a:latin typeface="ABeZeh"/>
              </a:rPr>
              <a:t>.</a:t>
            </a:r>
            <a:endParaRPr lang="es-ES" sz="1200" dirty="0">
              <a:latin typeface="ABeZeh"/>
            </a:endParaRPr>
          </a:p>
        </p:txBody>
      </p:sp>
      <p:sp>
        <p:nvSpPr>
          <p:cNvPr id="38" name="Afgeronde rechthoek 13">
            <a:extLst>
              <a:ext uri="{FF2B5EF4-FFF2-40B4-BE49-F238E27FC236}">
                <a16:creationId xmlns:a16="http://schemas.microsoft.com/office/drawing/2014/main" id="{EA9A4271-AF5C-D90E-0F97-89B807DD8C43}"/>
              </a:ext>
            </a:extLst>
          </p:cNvPr>
          <p:cNvSpPr/>
          <p:nvPr/>
        </p:nvSpPr>
        <p:spPr>
          <a:xfrm>
            <a:off x="4446688" y="8567836"/>
            <a:ext cx="521706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Afgeronde rechthoek 13">
            <a:extLst>
              <a:ext uri="{FF2B5EF4-FFF2-40B4-BE49-F238E27FC236}">
                <a16:creationId xmlns:a16="http://schemas.microsoft.com/office/drawing/2014/main" id="{986AB4CB-DC36-B751-0E67-4ED6875EE13C}"/>
              </a:ext>
            </a:extLst>
          </p:cNvPr>
          <p:cNvSpPr/>
          <p:nvPr/>
        </p:nvSpPr>
        <p:spPr>
          <a:xfrm>
            <a:off x="3892700" y="8911389"/>
            <a:ext cx="521706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Afgeronde rechthoek 13">
            <a:extLst>
              <a:ext uri="{FF2B5EF4-FFF2-40B4-BE49-F238E27FC236}">
                <a16:creationId xmlns:a16="http://schemas.microsoft.com/office/drawing/2014/main" id="{1B84EF4D-BB52-3D98-5778-DA0A864C1B02}"/>
              </a:ext>
            </a:extLst>
          </p:cNvPr>
          <p:cNvSpPr/>
          <p:nvPr/>
        </p:nvSpPr>
        <p:spPr>
          <a:xfrm>
            <a:off x="6486774" y="8629772"/>
            <a:ext cx="521706" cy="254244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5" ma:contentTypeDescription="Create a new document." ma:contentTypeScope="" ma:versionID="55fe7e69b45fff375011519ab9c92ca7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b15559fb6c65f6ba56beed89eeb782a5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BD74F38-0BAB-4458-B71F-4E482B167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8116</TotalTime>
  <Words>275</Words>
  <Application>Microsoft Office PowerPoint</Application>
  <PresentationFormat>Personalizado</PresentationFormat>
  <Paragraphs>33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ABeZeh</vt:lpstr>
      <vt:lpstr>Arial</vt:lpstr>
      <vt:lpstr>Calibri</vt:lpstr>
      <vt:lpstr>Calibri Light</vt:lpstr>
      <vt:lpstr>Times New Roman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Viviana Saavedra</cp:lastModifiedBy>
  <cp:revision>131</cp:revision>
  <dcterms:created xsi:type="dcterms:W3CDTF">2022-01-03T10:00:59Z</dcterms:created>
  <dcterms:modified xsi:type="dcterms:W3CDTF">2023-10-30T07:57:59Z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</Properties>
</file>