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74" d="100"/>
          <a:sy n="74" d="100"/>
        </p:scale>
        <p:origin x="348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2-11-2023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n 72">
            <a:extLst>
              <a:ext uri="{FF2B5EF4-FFF2-40B4-BE49-F238E27FC236}">
                <a16:creationId xmlns:a16="http://schemas.microsoft.com/office/drawing/2014/main" id="{DAB93D8C-EBA3-2C13-68F0-B68486302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559" y="8706041"/>
            <a:ext cx="1530222" cy="1326192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8 5º.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58867" y="3194753"/>
            <a:ext cx="6158196" cy="320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Escribe algo que puedas medir en centímetros y algo que puedas medir en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kilogramos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punto).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56726" y="2020214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Selecciona las equivalencias a 15 m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punto).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678552" y="4712187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Convierte las unidades a las que se indican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en 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cada caso (1 punto).</a:t>
            </a:r>
          </a:p>
        </p:txBody>
      </p:sp>
      <p:sp>
        <p:nvSpPr>
          <p:cNvPr id="145" name="Ondertitel 2">
            <a:extLst>
              <a:ext uri="{FF2B5EF4-FFF2-40B4-BE49-F238E27FC236}">
                <a16:creationId xmlns:a16="http://schemas.microsoft.com/office/drawing/2014/main" id="{4840AF26-F404-9274-2C2D-5848C0CB2A89}"/>
              </a:ext>
            </a:extLst>
          </p:cNvPr>
          <p:cNvSpPr txBox="1">
            <a:spLocks/>
          </p:cNvSpPr>
          <p:nvPr/>
        </p:nvSpPr>
        <p:spPr>
          <a:xfrm>
            <a:off x="673595" y="8231223"/>
            <a:ext cx="5950848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Rodea con un círculo el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juguete que más pesa, y con </a:t>
            </a:r>
            <a:r>
              <a:rPr lang="nl-NL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un </a:t>
            </a:r>
            <a:r>
              <a:rPr lang="nl-NL" sz="1200" b="1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rectángulo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que menos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 punto).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A37DE12A-03A7-AC70-FED4-9F500CD56B40}"/>
              </a:ext>
            </a:extLst>
          </p:cNvPr>
          <p:cNvSpPr txBox="1"/>
          <p:nvPr/>
        </p:nvSpPr>
        <p:spPr>
          <a:xfrm>
            <a:off x="720947" y="4150317"/>
            <a:ext cx="13132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En centímetros </a:t>
            </a:r>
            <a:r>
              <a:rPr lang="es-ES" sz="1200" dirty="0">
                <a:latin typeface="ABeZeh"/>
                <a:sym typeface="Wingdings" panose="05000000000000000000" pitchFamily="2" charset="2"/>
              </a:rPr>
              <a:t></a:t>
            </a:r>
            <a:endParaRPr lang="es-ES" sz="1200" dirty="0">
              <a:latin typeface="ABeZeh"/>
            </a:endParaRPr>
          </a:p>
        </p:txBody>
      </p:sp>
      <p:sp>
        <p:nvSpPr>
          <p:cNvPr id="95" name="Afgeronde rechthoek 21">
            <a:extLst>
              <a:ext uri="{FF2B5EF4-FFF2-40B4-BE49-F238E27FC236}">
                <a16:creationId xmlns:a16="http://schemas.microsoft.com/office/drawing/2014/main" id="{BB969E7B-56B6-9D00-3B7B-4A399B17A39C}"/>
              </a:ext>
            </a:extLst>
          </p:cNvPr>
          <p:cNvSpPr/>
          <p:nvPr/>
        </p:nvSpPr>
        <p:spPr>
          <a:xfrm>
            <a:off x="2150552" y="4011394"/>
            <a:ext cx="1422549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17" name="CuadroTexto 216">
            <a:extLst>
              <a:ext uri="{FF2B5EF4-FFF2-40B4-BE49-F238E27FC236}">
                <a16:creationId xmlns:a16="http://schemas.microsoft.com/office/drawing/2014/main" id="{59D3D174-72B8-A997-A55D-50924A22A128}"/>
              </a:ext>
            </a:extLst>
          </p:cNvPr>
          <p:cNvSpPr txBox="1"/>
          <p:nvPr/>
        </p:nvSpPr>
        <p:spPr>
          <a:xfrm>
            <a:off x="2409307" y="7765717"/>
            <a:ext cx="3453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Lorenzo </a:t>
            </a:r>
            <a:r>
              <a:rPr lang="es-ES" sz="1200" dirty="0" smtClean="0">
                <a:latin typeface="ABeZeh"/>
              </a:rPr>
              <a:t>compró                  gramos </a:t>
            </a:r>
            <a:r>
              <a:rPr lang="es-ES" sz="1200" dirty="0">
                <a:latin typeface="ABeZeh"/>
              </a:rPr>
              <a:t>de limones.</a:t>
            </a:r>
          </a:p>
        </p:txBody>
      </p:sp>
      <p:sp>
        <p:nvSpPr>
          <p:cNvPr id="23" name="Afgeronde rechthoek 113">
            <a:extLst>
              <a:ext uri="{FF2B5EF4-FFF2-40B4-BE49-F238E27FC236}">
                <a16:creationId xmlns:a16="http://schemas.microsoft.com/office/drawing/2014/main" id="{93B951D7-485D-E0F7-5D48-788F4BD6CAE7}"/>
              </a:ext>
            </a:extLst>
          </p:cNvPr>
          <p:cNvSpPr/>
          <p:nvPr/>
        </p:nvSpPr>
        <p:spPr>
          <a:xfrm>
            <a:off x="2455428" y="2678958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Afgeronde rechthoek 113">
            <a:extLst>
              <a:ext uri="{FF2B5EF4-FFF2-40B4-BE49-F238E27FC236}">
                <a16:creationId xmlns:a16="http://schemas.microsoft.com/office/drawing/2014/main" id="{204F8017-E720-75BA-3006-8A1F11E7D091}"/>
              </a:ext>
            </a:extLst>
          </p:cNvPr>
          <p:cNvSpPr/>
          <p:nvPr/>
        </p:nvSpPr>
        <p:spPr>
          <a:xfrm>
            <a:off x="843924" y="2659382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8" name="Afgeronde rechthoek 113">
            <a:extLst>
              <a:ext uri="{FF2B5EF4-FFF2-40B4-BE49-F238E27FC236}">
                <a16:creationId xmlns:a16="http://schemas.microsoft.com/office/drawing/2014/main" id="{3D911D69-10BB-FE50-EE12-E4036692E4A0}"/>
              </a:ext>
            </a:extLst>
          </p:cNvPr>
          <p:cNvSpPr/>
          <p:nvPr/>
        </p:nvSpPr>
        <p:spPr>
          <a:xfrm>
            <a:off x="4033520" y="2669939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1" name="Afgeronde rechthoek 113">
            <a:extLst>
              <a:ext uri="{FF2B5EF4-FFF2-40B4-BE49-F238E27FC236}">
                <a16:creationId xmlns:a16="http://schemas.microsoft.com/office/drawing/2014/main" id="{8086767C-5AC1-AAAB-CE6D-FC73AF05DEBA}"/>
              </a:ext>
            </a:extLst>
          </p:cNvPr>
          <p:cNvSpPr/>
          <p:nvPr/>
        </p:nvSpPr>
        <p:spPr>
          <a:xfrm>
            <a:off x="5657820" y="2665469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F353EB00-F089-F0D5-4A54-C013B5056148}"/>
              </a:ext>
            </a:extLst>
          </p:cNvPr>
          <p:cNvSpPr txBox="1"/>
          <p:nvPr/>
        </p:nvSpPr>
        <p:spPr>
          <a:xfrm>
            <a:off x="3910932" y="4165334"/>
            <a:ext cx="1350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En </a:t>
            </a:r>
            <a:r>
              <a:rPr lang="es-ES" sz="1200" dirty="0" smtClean="0">
                <a:latin typeface="ABeZeh"/>
              </a:rPr>
              <a:t>kilogramos </a:t>
            </a:r>
            <a:r>
              <a:rPr lang="es-ES" sz="1200" dirty="0">
                <a:latin typeface="ABeZeh"/>
                <a:sym typeface="Wingdings" panose="05000000000000000000" pitchFamily="2" charset="2"/>
              </a:rPr>
              <a:t></a:t>
            </a:r>
            <a:endParaRPr lang="es-ES" sz="1200" dirty="0">
              <a:latin typeface="ABeZeh"/>
            </a:endParaRPr>
          </a:p>
        </p:txBody>
      </p:sp>
      <p:sp>
        <p:nvSpPr>
          <p:cNvPr id="51" name="Afgeronde rechthoek 21">
            <a:extLst>
              <a:ext uri="{FF2B5EF4-FFF2-40B4-BE49-F238E27FC236}">
                <a16:creationId xmlns:a16="http://schemas.microsoft.com/office/drawing/2014/main" id="{00C8FA40-B9C5-DEC0-DAEA-DD4080C3C7D0}"/>
              </a:ext>
            </a:extLst>
          </p:cNvPr>
          <p:cNvSpPr/>
          <p:nvPr/>
        </p:nvSpPr>
        <p:spPr>
          <a:xfrm>
            <a:off x="5313857" y="4002884"/>
            <a:ext cx="1422549" cy="499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81871CF6-0E84-69B3-AFD0-0550AAC6EB40}"/>
              </a:ext>
            </a:extLst>
          </p:cNvPr>
          <p:cNvSpPr txBox="1"/>
          <p:nvPr/>
        </p:nvSpPr>
        <p:spPr>
          <a:xfrm>
            <a:off x="756492" y="5224944"/>
            <a:ext cx="1624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415 m </a:t>
            </a:r>
            <a:r>
              <a:rPr lang="es-ES" sz="1200" dirty="0">
                <a:latin typeface="ABeZeh"/>
                <a:sym typeface="Wingdings" panose="05000000000000000000" pitchFamily="2" charset="2"/>
              </a:rPr>
              <a:t>                   cm</a:t>
            </a:r>
            <a:endParaRPr lang="es-ES" sz="1200" dirty="0">
              <a:latin typeface="ABeZeh"/>
            </a:endParaRP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A9EC5B8E-1976-1F4A-D7F9-A168C8F02730}"/>
              </a:ext>
            </a:extLst>
          </p:cNvPr>
          <p:cNvSpPr txBox="1"/>
          <p:nvPr/>
        </p:nvSpPr>
        <p:spPr>
          <a:xfrm>
            <a:off x="3247276" y="5209452"/>
            <a:ext cx="15520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3 km </a:t>
            </a:r>
            <a:r>
              <a:rPr lang="es-ES" sz="1200" dirty="0">
                <a:latin typeface="ABeZeh"/>
                <a:sym typeface="Wingdings" panose="05000000000000000000" pitchFamily="2" charset="2"/>
              </a:rPr>
              <a:t>                  hm</a:t>
            </a:r>
            <a:endParaRPr lang="es-ES" sz="1200" dirty="0">
              <a:latin typeface="ABeZeh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D3EF230B-7B9D-B421-E2A6-A49C30EA8E32}"/>
              </a:ext>
            </a:extLst>
          </p:cNvPr>
          <p:cNvSpPr txBox="1"/>
          <p:nvPr/>
        </p:nvSpPr>
        <p:spPr>
          <a:xfrm>
            <a:off x="745786" y="5705059"/>
            <a:ext cx="16417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271 </a:t>
            </a:r>
            <a:r>
              <a:rPr lang="es-ES" sz="1200" dirty="0" err="1">
                <a:latin typeface="ABeZeh"/>
              </a:rPr>
              <a:t>dam</a:t>
            </a:r>
            <a:r>
              <a:rPr lang="es-ES" sz="1200" dirty="0">
                <a:latin typeface="ABeZeh"/>
              </a:rPr>
              <a:t> </a:t>
            </a:r>
            <a:r>
              <a:rPr lang="es-ES" sz="1200" dirty="0">
                <a:latin typeface="ABeZeh"/>
                <a:sym typeface="Wingdings" panose="05000000000000000000" pitchFamily="2" charset="2"/>
              </a:rPr>
              <a:t>                 m</a:t>
            </a:r>
            <a:endParaRPr lang="es-ES" sz="1200" dirty="0">
              <a:latin typeface="ABeZeh"/>
            </a:endParaRP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42478712-7553-B27E-6489-FA57F8925D40}"/>
              </a:ext>
            </a:extLst>
          </p:cNvPr>
          <p:cNvSpPr txBox="1"/>
          <p:nvPr/>
        </p:nvSpPr>
        <p:spPr>
          <a:xfrm>
            <a:off x="3237420" y="5689567"/>
            <a:ext cx="1534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78 hm </a:t>
            </a:r>
            <a:r>
              <a:rPr lang="es-ES" sz="1200" dirty="0">
                <a:latin typeface="ABeZeh"/>
                <a:sym typeface="Wingdings" panose="05000000000000000000" pitchFamily="2" charset="2"/>
              </a:rPr>
              <a:t>                dm</a:t>
            </a:r>
            <a:endParaRPr lang="es-ES" sz="1200" dirty="0">
              <a:latin typeface="ABeZeh"/>
            </a:endParaRPr>
          </a:p>
        </p:txBody>
      </p:sp>
      <p:sp>
        <p:nvSpPr>
          <p:cNvPr id="59" name="Afgeronde rechthoek 21">
            <a:extLst>
              <a:ext uri="{FF2B5EF4-FFF2-40B4-BE49-F238E27FC236}">
                <a16:creationId xmlns:a16="http://schemas.microsoft.com/office/drawing/2014/main" id="{22E830F9-031E-2080-A976-50915DAE31CA}"/>
              </a:ext>
            </a:extLst>
          </p:cNvPr>
          <p:cNvSpPr/>
          <p:nvPr/>
        </p:nvSpPr>
        <p:spPr>
          <a:xfrm>
            <a:off x="1572833" y="5253868"/>
            <a:ext cx="512199" cy="22640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0" name="Afgeronde rechthoek 21">
            <a:extLst>
              <a:ext uri="{FF2B5EF4-FFF2-40B4-BE49-F238E27FC236}">
                <a16:creationId xmlns:a16="http://schemas.microsoft.com/office/drawing/2014/main" id="{42A39887-CF6D-AD85-F048-0CF7CDBDC92F}"/>
              </a:ext>
            </a:extLst>
          </p:cNvPr>
          <p:cNvSpPr/>
          <p:nvPr/>
        </p:nvSpPr>
        <p:spPr>
          <a:xfrm>
            <a:off x="1700257" y="5748022"/>
            <a:ext cx="512199" cy="22640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1" name="Afgeronde rechthoek 21">
            <a:extLst>
              <a:ext uri="{FF2B5EF4-FFF2-40B4-BE49-F238E27FC236}">
                <a16:creationId xmlns:a16="http://schemas.microsoft.com/office/drawing/2014/main" id="{6D353334-95A4-45EA-099F-3612D71D60DE}"/>
              </a:ext>
            </a:extLst>
          </p:cNvPr>
          <p:cNvSpPr/>
          <p:nvPr/>
        </p:nvSpPr>
        <p:spPr>
          <a:xfrm>
            <a:off x="3903291" y="5253868"/>
            <a:ext cx="512199" cy="22640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3" name="Afgeronde rechthoek 21">
            <a:extLst>
              <a:ext uri="{FF2B5EF4-FFF2-40B4-BE49-F238E27FC236}">
                <a16:creationId xmlns:a16="http://schemas.microsoft.com/office/drawing/2014/main" id="{9A791BEF-4BC8-91F0-1E93-CDCAF4A19EA6}"/>
              </a:ext>
            </a:extLst>
          </p:cNvPr>
          <p:cNvSpPr/>
          <p:nvPr/>
        </p:nvSpPr>
        <p:spPr>
          <a:xfrm>
            <a:off x="3994229" y="5709728"/>
            <a:ext cx="512199" cy="22640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71" name="Imagen 70">
            <a:extLst>
              <a:ext uri="{FF2B5EF4-FFF2-40B4-BE49-F238E27FC236}">
                <a16:creationId xmlns:a16="http://schemas.microsoft.com/office/drawing/2014/main" id="{43C8B035-B537-E85A-A41C-99B80C72B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83" y="6992762"/>
            <a:ext cx="1335194" cy="1101992"/>
          </a:xfrm>
          <a:prstGeom prst="rect">
            <a:avLst/>
          </a:prstGeom>
        </p:spPr>
      </p:pic>
      <p:pic>
        <p:nvPicPr>
          <p:cNvPr id="75" name="Imagen 74">
            <a:extLst>
              <a:ext uri="{FF2B5EF4-FFF2-40B4-BE49-F238E27FC236}">
                <a16:creationId xmlns:a16="http://schemas.microsoft.com/office/drawing/2014/main" id="{7766FF33-0504-B95C-3B4F-C8E0BE672B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9778" y="9293924"/>
            <a:ext cx="474291" cy="414380"/>
          </a:xfrm>
          <a:prstGeom prst="rect">
            <a:avLst/>
          </a:prstGeom>
        </p:spPr>
      </p:pic>
      <p:pic>
        <p:nvPicPr>
          <p:cNvPr id="76" name="Imagen 75">
            <a:extLst>
              <a:ext uri="{FF2B5EF4-FFF2-40B4-BE49-F238E27FC236}">
                <a16:creationId xmlns:a16="http://schemas.microsoft.com/office/drawing/2014/main" id="{477EDCAC-51D3-2F40-D776-DBC4CBA0F5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7991" y="9251495"/>
            <a:ext cx="672779" cy="517981"/>
          </a:xfrm>
          <a:prstGeom prst="rect">
            <a:avLst/>
          </a:prstGeom>
        </p:spPr>
      </p:pic>
      <p:sp>
        <p:nvSpPr>
          <p:cNvPr id="80" name="CuadroTexto 79">
            <a:extLst>
              <a:ext uri="{FF2B5EF4-FFF2-40B4-BE49-F238E27FC236}">
                <a16:creationId xmlns:a16="http://schemas.microsoft.com/office/drawing/2014/main" id="{A11452D2-9FC3-3DD1-4FE4-862A3819358F}"/>
              </a:ext>
            </a:extLst>
          </p:cNvPr>
          <p:cNvSpPr txBox="1"/>
          <p:nvPr/>
        </p:nvSpPr>
        <p:spPr>
          <a:xfrm>
            <a:off x="4521245" y="8891219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latin typeface="ABeZeh"/>
              </a:rPr>
              <a:t>8 </a:t>
            </a:r>
            <a:r>
              <a:rPr lang="es-ES" sz="1200" dirty="0">
                <a:latin typeface="ABeZeh"/>
              </a:rPr>
              <a:t>d</a:t>
            </a:r>
            <a:r>
              <a:rPr lang="es-ES" sz="1200" dirty="0" smtClean="0">
                <a:latin typeface="ABeZeh"/>
              </a:rPr>
              <a:t>g</a:t>
            </a:r>
            <a:endParaRPr lang="es-ES" sz="1200" dirty="0">
              <a:latin typeface="ABeZeh"/>
            </a:endParaRP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5B39A5D4-050E-4072-5038-D595EDD7AEE2}"/>
              </a:ext>
            </a:extLst>
          </p:cNvPr>
          <p:cNvSpPr txBox="1"/>
          <p:nvPr/>
        </p:nvSpPr>
        <p:spPr>
          <a:xfrm>
            <a:off x="3538223" y="8892722"/>
            <a:ext cx="484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latin typeface="ABeZeh"/>
              </a:rPr>
              <a:t>18 </a:t>
            </a:r>
            <a:r>
              <a:rPr lang="es-ES" sz="1200" dirty="0">
                <a:latin typeface="ABeZeh"/>
              </a:rPr>
              <a:t>g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756DD395-80D1-2C05-8CB9-16E5CB99F2E1}"/>
              </a:ext>
            </a:extLst>
          </p:cNvPr>
          <p:cNvSpPr txBox="1"/>
          <p:nvPr/>
        </p:nvSpPr>
        <p:spPr>
          <a:xfrm>
            <a:off x="1959630" y="8880866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1.000 g</a:t>
            </a: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9B0748CA-A429-30A5-6F7B-C699518C3BDC}"/>
              </a:ext>
            </a:extLst>
          </p:cNvPr>
          <p:cNvSpPr txBox="1"/>
          <p:nvPr/>
        </p:nvSpPr>
        <p:spPr>
          <a:xfrm>
            <a:off x="5457991" y="8892722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latin typeface="ABeZeh"/>
              </a:rPr>
              <a:t>180 dg</a:t>
            </a:r>
            <a:endParaRPr lang="es-ES" sz="1200" dirty="0">
              <a:latin typeface="ABeZeh"/>
            </a:endParaRPr>
          </a:p>
        </p:txBody>
      </p:sp>
      <p:sp>
        <p:nvSpPr>
          <p:cNvPr id="4" name="Afgeronde rechthoek 21">
            <a:extLst>
              <a:ext uri="{FF2B5EF4-FFF2-40B4-BE49-F238E27FC236}">
                <a16:creationId xmlns:a16="http://schemas.microsoft.com/office/drawing/2014/main" id="{D6A64B28-F3E6-1A11-5B2D-75481B1DA4D9}"/>
              </a:ext>
            </a:extLst>
          </p:cNvPr>
          <p:cNvSpPr/>
          <p:nvPr/>
        </p:nvSpPr>
        <p:spPr>
          <a:xfrm>
            <a:off x="3749997" y="7803210"/>
            <a:ext cx="512199" cy="22640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8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1039877" y="2599034"/>
            <a:ext cx="994315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150 dm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9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2706354" y="2622958"/>
            <a:ext cx="994315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1500 dm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54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4247016" y="2608628"/>
            <a:ext cx="994315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1500 cm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58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5867883" y="2622890"/>
            <a:ext cx="994315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150 mm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56726" y="6275506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Lorenzo compró 7 kilogramos de limones. ¿Cuántos gramos de limones compró? (1 punto).</a:t>
            </a:r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B8644628-8D95-663A-2341-67312B97DF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9239" y="9130739"/>
            <a:ext cx="760791" cy="68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Afgeronde rechthoek 21">
            <a:extLst>
              <a:ext uri="{FF2B5EF4-FFF2-40B4-BE49-F238E27FC236}">
                <a16:creationId xmlns:a16="http://schemas.microsoft.com/office/drawing/2014/main" id="{C2181817-97EC-E1FF-F1D9-E412F21A6BC8}"/>
              </a:ext>
            </a:extLst>
          </p:cNvPr>
          <p:cNvSpPr/>
          <p:nvPr/>
        </p:nvSpPr>
        <p:spPr>
          <a:xfrm>
            <a:off x="5601884" y="9181986"/>
            <a:ext cx="476524" cy="24703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8" name="Afgeronde rechthoek 21">
            <a:extLst>
              <a:ext uri="{FF2B5EF4-FFF2-40B4-BE49-F238E27FC236}">
                <a16:creationId xmlns:a16="http://schemas.microsoft.com/office/drawing/2014/main" id="{C2181817-97EC-E1FF-F1D9-E412F21A6BC8}"/>
              </a:ext>
            </a:extLst>
          </p:cNvPr>
          <p:cNvSpPr/>
          <p:nvPr/>
        </p:nvSpPr>
        <p:spPr>
          <a:xfrm>
            <a:off x="4574150" y="9171749"/>
            <a:ext cx="476524" cy="24703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3" name="Afgeronde rechthoek 21">
            <a:extLst>
              <a:ext uri="{FF2B5EF4-FFF2-40B4-BE49-F238E27FC236}">
                <a16:creationId xmlns:a16="http://schemas.microsoft.com/office/drawing/2014/main" id="{EB4492C6-1B23-9254-E093-68F7BC21485D}"/>
              </a:ext>
            </a:extLst>
          </p:cNvPr>
          <p:cNvSpPr/>
          <p:nvPr/>
        </p:nvSpPr>
        <p:spPr>
          <a:xfrm>
            <a:off x="2087081" y="7897866"/>
            <a:ext cx="476524" cy="24703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37" name="CuadroTexto 236">
            <a:extLst>
              <a:ext uri="{FF2B5EF4-FFF2-40B4-BE49-F238E27FC236}">
                <a16:creationId xmlns:a16="http://schemas.microsoft.com/office/drawing/2014/main" id="{6D842972-AB3F-86EF-2F11-54F1717EBDA2}"/>
              </a:ext>
            </a:extLst>
          </p:cNvPr>
          <p:cNvSpPr txBox="1"/>
          <p:nvPr/>
        </p:nvSpPr>
        <p:spPr>
          <a:xfrm>
            <a:off x="3222312" y="2860956"/>
            <a:ext cx="27895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Paco terminó la ruta a las              </a:t>
            </a:r>
            <a:r>
              <a:rPr lang="es-ES" sz="1200" dirty="0" smtClean="0">
                <a:latin typeface="ABeZeh"/>
              </a:rPr>
              <a:t>h</a:t>
            </a:r>
            <a:r>
              <a:rPr lang="es-ES" sz="1200" dirty="0">
                <a:latin typeface="ABeZeh"/>
              </a:rPr>
              <a:t>.</a:t>
            </a:r>
          </a:p>
        </p:txBody>
      </p:sp>
      <p:sp>
        <p:nvSpPr>
          <p:cNvPr id="166" name="Afgeronde rechthoek 21">
            <a:extLst>
              <a:ext uri="{FF2B5EF4-FFF2-40B4-BE49-F238E27FC236}">
                <a16:creationId xmlns:a16="http://schemas.microsoft.com/office/drawing/2014/main" id="{D576F04F-EFF7-2CA5-8743-13E633EBD223}"/>
              </a:ext>
            </a:extLst>
          </p:cNvPr>
          <p:cNvSpPr/>
          <p:nvPr/>
        </p:nvSpPr>
        <p:spPr>
          <a:xfrm>
            <a:off x="5140827" y="2883969"/>
            <a:ext cx="476524" cy="24703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46F788D0-816D-94FE-245F-98A3CAC17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603" y="2619897"/>
            <a:ext cx="613036" cy="90868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BF33D63-0F2B-9892-C89E-BB94F19AB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628" y="2618002"/>
            <a:ext cx="804302" cy="85577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ECCDA5F-72BB-A64D-2FD3-C80D4475E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1837" y="4733352"/>
            <a:ext cx="1238033" cy="1158311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738240" y="7312146"/>
            <a:ext cx="6158196" cy="338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Escribe la medida de superficie equivalente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733718" y="3640237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Alberto y Paula han estado ensayando esta tarde. Si Paula ha ensayado 2 h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/>
            </a:r>
            <a:b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y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35 minutos y alberto 125 minutos, ¿cuántos minutos más ha ensayado Paula que Alberto? (1 punto)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738240" y="5845220"/>
            <a:ext cx="6158196" cy="298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Macarena tiene 3 billetes de 10 € y 1 de 20 €. Además tiene 4 monedas de 2 €,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/>
            </a:r>
            <a:b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de 50 cts y 3 de 20 cts. Si su madre le da 3 monedas de 1 €, ¿cuánto dinero tiene Macarena en total? (1 punto).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8 5º.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50FFE0B-534D-23AE-1EE6-3F3DEC4BB54C}"/>
              </a:ext>
            </a:extLst>
          </p:cNvPr>
          <p:cNvSpPr txBox="1">
            <a:spLocks/>
          </p:cNvSpPr>
          <p:nvPr/>
        </p:nvSpPr>
        <p:spPr>
          <a:xfrm>
            <a:off x="733718" y="1875452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Paco salió de excursión a las 8:00 de la mañana y no hizo ninguna parada.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/>
            </a:r>
            <a:b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Si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la ruta era de 3h y 45 min, ¿a qué hora termino Paco la ruta? (1 punto).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D4050ED-2776-A62D-74CC-7CECB7013484}"/>
              </a:ext>
            </a:extLst>
          </p:cNvPr>
          <p:cNvSpPr txBox="1"/>
          <p:nvPr/>
        </p:nvSpPr>
        <p:spPr>
          <a:xfrm>
            <a:off x="706571" y="5161696"/>
            <a:ext cx="30588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Paula ha ensayado             </a:t>
            </a:r>
            <a:r>
              <a:rPr lang="es-ES" sz="1200" dirty="0" smtClean="0">
                <a:latin typeface="ABeZeh"/>
              </a:rPr>
              <a:t> </a:t>
            </a:r>
            <a:r>
              <a:rPr lang="es-ES" sz="1200" dirty="0">
                <a:latin typeface="ABeZeh"/>
              </a:rPr>
              <a:t>minutos más.</a:t>
            </a:r>
          </a:p>
        </p:txBody>
      </p:sp>
      <p:sp>
        <p:nvSpPr>
          <p:cNvPr id="22" name="Afgeronde rechthoek 21">
            <a:extLst>
              <a:ext uri="{FF2B5EF4-FFF2-40B4-BE49-F238E27FC236}">
                <a16:creationId xmlns:a16="http://schemas.microsoft.com/office/drawing/2014/main" id="{D6C3530E-4B6D-2DED-6DA4-147A23E7A7EF}"/>
              </a:ext>
            </a:extLst>
          </p:cNvPr>
          <p:cNvSpPr/>
          <p:nvPr/>
        </p:nvSpPr>
        <p:spPr>
          <a:xfrm>
            <a:off x="2202219" y="5174815"/>
            <a:ext cx="476524" cy="24703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95672E2-10D0-F058-6713-A27B6767F231}"/>
              </a:ext>
            </a:extLst>
          </p:cNvPr>
          <p:cNvSpPr txBox="1"/>
          <p:nvPr/>
        </p:nvSpPr>
        <p:spPr>
          <a:xfrm>
            <a:off x="728868" y="4689110"/>
            <a:ext cx="2561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 Minutos que ensaya Paula </a:t>
            </a:r>
            <a:r>
              <a:rPr lang="es-ES" sz="1200" dirty="0">
                <a:latin typeface="ABeZeh"/>
                <a:sym typeface="Wingdings" panose="05000000000000000000" pitchFamily="2" charset="2"/>
              </a:rPr>
              <a:t></a:t>
            </a:r>
            <a:endParaRPr lang="es-ES" sz="1200" dirty="0">
              <a:latin typeface="ABeZeh"/>
            </a:endParaRPr>
          </a:p>
        </p:txBody>
      </p:sp>
      <p:sp>
        <p:nvSpPr>
          <p:cNvPr id="25" name="Afgeronde rechthoek 21">
            <a:extLst>
              <a:ext uri="{FF2B5EF4-FFF2-40B4-BE49-F238E27FC236}">
                <a16:creationId xmlns:a16="http://schemas.microsoft.com/office/drawing/2014/main" id="{346D6CF6-9155-DAEC-712B-60638C5F23A5}"/>
              </a:ext>
            </a:extLst>
          </p:cNvPr>
          <p:cNvSpPr/>
          <p:nvPr/>
        </p:nvSpPr>
        <p:spPr>
          <a:xfrm>
            <a:off x="2867557" y="4721274"/>
            <a:ext cx="476524" cy="24703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BE10EBA-96C2-04D0-4224-25082BAD3950}"/>
              </a:ext>
            </a:extLst>
          </p:cNvPr>
          <p:cNvSpPr txBox="1"/>
          <p:nvPr/>
        </p:nvSpPr>
        <p:spPr>
          <a:xfrm>
            <a:off x="3302042" y="4704153"/>
            <a:ext cx="2561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 Minutos que ensaya Alberto </a:t>
            </a:r>
            <a:r>
              <a:rPr lang="es-ES" sz="1200" dirty="0">
                <a:latin typeface="ABeZeh"/>
                <a:sym typeface="Wingdings" panose="05000000000000000000" pitchFamily="2" charset="2"/>
              </a:rPr>
              <a:t></a:t>
            </a:r>
            <a:endParaRPr lang="es-ES" sz="1200" dirty="0">
              <a:latin typeface="ABeZeh"/>
            </a:endParaRPr>
          </a:p>
        </p:txBody>
      </p:sp>
      <p:sp>
        <p:nvSpPr>
          <p:cNvPr id="29" name="Afgeronde rechthoek 21">
            <a:extLst>
              <a:ext uri="{FF2B5EF4-FFF2-40B4-BE49-F238E27FC236}">
                <a16:creationId xmlns:a16="http://schemas.microsoft.com/office/drawing/2014/main" id="{89480527-6652-76EF-8839-4646AA27DFDA}"/>
              </a:ext>
            </a:extLst>
          </p:cNvPr>
          <p:cNvSpPr/>
          <p:nvPr/>
        </p:nvSpPr>
        <p:spPr>
          <a:xfrm>
            <a:off x="5538773" y="4714868"/>
            <a:ext cx="476524" cy="24703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FECCD990-F531-5603-8A20-A2727272CC81}"/>
              </a:ext>
            </a:extLst>
          </p:cNvPr>
          <p:cNvSpPr txBox="1"/>
          <p:nvPr/>
        </p:nvSpPr>
        <p:spPr>
          <a:xfrm>
            <a:off x="748382" y="6844235"/>
            <a:ext cx="24336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 Macarena tiene               </a:t>
            </a:r>
            <a:r>
              <a:rPr lang="es-ES" sz="1200" dirty="0" smtClean="0">
                <a:latin typeface="ABeZeh"/>
              </a:rPr>
              <a:t>cts</a:t>
            </a:r>
            <a:r>
              <a:rPr lang="es-ES" sz="1200" dirty="0">
                <a:latin typeface="ABeZeh"/>
              </a:rPr>
              <a:t>.     </a:t>
            </a:r>
          </a:p>
        </p:txBody>
      </p:sp>
      <p:sp>
        <p:nvSpPr>
          <p:cNvPr id="32" name="Afgeronde rechthoek 21">
            <a:extLst>
              <a:ext uri="{FF2B5EF4-FFF2-40B4-BE49-F238E27FC236}">
                <a16:creationId xmlns:a16="http://schemas.microsoft.com/office/drawing/2014/main" id="{C2181817-97EC-E1FF-F1D9-E412F21A6BC8}"/>
              </a:ext>
            </a:extLst>
          </p:cNvPr>
          <p:cNvSpPr/>
          <p:nvPr/>
        </p:nvSpPr>
        <p:spPr>
          <a:xfrm>
            <a:off x="2009807" y="6869535"/>
            <a:ext cx="476524" cy="24703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EA3AC6B6-2C75-7EF2-ABB9-9738D2DD0AA7}"/>
              </a:ext>
            </a:extLst>
          </p:cNvPr>
          <p:cNvSpPr txBox="1"/>
          <p:nvPr/>
        </p:nvSpPr>
        <p:spPr>
          <a:xfrm>
            <a:off x="893392" y="7858276"/>
            <a:ext cx="14814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latin typeface="ABeZeh"/>
              </a:rPr>
              <a:t>170 000 dm²  =      </a:t>
            </a:r>
            <a:endParaRPr lang="es-ES" sz="1200" dirty="0">
              <a:latin typeface="ABeZeh"/>
            </a:endParaRP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711017" y="8724318"/>
            <a:ext cx="5572137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Completa el texto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punto).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EA3AC6B6-2C75-7EF2-ABB9-9738D2DD0AA7}"/>
              </a:ext>
            </a:extLst>
          </p:cNvPr>
          <p:cNvSpPr txBox="1"/>
          <p:nvPr/>
        </p:nvSpPr>
        <p:spPr>
          <a:xfrm>
            <a:off x="2490087" y="7867901"/>
            <a:ext cx="880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latin typeface="ABeZeh"/>
              </a:rPr>
              <a:t>dam²        </a:t>
            </a:r>
            <a:endParaRPr lang="es-ES" sz="1200" dirty="0">
              <a:latin typeface="ABeZeh"/>
            </a:endParaRPr>
          </a:p>
        </p:txBody>
      </p:sp>
      <p:sp>
        <p:nvSpPr>
          <p:cNvPr id="38" name="Afgeronde rechthoek 21">
            <a:extLst>
              <a:ext uri="{FF2B5EF4-FFF2-40B4-BE49-F238E27FC236}">
                <a16:creationId xmlns:a16="http://schemas.microsoft.com/office/drawing/2014/main" id="{EB4492C6-1B23-9254-E093-68F7BC21485D}"/>
              </a:ext>
            </a:extLst>
          </p:cNvPr>
          <p:cNvSpPr/>
          <p:nvPr/>
        </p:nvSpPr>
        <p:spPr>
          <a:xfrm>
            <a:off x="1790247" y="8309230"/>
            <a:ext cx="720846" cy="23686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EA3AC6B6-2C75-7EF2-ABB9-9738D2DD0AA7}"/>
              </a:ext>
            </a:extLst>
          </p:cNvPr>
          <p:cNvSpPr txBox="1"/>
          <p:nvPr/>
        </p:nvSpPr>
        <p:spPr>
          <a:xfrm>
            <a:off x="867017" y="8269640"/>
            <a:ext cx="11753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latin typeface="ABeZeh"/>
              </a:rPr>
              <a:t>158 cm²  =      </a:t>
            </a:r>
            <a:endParaRPr lang="es-ES" sz="1200" dirty="0">
              <a:latin typeface="ABeZeh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EA3AC6B6-2C75-7EF2-ABB9-9738D2DD0AA7}"/>
              </a:ext>
            </a:extLst>
          </p:cNvPr>
          <p:cNvSpPr txBox="1"/>
          <p:nvPr/>
        </p:nvSpPr>
        <p:spPr>
          <a:xfrm>
            <a:off x="2463712" y="8279265"/>
            <a:ext cx="8386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latin typeface="ABeZeh"/>
              </a:rPr>
              <a:t>mm²        </a:t>
            </a:r>
            <a:endParaRPr lang="es-ES" sz="1200" dirty="0">
              <a:latin typeface="ABeZeh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749240" y="9089910"/>
            <a:ext cx="11137985" cy="4460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defTabSz="755934">
              <a:lnSpc>
                <a:spcPct val="150000"/>
              </a:lnSpc>
              <a:spcBef>
                <a:spcPts val="827"/>
              </a:spcBef>
              <a:buFont typeface="Arial" panose="020B0604020202020204" pitchFamily="34" charset="0"/>
              <a:buNone/>
              <a:defRPr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defRPr>
            </a:lvl1pPr>
            <a:lvl2pPr marL="377967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/>
            </a:lvl2pPr>
            <a:lvl3pPr marL="755934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/>
            </a:lvl3pPr>
            <a:lvl4pPr marL="1133902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4pPr>
            <a:lvl5pPr marL="1511869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5pPr>
            <a:lvl6pPr marL="1889836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6pPr>
            <a:lvl7pPr marL="2267803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7pPr>
            <a:lvl8pPr marL="2645771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8pPr>
            <a:lvl9pPr marL="3023738" indent="0" algn="ctr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/>
            </a:lvl9pPr>
          </a:lstStyle>
          <a:p>
            <a:r>
              <a:rPr lang="es-ES" b="0" dirty="0"/>
              <a:t>En la unidades de superficie el valor de cada unidad </a:t>
            </a:r>
            <a:r>
              <a:rPr lang="es-ES" b="0" dirty="0" smtClean="0"/>
              <a:t>es               veces  </a:t>
            </a:r>
            <a:br>
              <a:rPr lang="es-ES" b="0" dirty="0" smtClean="0"/>
            </a:br>
            <a:r>
              <a:rPr lang="es-ES" b="0" dirty="0" smtClean="0"/>
              <a:t>que</a:t>
            </a:r>
            <a:r>
              <a:rPr lang="es-ES" b="0" dirty="0"/>
              <a:t> </a:t>
            </a:r>
            <a:r>
              <a:rPr lang="es-ES" b="0" dirty="0" smtClean="0"/>
              <a:t>la unidad inmediatamente inferior.</a:t>
            </a:r>
            <a:endParaRPr lang="es-ES" b="0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purl.org/dc/terms/"/>
    <ds:schemaRef ds:uri="http://schemas.microsoft.com/office/2006/documentManagement/types"/>
    <ds:schemaRef ds:uri="http://purl.org/dc/dcmitype/"/>
    <ds:schemaRef ds:uri="4df41d69-8cf9-497b-ae8f-b424b063cd22"/>
    <ds:schemaRef ds:uri="f0ce2327-97fb-4dfc-a980-285cacb0ad39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5726</TotalTime>
  <Words>303</Words>
  <Application>Microsoft Office PowerPoint</Application>
  <PresentationFormat>Personalizado</PresentationFormat>
  <Paragraphs>43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Wingdings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Viviana Saavedra</cp:lastModifiedBy>
  <cp:revision>142</cp:revision>
  <dcterms:created xsi:type="dcterms:W3CDTF">2022-01-03T10:00:59Z</dcterms:created>
  <dcterms:modified xsi:type="dcterms:W3CDTF">2023-11-02T09:27:29Z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