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7559675" cy="1069181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3174" y="90"/>
      </p:cViewPr>
      <p:guideLst>
        <p:guide orient="horz" pos="3367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DAC9009E-8015-4A4E-B407-46B14AEBE7FB}"/>
    <pc:docChg chg="modSld">
      <pc:chgData name="Nuria Esteban Sanchez" userId="71a78f82-015a-4955-8289-243ed6151423" providerId="ADAL" clId="{DAC9009E-8015-4A4E-B407-46B14AEBE7FB}" dt="2024-01-08T12:36:44.352" v="21" actId="1582"/>
      <pc:docMkLst>
        <pc:docMk/>
      </pc:docMkLst>
      <pc:sldChg chg="modSp mod">
        <pc:chgData name="Nuria Esteban Sanchez" userId="71a78f82-015a-4955-8289-243ed6151423" providerId="ADAL" clId="{DAC9009E-8015-4A4E-B407-46B14AEBE7FB}" dt="2024-01-08T12:36:04.184" v="5" actId="1582"/>
        <pc:sldMkLst>
          <pc:docMk/>
          <pc:sldMk cId="0" sldId="256"/>
        </pc:sldMkLst>
        <pc:spChg chg="mod">
          <ac:chgData name="Nuria Esteban Sanchez" userId="71a78f82-015a-4955-8289-243ed6151423" providerId="ADAL" clId="{DAC9009E-8015-4A4E-B407-46B14AEBE7FB}" dt="2024-01-08T12:36:04.184" v="5" actId="1582"/>
          <ac:spMkLst>
            <pc:docMk/>
            <pc:sldMk cId="0" sldId="256"/>
            <ac:spMk id="52" creationId="{00000000-0000-0000-0000-000000000000}"/>
          </ac:spMkLst>
        </pc:spChg>
        <pc:spChg chg="mod">
          <ac:chgData name="Nuria Esteban Sanchez" userId="71a78f82-015a-4955-8289-243ed6151423" providerId="ADAL" clId="{DAC9009E-8015-4A4E-B407-46B14AEBE7FB}" dt="2024-01-08T12:35:51.962" v="4" actId="20577"/>
          <ac:spMkLst>
            <pc:docMk/>
            <pc:sldMk cId="0" sldId="256"/>
            <ac:spMk id="54" creationId="{00000000-0000-0000-0000-000000000000}"/>
          </ac:spMkLst>
        </pc:spChg>
      </pc:sldChg>
      <pc:sldChg chg="modSp mod">
        <pc:chgData name="Nuria Esteban Sanchez" userId="71a78f82-015a-4955-8289-243ed6151423" providerId="ADAL" clId="{DAC9009E-8015-4A4E-B407-46B14AEBE7FB}" dt="2024-01-08T12:36:44.352" v="21" actId="1582"/>
        <pc:sldMkLst>
          <pc:docMk/>
          <pc:sldMk cId="0" sldId="257"/>
        </pc:sldMkLst>
        <pc:spChg chg="mod">
          <ac:chgData name="Nuria Esteban Sanchez" userId="71a78f82-015a-4955-8289-243ed6151423" providerId="ADAL" clId="{DAC9009E-8015-4A4E-B407-46B14AEBE7FB}" dt="2024-01-08T12:36:44.352" v="21" actId="1582"/>
          <ac:spMkLst>
            <pc:docMk/>
            <pc:sldMk cId="0" sldId="257"/>
            <ac:spMk id="90" creationId="{00000000-0000-0000-0000-000000000000}"/>
          </ac:spMkLst>
        </pc:spChg>
        <pc:spChg chg="mod">
          <ac:chgData name="Nuria Esteban Sanchez" userId="71a78f82-015a-4955-8289-243ed6151423" providerId="ADAL" clId="{DAC9009E-8015-4A4E-B407-46B14AEBE7FB}" dt="2024-01-08T12:36:29.112" v="18" actId="20577"/>
          <ac:spMkLst>
            <pc:docMk/>
            <pc:sldMk cId="0" sldId="257"/>
            <ac:spMk id="102" creationId="{00000000-0000-0000-0000-000000000000}"/>
          </ac:spMkLst>
        </pc:spChg>
        <pc:spChg chg="mod">
          <ac:chgData name="Nuria Esteban Sanchez" userId="71a78f82-015a-4955-8289-243ed6151423" providerId="ADAL" clId="{DAC9009E-8015-4A4E-B407-46B14AEBE7FB}" dt="2024-01-08T12:36:20.713" v="13" actId="20577"/>
          <ac:spMkLst>
            <pc:docMk/>
            <pc:sldMk cId="0" sldId="257"/>
            <ac:spMk id="103" creationId="{00000000-0000-0000-0000-000000000000}"/>
          </ac:spMkLst>
        </pc:spChg>
        <pc:spChg chg="mod">
          <ac:chgData name="Nuria Esteban Sanchez" userId="71a78f82-015a-4955-8289-243ed6151423" providerId="ADAL" clId="{DAC9009E-8015-4A4E-B407-46B14AEBE7FB}" dt="2024-01-08T12:36:19.323" v="11" actId="179"/>
          <ac:spMkLst>
            <pc:docMk/>
            <pc:sldMk cId="0" sldId="257"/>
            <ac:spMk id="10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DC43DB9-2CA7-4123-83A1-F1172A8A6AF6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a-ES-valenci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F947843-C2E2-4DE5-BB0A-86CC33689768}" type="slidenum">
              <a:rPr/>
              <a:pPr/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9015D07-797C-463E-9036-A8F9FC1E64DE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527864D-0D97-44ED-B3B8-A710BCAF997F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033107C-8176-47A4-B181-BDB71B020F54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67000" y="1749960"/>
            <a:ext cx="6425280" cy="1725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a-ES-valenci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2FBAC29-23CC-4AD3-95D3-E7EB201F0A2C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CF09DBF-FE8B-43EF-ACEF-0FCBD7EB7214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22A18CA-F2FF-44B4-A94A-EC5D2DC5DCE6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663ED8E-53DF-4591-88E5-3404B798CABB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31BD0AC-099A-49B7-AEFB-F7A306EFA5C0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3EA4E70-EDB9-4086-8201-AD4F08FCD9C0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76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780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764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76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780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E5BC295-A004-4FDB-9977-AE2B1BFE00A7}" type="slidenum">
              <a:rPr/>
              <a:pPr/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es-ES" sz="4960" b="0" strike="noStrike" spc="-1">
                <a:solidFill>
                  <a:srgbClr val="000000"/>
                </a:solidFill>
                <a:latin typeface="Calibri Light"/>
              </a:rPr>
              <a:t>Haga clic para modificar el estilo de título del patrón</a:t>
            </a:r>
            <a:endParaRPr lang="en-US" sz="496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519840" y="9909720"/>
            <a:ext cx="170064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es-ES" sz="989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s-ES" sz="989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ca-ES-valencia" sz="989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2504160" y="9909720"/>
            <a:ext cx="255096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ca-ES-valenci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a-ES-valencia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339160" y="9909720"/>
            <a:ext cx="170064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s-ES" sz="989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A2F2D6A-7F1F-4233-B032-270655A6D748}" type="slidenum">
              <a:rPr lang="es-ES" sz="989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‹Nº›</a:t>
            </a:fld>
            <a:endParaRPr lang="ca-ES-valencia" sz="989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2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6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9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9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ángulo: esquinas redondeadas 6"/>
          <p:cNvSpPr/>
          <p:nvPr/>
        </p:nvSpPr>
        <p:spPr>
          <a:xfrm>
            <a:off x="2255400" y="5464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2" name="Rechthoek 17"/>
          <p:cNvSpPr/>
          <p:nvPr/>
        </p:nvSpPr>
        <p:spPr>
          <a:xfrm>
            <a:off x="0" y="10026360"/>
            <a:ext cx="7559280" cy="66528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nl-NL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subTitle"/>
          </p:nvPr>
        </p:nvSpPr>
        <p:spPr>
          <a:xfrm>
            <a:off x="628560" y="10110600"/>
            <a:ext cx="5669280" cy="30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050" b="0" strike="noStrike" spc="-1" dirty="0">
                <a:solidFill>
                  <a:srgbClr val="C2C2C2"/>
                </a:solidFill>
                <a:latin typeface="ABeZeh"/>
                <a:ea typeface="ABeZeh"/>
              </a:rPr>
              <a:t>Mètode Snappet. Prova 4t. Unitat 5. Pàgina 1 de 2</a:t>
            </a:r>
            <a:endParaRPr lang="ca-ES-valencia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Afbeelding 5"/>
          <p:cNvPicPr/>
          <p:nvPr/>
        </p:nvPicPr>
        <p:blipFill>
          <a:blip r:embed="rId2" cstate="print"/>
          <a:stretch/>
        </p:blipFill>
        <p:spPr>
          <a:xfrm>
            <a:off x="6021720" y="10104120"/>
            <a:ext cx="804240" cy="227160"/>
          </a:xfrm>
          <a:prstGeom prst="rect">
            <a:avLst/>
          </a:prstGeom>
          <a:ln w="0">
            <a:noFill/>
          </a:ln>
        </p:spPr>
      </p:pic>
      <p:sp>
        <p:nvSpPr>
          <p:cNvPr id="45" name="Ondertitel 2"/>
          <p:cNvSpPr/>
          <p:nvPr/>
        </p:nvSpPr>
        <p:spPr>
          <a:xfrm>
            <a:off x="628560" y="638280"/>
            <a:ext cx="4082400" cy="41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009ED0"/>
                </a:solidFill>
                <a:latin typeface="ABeZeh"/>
                <a:ea typeface="ABeZeh"/>
              </a:rPr>
              <a:t>Unitat 5. Prova</a:t>
            </a: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6" name="Groep 10"/>
          <p:cNvGrpSpPr/>
          <p:nvPr/>
        </p:nvGrpSpPr>
        <p:grpSpPr>
          <a:xfrm>
            <a:off x="628560" y="1057680"/>
            <a:ext cx="6214680" cy="692280"/>
            <a:chOff x="628560" y="1057680"/>
            <a:chExt cx="6214680" cy="692280"/>
          </a:xfrm>
        </p:grpSpPr>
        <p:sp>
          <p:nvSpPr>
            <p:cNvPr id="47" name="Afgeronde rechthoek 11"/>
            <p:cNvSpPr/>
            <p:nvPr/>
          </p:nvSpPr>
          <p:spPr>
            <a:xfrm>
              <a:off x="722520" y="1390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8" name="Tekstvak 12"/>
            <p:cNvSpPr/>
            <p:nvPr/>
          </p:nvSpPr>
          <p:spPr>
            <a:xfrm>
              <a:off x="628560" y="1057680"/>
              <a:ext cx="16570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Nom i cognoms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Afgeronde rechthoek 13"/>
            <p:cNvSpPr/>
            <p:nvPr/>
          </p:nvSpPr>
          <p:spPr>
            <a:xfrm>
              <a:off x="3963600" y="1381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50" name="Tekstvak 14"/>
            <p:cNvSpPr/>
            <p:nvPr/>
          </p:nvSpPr>
          <p:spPr>
            <a:xfrm>
              <a:off x="3900960" y="1057680"/>
              <a:ext cx="18226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Data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1" name="Ondertitel 2"/>
          <p:cNvSpPr/>
          <p:nvPr/>
        </p:nvSpPr>
        <p:spPr>
          <a:xfrm>
            <a:off x="602280" y="1886040"/>
            <a:ext cx="645264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1. Completa el text amb les paraules que falten.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kstvak 12"/>
          <p:cNvSpPr/>
          <p:nvPr/>
        </p:nvSpPr>
        <p:spPr>
          <a:xfrm>
            <a:off x="794520" y="2680200"/>
            <a:ext cx="1161360" cy="1048680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prospecte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malalt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auscultat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Tekstvak 50"/>
          <p:cNvSpPr/>
          <p:nvPr/>
        </p:nvSpPr>
        <p:spPr>
          <a:xfrm>
            <a:off x="2062800" y="2512800"/>
            <a:ext cx="4504320" cy="1383540"/>
          </a:xfrm>
          <a:prstGeom prst="rect">
            <a:avLst/>
          </a:prstGeom>
          <a:noFill/>
          <a:ln w="3175">
            <a:solidFill>
              <a:srgbClr val="009ED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Marc s’ha posat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  <a:ea typeface="ABeZeh"/>
              </a:rPr>
              <a:t>_____________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. Té molta tos i son pare l'ha portat al metge. </a:t>
            </a:r>
            <a:br>
              <a:rPr sz="1400" dirty="0"/>
            </a:b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El doctor l’ha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  <a:ea typeface="ABeZeh"/>
              </a:rPr>
              <a:t>_________________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 i li ha receptat un xarop.  Ara estan llegint el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  <a:ea typeface="ABeZeh"/>
              </a:rPr>
              <a:t>____________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. 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Ondertitel 2"/>
          <p:cNvSpPr/>
          <p:nvPr/>
        </p:nvSpPr>
        <p:spPr>
          <a:xfrm>
            <a:off x="576507" y="4214841"/>
            <a:ext cx="6452640" cy="5113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265113">
              <a:spcBef>
                <a:spcPts val="828"/>
              </a:spcBef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2. Separa el lexema del morfema de les paraules següents i 				col·loca el morfema en la columna que li correspon.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(2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Ondertitel 2"/>
          <p:cNvSpPr/>
          <p:nvPr/>
        </p:nvSpPr>
        <p:spPr>
          <a:xfrm>
            <a:off x="602280" y="5217840"/>
            <a:ext cx="66513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ca-ES-valencia" sz="1979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Tekstvak 14"/>
          <p:cNvSpPr/>
          <p:nvPr/>
        </p:nvSpPr>
        <p:spPr>
          <a:xfrm>
            <a:off x="5345640" y="714960"/>
            <a:ext cx="1822680" cy="340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 strike="noStrike" spc="-1">
                <a:solidFill>
                  <a:srgbClr val="333333"/>
                </a:solidFill>
                <a:latin typeface="ABeZeh"/>
                <a:ea typeface="ABeZeh"/>
              </a:rPr>
              <a:t>Qualificació</a:t>
            </a:r>
            <a:endParaRPr lang="ca-ES-valencia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Rectángulo: esquinas redondeadas 24"/>
          <p:cNvSpPr/>
          <p:nvPr/>
        </p:nvSpPr>
        <p:spPr>
          <a:xfrm>
            <a:off x="6255720" y="569520"/>
            <a:ext cx="756720" cy="66096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8" name="CuadroTexto 31"/>
          <p:cNvSpPr/>
          <p:nvPr/>
        </p:nvSpPr>
        <p:spPr>
          <a:xfrm>
            <a:off x="857520" y="8836920"/>
            <a:ext cx="4046760" cy="40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M’agrada més el </a:t>
            </a:r>
            <a:r>
              <a:rPr lang="ca-ES" sz="1400" b="0" strike="noStrike" spc="-1" dirty="0" err="1">
                <a:solidFill>
                  <a:srgbClr val="333333"/>
                </a:solidFill>
                <a:latin typeface="ABeZeh"/>
              </a:rPr>
              <a:t>ra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m que les mandarines.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Ondertitel 2"/>
          <p:cNvSpPr/>
          <p:nvPr/>
        </p:nvSpPr>
        <p:spPr>
          <a:xfrm>
            <a:off x="630720" y="7790400"/>
            <a:ext cx="53503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3. Tria i escriu el que li falta a cada paraula. </a:t>
            </a:r>
            <a:r>
              <a:rPr lang="ca-ES" sz="1600" b="0" strike="noStrike" spc="-1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CuadroTexto 35"/>
          <p:cNvSpPr/>
          <p:nvPr/>
        </p:nvSpPr>
        <p:spPr>
          <a:xfrm>
            <a:off x="1368000" y="5541840"/>
            <a:ext cx="85140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infeliç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Afgeronde rechthoek 95"/>
          <p:cNvSpPr/>
          <p:nvPr/>
        </p:nvSpPr>
        <p:spPr>
          <a:xfrm>
            <a:off x="5168520" y="8884080"/>
            <a:ext cx="566280" cy="30168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ï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Afgeronde rechthoek 95"/>
          <p:cNvSpPr/>
          <p:nvPr/>
        </p:nvSpPr>
        <p:spPr>
          <a:xfrm>
            <a:off x="5806800" y="8884080"/>
            <a:ext cx="594000" cy="30168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i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Afgeronde rechthoek 95"/>
          <p:cNvSpPr/>
          <p:nvPr/>
        </p:nvSpPr>
        <p:spPr>
          <a:xfrm>
            <a:off x="5167080" y="9401400"/>
            <a:ext cx="566280" cy="30168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strike="noStrike" spc="-1">
                <a:solidFill>
                  <a:srgbClr val="009ED0"/>
                </a:solidFill>
                <a:latin typeface="ABeZeh"/>
              </a:rPr>
              <a:t>u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CuadroTexto 23"/>
          <p:cNvSpPr/>
          <p:nvPr/>
        </p:nvSpPr>
        <p:spPr>
          <a:xfrm>
            <a:off x="857520" y="9383760"/>
            <a:ext cx="3330360" cy="40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>
                <a:solidFill>
                  <a:srgbClr val="333333"/>
                </a:solidFill>
                <a:latin typeface="ABeZeh"/>
              </a:rPr>
              <a:t>Qui és el seg</a:t>
            </a:r>
            <a:r>
              <a:rPr lang="ca-ES" sz="1400" b="0" strike="noStrike" spc="-1">
                <a:solidFill>
                  <a:srgbClr val="A6A6A6"/>
                </a:solidFill>
                <a:latin typeface="ABeZeh"/>
              </a:rPr>
              <a:t>__</a:t>
            </a:r>
            <a:r>
              <a:rPr lang="ca-ES" sz="1400" b="0" strike="noStrike" spc="-1">
                <a:solidFill>
                  <a:srgbClr val="333333"/>
                </a:solidFill>
                <a:latin typeface="ABeZeh"/>
              </a:rPr>
              <a:t>nt a la cua del forn?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Afgeronde rechthoek 95"/>
          <p:cNvSpPr/>
          <p:nvPr/>
        </p:nvSpPr>
        <p:spPr>
          <a:xfrm>
            <a:off x="5863320" y="9403920"/>
            <a:ext cx="566280" cy="30168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ü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6" name="Imagen 30" descr="Icono&#10;&#10;Descripción generada automáticamente"/>
          <p:cNvPicPr/>
          <p:nvPr/>
        </p:nvPicPr>
        <p:blipFill>
          <a:blip r:embed="rId3" cstate="print"/>
          <a:stretch/>
        </p:blipFill>
        <p:spPr>
          <a:xfrm>
            <a:off x="6645960" y="2541960"/>
            <a:ext cx="685800" cy="1349280"/>
          </a:xfrm>
          <a:prstGeom prst="rect">
            <a:avLst/>
          </a:prstGeom>
          <a:ln w="0">
            <a:noFill/>
          </a:ln>
        </p:spPr>
      </p:pic>
      <p:sp>
        <p:nvSpPr>
          <p:cNvPr id="67" name="CuadroTexto 1"/>
          <p:cNvSpPr/>
          <p:nvPr/>
        </p:nvSpPr>
        <p:spPr>
          <a:xfrm>
            <a:off x="1008000" y="6018840"/>
            <a:ext cx="125280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imperfecte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CuadroTexto 16"/>
          <p:cNvSpPr/>
          <p:nvPr/>
        </p:nvSpPr>
        <p:spPr>
          <a:xfrm>
            <a:off x="1080000" y="6455160"/>
            <a:ext cx="107280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pastisser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CuadroTexto 18"/>
          <p:cNvSpPr/>
          <p:nvPr/>
        </p:nvSpPr>
        <p:spPr>
          <a:xfrm>
            <a:off x="1080000" y="6896520"/>
            <a:ext cx="106740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submarí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CuadroTexto 37"/>
          <p:cNvSpPr/>
          <p:nvPr/>
        </p:nvSpPr>
        <p:spPr>
          <a:xfrm>
            <a:off x="883439" y="8325338"/>
            <a:ext cx="4264550" cy="4140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Les </a:t>
            </a:r>
            <a:r>
              <a:rPr lang="ca-ES" sz="1400" b="0" strike="noStrike" spc="-1" dirty="0" err="1">
                <a:solidFill>
                  <a:srgbClr val="333333"/>
                </a:solidFill>
                <a:latin typeface="ABeZeh"/>
              </a:rPr>
              <a:t>aig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 __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 es brutes es reciclen en la depuradora.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Afgeronde rechthoek 95"/>
          <p:cNvSpPr/>
          <p:nvPr/>
        </p:nvSpPr>
        <p:spPr>
          <a:xfrm>
            <a:off x="5168520" y="8412840"/>
            <a:ext cx="566280" cy="30168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ü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Afgeronde rechthoek 95"/>
          <p:cNvSpPr/>
          <p:nvPr/>
        </p:nvSpPr>
        <p:spPr>
          <a:xfrm>
            <a:off x="5806800" y="8412840"/>
            <a:ext cx="594000" cy="30168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1400" b="0" strike="noStrike" spc="-1">
                <a:solidFill>
                  <a:srgbClr val="009ED0"/>
                </a:solidFill>
                <a:latin typeface="ABeZeh"/>
              </a:rPr>
              <a:t>u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CuadroTexto 2"/>
          <p:cNvSpPr/>
          <p:nvPr/>
        </p:nvSpPr>
        <p:spPr>
          <a:xfrm>
            <a:off x="3648599" y="5040000"/>
            <a:ext cx="923325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26A4D0"/>
                </a:solidFill>
                <a:latin typeface="ABeZeh"/>
              </a:rPr>
              <a:t>LEXEMA</a:t>
            </a:r>
            <a:endParaRPr lang="ca-ES-valencia" sz="1400" b="0" strike="noStrike" spc="-1" dirty="0">
              <a:solidFill>
                <a:srgbClr val="26A4D0"/>
              </a:solidFill>
              <a:latin typeface="Arial"/>
            </a:endParaRPr>
          </a:p>
        </p:txBody>
      </p:sp>
      <p:sp>
        <p:nvSpPr>
          <p:cNvPr id="74" name="CuadroTexto 3"/>
          <p:cNvSpPr/>
          <p:nvPr/>
        </p:nvSpPr>
        <p:spPr>
          <a:xfrm>
            <a:off x="2340000" y="5023080"/>
            <a:ext cx="108000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26A4D0"/>
                </a:solidFill>
                <a:latin typeface="ABeZeh"/>
              </a:rPr>
              <a:t>PREFIX</a:t>
            </a:r>
            <a:endParaRPr lang="ca-ES-valencia" sz="1400" b="0" strike="noStrike" spc="-1">
              <a:solidFill>
                <a:srgbClr val="26A4D0"/>
              </a:solidFill>
              <a:latin typeface="Arial"/>
            </a:endParaRPr>
          </a:p>
        </p:txBody>
      </p:sp>
      <p:sp>
        <p:nvSpPr>
          <p:cNvPr id="75" name="CuadroTexto 4"/>
          <p:cNvSpPr/>
          <p:nvPr/>
        </p:nvSpPr>
        <p:spPr>
          <a:xfrm>
            <a:off x="5040000" y="5023080"/>
            <a:ext cx="108000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26A4D0"/>
                </a:solidFill>
                <a:latin typeface="ABeZeh"/>
              </a:rPr>
              <a:t>SUFIX</a:t>
            </a:r>
            <a:endParaRPr lang="ca-ES-valencia" sz="1400" b="0" strike="noStrike" spc="-1">
              <a:solidFill>
                <a:srgbClr val="26A4D0"/>
              </a:solidFill>
              <a:latin typeface="Arial"/>
            </a:endParaRPr>
          </a:p>
        </p:txBody>
      </p:sp>
      <p:sp>
        <p:nvSpPr>
          <p:cNvPr id="76" name="Rectángulo: esquinas redondeadas 1"/>
          <p:cNvSpPr/>
          <p:nvPr/>
        </p:nvSpPr>
        <p:spPr>
          <a:xfrm>
            <a:off x="3515400" y="5464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7" name="Rectángulo: esquinas redondeadas 2"/>
          <p:cNvSpPr/>
          <p:nvPr/>
        </p:nvSpPr>
        <p:spPr>
          <a:xfrm>
            <a:off x="4775400" y="5464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8" name="Rectángulo: esquinas redondeadas 3"/>
          <p:cNvSpPr/>
          <p:nvPr/>
        </p:nvSpPr>
        <p:spPr>
          <a:xfrm>
            <a:off x="2255400" y="5932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9" name="Rectángulo: esquinas redondeadas 4"/>
          <p:cNvSpPr/>
          <p:nvPr/>
        </p:nvSpPr>
        <p:spPr>
          <a:xfrm>
            <a:off x="3515400" y="5932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Rectángulo: esquinas redondeadas 5"/>
          <p:cNvSpPr/>
          <p:nvPr/>
        </p:nvSpPr>
        <p:spPr>
          <a:xfrm>
            <a:off x="4775400" y="5932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1" name="Rectángulo: esquinas redondeadas 7"/>
          <p:cNvSpPr/>
          <p:nvPr/>
        </p:nvSpPr>
        <p:spPr>
          <a:xfrm>
            <a:off x="2255400" y="6436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2" name="Rectángulo: esquinas redondeadas 8"/>
          <p:cNvSpPr/>
          <p:nvPr/>
        </p:nvSpPr>
        <p:spPr>
          <a:xfrm>
            <a:off x="3515400" y="6436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3" name="Rectángulo: esquinas redondeadas 9"/>
          <p:cNvSpPr/>
          <p:nvPr/>
        </p:nvSpPr>
        <p:spPr>
          <a:xfrm>
            <a:off x="4775400" y="6436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4" name="Rectángulo: esquinas redondeadas 10"/>
          <p:cNvSpPr/>
          <p:nvPr/>
        </p:nvSpPr>
        <p:spPr>
          <a:xfrm>
            <a:off x="2255400" y="6904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Rectángulo: esquinas redondeadas 11"/>
          <p:cNvSpPr/>
          <p:nvPr/>
        </p:nvSpPr>
        <p:spPr>
          <a:xfrm>
            <a:off x="3515400" y="6904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6" name="Rectángulo: esquinas redondeadas 12"/>
          <p:cNvSpPr/>
          <p:nvPr/>
        </p:nvSpPr>
        <p:spPr>
          <a:xfrm>
            <a:off x="4775400" y="6904080"/>
            <a:ext cx="1139040" cy="3445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7" name="CuadroTexto 5"/>
          <p:cNvSpPr/>
          <p:nvPr/>
        </p:nvSpPr>
        <p:spPr>
          <a:xfrm>
            <a:off x="2520000" y="5505840"/>
            <a:ext cx="85140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B2B2B2"/>
                </a:solidFill>
                <a:latin typeface="ABeZeh"/>
              </a:rPr>
              <a:t>in</a:t>
            </a:r>
            <a:endParaRPr lang="ca-ES-valencia" sz="1400" b="0" strike="noStrike" spc="-1">
              <a:solidFill>
                <a:srgbClr val="B2B2B2"/>
              </a:solidFill>
              <a:latin typeface="Arial"/>
            </a:endParaRPr>
          </a:p>
        </p:txBody>
      </p:sp>
      <p:sp>
        <p:nvSpPr>
          <p:cNvPr id="88" name="CuadroTexto 6"/>
          <p:cNvSpPr/>
          <p:nvPr/>
        </p:nvSpPr>
        <p:spPr>
          <a:xfrm>
            <a:off x="3780000" y="5505840"/>
            <a:ext cx="85140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B2B2B2"/>
                </a:solidFill>
                <a:latin typeface="ABeZeh"/>
              </a:rPr>
              <a:t>feliç</a:t>
            </a:r>
            <a:endParaRPr lang="ca-ES-valencia" sz="1400" b="0" strike="noStrike" spc="-1">
              <a:solidFill>
                <a:srgbClr val="B2B2B2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kstvak 14"/>
          <p:cNvSpPr/>
          <p:nvPr/>
        </p:nvSpPr>
        <p:spPr>
          <a:xfrm>
            <a:off x="722520" y="8107739"/>
            <a:ext cx="5211720" cy="13966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ca-ES" sz="1100" b="0" strike="noStrike" spc="-1" dirty="0">
                <a:solidFill>
                  <a:srgbClr val="A6A6A6"/>
                </a:solidFill>
                <a:latin typeface="ABeZeh"/>
                <a:ea typeface="ABeZeh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ca-ES-valencia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Rectángulo: esquinas redondeadas 6"/>
          <p:cNvSpPr/>
          <p:nvPr/>
        </p:nvSpPr>
        <p:spPr>
          <a:xfrm>
            <a:off x="6012085" y="8022960"/>
            <a:ext cx="1466640" cy="16977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400" b="0" strike="noStrike" spc="-1">
              <a:solidFill>
                <a:srgbClr val="000000"/>
              </a:solidFill>
              <a:latin typeface="ABeZeh"/>
            </a:endParaRPr>
          </a:p>
        </p:txBody>
      </p:sp>
      <p:sp>
        <p:nvSpPr>
          <p:cNvPr id="91" name="Rechthoek 17"/>
          <p:cNvSpPr/>
          <p:nvPr/>
        </p:nvSpPr>
        <p:spPr>
          <a:xfrm>
            <a:off x="0" y="9971640"/>
            <a:ext cx="7559280" cy="71964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nl-NL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628560" y="10110600"/>
            <a:ext cx="5669280" cy="30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050" b="0" strike="noStrike" spc="-1" dirty="0">
                <a:solidFill>
                  <a:srgbClr val="C2C2C2"/>
                </a:solidFill>
                <a:latin typeface="ABeZeh"/>
                <a:ea typeface="ABeZeh"/>
              </a:rPr>
              <a:t>Mètode Snappet. Prova 4t. Unitat 5. </a:t>
            </a:r>
            <a:r>
              <a:rPr lang="ca-ES" sz="1050" b="0" strike="noStrike" spc="-1">
                <a:solidFill>
                  <a:srgbClr val="C2C2C2"/>
                </a:solidFill>
                <a:latin typeface="ABeZeh"/>
                <a:ea typeface="ABeZeh"/>
              </a:rPr>
              <a:t>Pàgina 2 de 2.</a:t>
            </a:r>
            <a:endParaRPr lang="ca-ES-valencia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" name="Afbeelding 5"/>
          <p:cNvPicPr/>
          <p:nvPr/>
        </p:nvPicPr>
        <p:blipFill>
          <a:blip r:embed="rId2" cstate="print"/>
          <a:stretch/>
        </p:blipFill>
        <p:spPr>
          <a:xfrm>
            <a:off x="6021720" y="10104120"/>
            <a:ext cx="804240" cy="227160"/>
          </a:xfrm>
          <a:prstGeom prst="rect">
            <a:avLst/>
          </a:prstGeom>
          <a:ln w="0">
            <a:noFill/>
          </a:ln>
        </p:spPr>
      </p:pic>
      <p:sp>
        <p:nvSpPr>
          <p:cNvPr id="94" name="Ondertitel 2"/>
          <p:cNvSpPr/>
          <p:nvPr/>
        </p:nvSpPr>
        <p:spPr>
          <a:xfrm>
            <a:off x="628560" y="638280"/>
            <a:ext cx="4082400" cy="41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009ED0"/>
                </a:solidFill>
                <a:latin typeface="ABeZeh"/>
                <a:ea typeface="ABeZeh"/>
              </a:rPr>
              <a:t>Unitat 5. Prova</a:t>
            </a: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" name="Groep 10"/>
          <p:cNvGrpSpPr/>
          <p:nvPr/>
        </p:nvGrpSpPr>
        <p:grpSpPr>
          <a:xfrm>
            <a:off x="628560" y="1057680"/>
            <a:ext cx="6214680" cy="692280"/>
            <a:chOff x="628560" y="1057680"/>
            <a:chExt cx="6214680" cy="692280"/>
          </a:xfrm>
        </p:grpSpPr>
        <p:sp>
          <p:nvSpPr>
            <p:cNvPr id="96" name="Afgeronde rechthoek 11"/>
            <p:cNvSpPr/>
            <p:nvPr/>
          </p:nvSpPr>
          <p:spPr>
            <a:xfrm>
              <a:off x="722520" y="1390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97" name="Tekstvak 12"/>
            <p:cNvSpPr/>
            <p:nvPr/>
          </p:nvSpPr>
          <p:spPr>
            <a:xfrm>
              <a:off x="628560" y="1057680"/>
              <a:ext cx="16570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Nom i cognoms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Afgeronde rechthoek 13"/>
            <p:cNvSpPr/>
            <p:nvPr/>
          </p:nvSpPr>
          <p:spPr>
            <a:xfrm>
              <a:off x="3963600" y="1381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99" name="Tekstvak 14"/>
            <p:cNvSpPr/>
            <p:nvPr/>
          </p:nvSpPr>
          <p:spPr>
            <a:xfrm>
              <a:off x="3900960" y="1057680"/>
              <a:ext cx="18226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Data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0" name="Ondertitel 2"/>
          <p:cNvSpPr/>
          <p:nvPr/>
        </p:nvSpPr>
        <p:spPr>
          <a:xfrm>
            <a:off x="674280" y="3316680"/>
            <a:ext cx="645264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ca-ES" sz="1600" b="1" strike="noStrike" spc="-1">
                <a:solidFill>
                  <a:srgbClr val="333333"/>
                </a:solidFill>
                <a:latin typeface="ABeZeh"/>
                <a:ea typeface="ABeZeh"/>
              </a:rPr>
              <a:t> </a:t>
            </a:r>
            <a:r>
              <a:rPr lang="ca-ES" sz="1600" b="0" strike="noStrike" spc="-1">
                <a:solidFill>
                  <a:srgbClr val="333333"/>
                </a:solidFill>
                <a:latin typeface="ABeZeh"/>
                <a:ea typeface="ABeZeh"/>
              </a:rPr>
              <a:t> </a:t>
            </a:r>
            <a:endParaRPr lang="ca-ES-valenci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Ondertitel 2"/>
          <p:cNvSpPr/>
          <p:nvPr/>
        </p:nvSpPr>
        <p:spPr>
          <a:xfrm>
            <a:off x="611485" y="1915560"/>
            <a:ext cx="482220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4. Encercla el demostratiu adequat.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Ondertitel 2"/>
          <p:cNvSpPr/>
          <p:nvPr/>
        </p:nvSpPr>
        <p:spPr>
          <a:xfrm>
            <a:off x="653760" y="7306770"/>
            <a:ext cx="645264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265113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7. Escriu una breu descripció de la xiqueta de la imatge. Pots 		parlar del seu físic, del caràcter, del que li agrada fer, de com 		va vestida...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Ondertitel 2"/>
          <p:cNvSpPr/>
          <p:nvPr/>
        </p:nvSpPr>
        <p:spPr>
          <a:xfrm>
            <a:off x="611485" y="3783960"/>
            <a:ext cx="65347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265113"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5. Completa l'oració utilitzant el determinant demostratiu 				adequat. 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Ondertitel 2"/>
          <p:cNvSpPr/>
          <p:nvPr/>
        </p:nvSpPr>
        <p:spPr>
          <a:xfrm>
            <a:off x="653760" y="5375160"/>
            <a:ext cx="618948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265113">
              <a:lnSpc>
                <a:spcPct val="100000"/>
              </a:lnSpc>
              <a:tabLst>
                <a:tab pos="0" algn="l"/>
              </a:tabLst>
            </a:pPr>
            <a:r>
              <a:rPr lang="ca-ES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6. Marca amb una creu la part a la qual pertany aquest text. 		</a:t>
            </a:r>
            <a:r>
              <a:rPr lang="ca-ES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uadroTexto 31"/>
          <p:cNvSpPr/>
          <p:nvPr/>
        </p:nvSpPr>
        <p:spPr>
          <a:xfrm>
            <a:off x="1316160" y="4480920"/>
            <a:ext cx="354384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Jo visc en la casa que està més lluny.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Gráfico 4"/>
          <p:cNvPicPr/>
          <p:nvPr/>
        </p:nvPicPr>
        <p:blipFill>
          <a:blip r:embed="rId3" cstate="print"/>
          <a:stretch/>
        </p:blipFill>
        <p:spPr>
          <a:xfrm>
            <a:off x="6166693" y="8082000"/>
            <a:ext cx="1357560" cy="1564920"/>
          </a:xfrm>
          <a:prstGeom prst="rect">
            <a:avLst/>
          </a:prstGeom>
          <a:ln w="0">
            <a:noFill/>
          </a:ln>
        </p:spPr>
      </p:pic>
      <p:sp>
        <p:nvSpPr>
          <p:cNvPr id="107" name="CuadroTexto 7"/>
          <p:cNvSpPr/>
          <p:nvPr/>
        </p:nvSpPr>
        <p:spPr>
          <a:xfrm>
            <a:off x="1033920" y="5864190"/>
            <a:ext cx="2568240" cy="1383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Aleshores es va obrir la porta i  Laura es va quedar de pedra. No s’ho podia creure! Com era possible que Marc haguera arribat tan ràpidament?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Rectángulo: esquinas redondeadas 28"/>
          <p:cNvSpPr/>
          <p:nvPr/>
        </p:nvSpPr>
        <p:spPr>
          <a:xfrm>
            <a:off x="4515840" y="5819400"/>
            <a:ext cx="276840" cy="27828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9" name="CuadroTexto 33"/>
          <p:cNvSpPr/>
          <p:nvPr/>
        </p:nvSpPr>
        <p:spPr>
          <a:xfrm>
            <a:off x="984240" y="2315880"/>
            <a:ext cx="5216760" cy="136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Aquest / Aquesta 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xica és amiga meua des que tenim 2 anys.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Agarra totes </a:t>
            </a: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aquelles / aquestes 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pomes d’allà.  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Aquests / aquest 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matí ha fet molta calor.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Aquesta / aquella </a:t>
            </a:r>
            <a:r>
              <a:rPr lang="ca-ES" sz="1400" b="0" strike="noStrike" spc="-1" dirty="0" err="1">
                <a:solidFill>
                  <a:srgbClr val="333333"/>
                </a:solidFill>
                <a:latin typeface="ABeZeh"/>
              </a:rPr>
              <a:t>galleta</a:t>
            </a: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 que tinc en la mà és per a tu.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uadroTexto 40"/>
          <p:cNvSpPr/>
          <p:nvPr/>
        </p:nvSpPr>
        <p:spPr>
          <a:xfrm>
            <a:off x="1316160" y="4884840"/>
            <a:ext cx="246996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Jo visc en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________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 casa.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uadroTexto 47"/>
          <p:cNvSpPr/>
          <p:nvPr/>
        </p:nvSpPr>
        <p:spPr>
          <a:xfrm>
            <a:off x="4799160" y="5834520"/>
            <a:ext cx="63000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A6A6A6"/>
                </a:solidFill>
                <a:latin typeface="ABeZeh"/>
              </a:rPr>
              <a:t> </a:t>
            </a:r>
            <a:r>
              <a:rPr lang="ca-ES" sz="1400" b="0" strike="noStrike" spc="-1">
                <a:solidFill>
                  <a:srgbClr val="333333"/>
                </a:solidFill>
                <a:latin typeface="ABeZeh"/>
              </a:rPr>
              <a:t>inici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uadroTexto 50"/>
          <p:cNvSpPr/>
          <p:nvPr/>
        </p:nvSpPr>
        <p:spPr>
          <a:xfrm>
            <a:off x="4793040" y="6281479"/>
            <a:ext cx="61596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333333"/>
                </a:solidFill>
                <a:latin typeface="ABeZeh"/>
              </a:rPr>
              <a:t> </a:t>
            </a:r>
            <a:r>
              <a:rPr lang="ca-ES" sz="1400" b="0" strike="noStrike" spc="-1">
                <a:solidFill>
                  <a:srgbClr val="333333"/>
                </a:solidFill>
                <a:latin typeface="ABeZeh"/>
              </a:rPr>
              <a:t>nuc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Rectángulo: esquinas redondeadas 52"/>
          <p:cNvSpPr/>
          <p:nvPr/>
        </p:nvSpPr>
        <p:spPr>
          <a:xfrm>
            <a:off x="4515840" y="6309000"/>
            <a:ext cx="276840" cy="27612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4" name="Rectángulo: esquinas redondeadas 53"/>
          <p:cNvSpPr/>
          <p:nvPr/>
        </p:nvSpPr>
        <p:spPr>
          <a:xfrm>
            <a:off x="4515840" y="6804360"/>
            <a:ext cx="276840" cy="27612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5" name="CuadroTexto 55"/>
          <p:cNvSpPr/>
          <p:nvPr/>
        </p:nvSpPr>
        <p:spPr>
          <a:xfrm>
            <a:off x="4786200" y="6805080"/>
            <a:ext cx="107820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>
                <a:solidFill>
                  <a:srgbClr val="333333"/>
                </a:solidFill>
                <a:latin typeface="ABeZeh"/>
              </a:rPr>
              <a:t> desenllaç</a:t>
            </a:r>
            <a:endParaRPr lang="ca-ES-valencia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Imagen 3" descr="Flecha&#10;&#10;Descripción generada automáticamente con confianza baja"/>
          <p:cNvPicPr/>
          <p:nvPr/>
        </p:nvPicPr>
        <p:blipFill>
          <a:blip r:embed="rId4" cstate="print"/>
          <a:stretch/>
        </p:blipFill>
        <p:spPr>
          <a:xfrm>
            <a:off x="5694660" y="2495797"/>
            <a:ext cx="1206360" cy="96177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2"/>
          <p:cNvPicPr/>
          <p:nvPr/>
        </p:nvPicPr>
        <p:blipFill>
          <a:blip r:embed="rId5" cstate="print"/>
          <a:stretch/>
        </p:blipFill>
        <p:spPr>
          <a:xfrm>
            <a:off x="5291315" y="4264560"/>
            <a:ext cx="952200" cy="1039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FBBE50-C9B7-4F59-B90D-67E3321DF532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7C52061B-AC09-47A7-85A1-BA160A0B35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9FDE6C-5C70-47B3-8FA4-B4A3C2E3325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640</TotalTime>
  <Words>379</Words>
  <Application>Microsoft Office PowerPoint</Application>
  <PresentationFormat>Personalizado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ABeZeh</vt:lpstr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47</cp:revision>
  <dcterms:created xsi:type="dcterms:W3CDTF">2022-09-06T23:28:54Z</dcterms:created>
  <dcterms:modified xsi:type="dcterms:W3CDTF">2024-01-08T12:36:49Z</dcterms:modified>
  <dc:language>ca-ES-valencia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  <property fmtid="{D5CDD505-2E9C-101B-9397-08002B2CF9AE}" pid="4" name="PresentationFormat">
    <vt:lpwstr>Personalizado</vt:lpwstr>
  </property>
  <property fmtid="{D5CDD505-2E9C-101B-9397-08002B2CF9AE}" pid="5" name="Slides">
    <vt:i4>2</vt:i4>
  </property>
</Properties>
</file>