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70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02E820AC-6945-3162-6FB4-BCDCE9320CFA}" v="1" dt="2023-12-30T09:26:57.887"/>
    <p1510:client id="{1E722CAA-4894-F6B1-2F29-044216821229}" v="9" dt="2022-09-07T18:29:53.422"/>
    <p1510:client id="{4B48E02C-4329-B304-BF8A-35DBE0E8547E}" v="1" dt="2022-09-08T11:14:21.011"/>
    <p1510:client id="{B54EE7D1-F37F-A99A-BC37-C409B3703249}" v="22" dt="2022-07-29T13:21:13.648"/>
    <p1510:client id="{CEA27627-F23A-FBA3-A745-96A15C6E4268}" v="14" dt="2022-08-29T06:58:55.5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527"/>
        <p:guide pos="2003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02E820AC-6945-3162-6FB4-BCDCE9320CFA}"/>
    <pc:docChg chg="sldOrd">
      <pc:chgData name="Ibán Useros Revesado" userId="S::iban.useros@snappet.org::abd66825-fb6e-44f2-9656-96bf8eac36ac" providerId="AD" clId="Web-{02E820AC-6945-3162-6FB4-BCDCE9320CFA}" dt="2023-12-30T09:26:57.887" v="0"/>
      <pc:docMkLst>
        <pc:docMk/>
      </pc:docMkLst>
      <pc:sldChg chg="ord">
        <pc:chgData name="Ibán Useros Revesado" userId="S::iban.useros@snappet.org::abd66825-fb6e-44f2-9656-96bf8eac36ac" providerId="AD" clId="Web-{02E820AC-6945-3162-6FB4-BCDCE9320CFA}" dt="2023-12-30T09:26:57.887" v="0"/>
        <pc:sldMkLst>
          <pc:docMk/>
          <pc:sldMk cId="1802548540" sldId="264"/>
        </pc:sldMkLst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54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13 lecciones que tienen como propósito desarrollar habilidades y modos de pensar basados en la comprensión, la representación y el uso flexible de los números.</a:t>
            </a:r>
            <a:endParaRPr lang="es-ES" sz="110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/>
              <a:t>que implican la construcción del significado y el uso de los números.</a:t>
            </a:r>
            <a:endParaRPr lang="es-ES" altLang="es-ES" sz="11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13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/>
              <a:t>Fichas u otros materiales de conteo, mostradores, un juego de cartas con números del 0 al 9, un juego de tarjetas de palabras con «cero, uno, dos, tres, cuatro, cinco, seis, siete, ocho y nueve», ruleta etiquetada del 1 al 5, contadores, dados, cubos numéricos, bloques numéricos, lápiz y  hojas de papel rayado.</a:t>
            </a:r>
          </a:p>
          <a:p>
            <a:endParaRPr lang="es-ES" sz="110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1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     </a:t>
                      </a:r>
                    </a:p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/>
                        <a:t>Objetivo de aprendizaje </a:t>
                      </a:r>
                      <a:r>
                        <a:rPr lang="es-ES" sz="1200" b="0" err="1"/>
                        <a:t>Snappet</a:t>
                      </a:r>
                      <a:r>
                        <a:rPr lang="es-ES" sz="1200" b="0"/>
                        <a:t> (contenido matemático)</a:t>
                      </a:r>
                    </a:p>
                    <a:p>
                      <a:endParaRPr lang="es-ES" sz="1200" b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  <a:endParaRPr lang="es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Ejercicio 3</a:t>
                      </a:r>
                    </a:p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/>
                    </a:p>
                    <a:p>
                      <a:pPr algn="l"/>
                      <a:r>
                        <a:rPr lang="es-ES" sz="1200" b="0"/>
                        <a:t>Objetivo de aprendizaje </a:t>
                      </a:r>
                      <a:r>
                        <a:rPr lang="es-ES" sz="1200" b="0" err="1"/>
                        <a:t>Snappet</a:t>
                      </a:r>
                      <a:r>
                        <a:rPr lang="es-ES" sz="1200" b="0"/>
                        <a:t> </a:t>
                      </a:r>
                    </a:p>
                    <a:p>
                      <a:r>
                        <a:rPr lang="es-ES" sz="1200" b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es-ES" sz="1200" b="1"/>
                        <a:t>Criterio de evaluación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957467"/>
              </p:ext>
            </p:extLst>
          </p:nvPr>
        </p:nvGraphicFramePr>
        <p:xfrm>
          <a:off x="613764" y="1084464"/>
          <a:ext cx="10721961" cy="299836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Saberes básicos</a:t>
                      </a:r>
                      <a:endParaRPr lang="es-ES" sz="110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906517"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Conteo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1.1. </a:t>
                      </a:r>
                      <a:r>
                        <a:rPr lang="es-ES" sz="1100" b="0" i="0" u="none" strike="noStrike" kern="1200" noProof="0">
                          <a:effectLst/>
                        </a:rPr>
                        <a:t>Estrategias variadas de conteo, ascendente y descendente, y recuento sistemático en situaciones de la vida cotidiana en cantidades hasta el 999, siguiendo distintos criterios: de 2 en 2, de 3 en 3, de 5 en 5, de 10 en 10… Elaboración de tablas. Establecimiento de un criterio.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13906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2.2.</a:t>
                      </a:r>
                      <a:r>
                        <a:rPr kumimoji="0" lang="es-E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Lectura,  representación  (incluida  la  recta  numérica  y  con  materiales manipulativos), composición, descomposición y recomposición de números naturales hasta 999.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2.3. </a:t>
                      </a:r>
                      <a:r>
                        <a:rPr kumimoji="0" lang="es-E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Representación de una misma cantidad de distintas formas (manipulativa, gráfica o numérica) y estrategias de elección de la representación adecuada para cada situación o problema.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225899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4.2.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Números naturales en contextos de la vida cotidiana: comparación y ordenación.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543420"/>
              </p:ext>
            </p:extLst>
          </p:nvPr>
        </p:nvGraphicFramePr>
        <p:xfrm>
          <a:off x="704168" y="813067"/>
          <a:ext cx="10783664" cy="3835463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 1</a:t>
                      </a:r>
                      <a:r>
                        <a:rPr lang="es-ES" sz="90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80584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STEM1, STEM2, STEM4, CD2, CPSAA5, CE1, CE3, CCEC4</a:t>
                      </a:r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</a:t>
                      </a:r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Proporcionar ejemplos de representaciones de situaciones problematizadas sencillas, con recursos manipulativos y gráficos que ayuden en la resolución de un problema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1122218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2.1. Emplear algunas estrategias adecuadas en la resolución de problemas.</a:t>
                      </a:r>
                      <a:b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endParaRPr lang="es-ES" sz="1000" b="0" i="0" u="none" strike="noStrike" kern="120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2.2. Obtener posibles soluciones a problemas, de forma guiada, aplicando estrategias básicas de resolución.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</a:t>
                      </a:r>
                      <a:endParaRPr lang="es-ES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4.1. Describir rutinas y actividades sencillas de la vida cotidiana que se realicen paso a paso, utilizando principios básicos del pensamiento computacional de forma guiada.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Reconocer lenguaje matemático sencillo presente en la vida cotidiana, adquiriendo vocabulario específico básico.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566028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>
                <a:solidFill>
                  <a:srgbClr val="FF0000"/>
                </a:solidFill>
              </a:rPr>
              <a:t> </a:t>
            </a:r>
            <a:r>
              <a:rPr lang="es-ES" sz="1700" b="1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567690"/>
              </p:ext>
            </p:extLst>
          </p:nvPr>
        </p:nvGraphicFramePr>
        <p:xfrm>
          <a:off x="348343" y="845177"/>
          <a:ext cx="11277600" cy="57619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5078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38792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573974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Conteo hasta 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1. Utilizar marcas de conteo hasta 5.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1. Conteo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 1.1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1000" b="1" u="sng" strike="noStrike" kern="12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Contar con dedos y objetos hasta 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>
                          <a:effectLst/>
                          <a:latin typeface="+mn-lt"/>
                        </a:rPr>
                        <a:t>82. Representar cantidades con dedos u objetos</a:t>
                      </a:r>
                      <a:br>
                        <a:rPr lang="es-ES" sz="900" u="none" strike="noStrike">
                          <a:effectLst/>
                          <a:latin typeface="+mn-lt"/>
                        </a:rPr>
                      </a:br>
                      <a:r>
                        <a:rPr lang="es-ES" sz="900" u="none" strike="noStrike">
                          <a:effectLst/>
                          <a:latin typeface="+mn-lt"/>
                        </a:rPr>
                        <a:t> hasta 5.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1. Conteo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 1.1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956. 2.2. Obtener posibles soluciones de un problema siguiendo alguna estrategia conocida.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1.3</a:t>
                      </a:r>
                      <a:endParaRPr lang="es-ES" sz="900" b="1" strike="sngStrike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Entender el cero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135. Entender el cero.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2.3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1000" b="1" u="sng" strike="noStrike" kern="12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Más,</a:t>
                      </a:r>
                      <a:r>
                        <a:rPr lang="es-ES" sz="900" u="none" strike="noStrike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menos e igual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>
                        <a:solidFill>
                          <a:srgbClr val="FF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163. Distinguir entre más y menos</a:t>
                      </a:r>
                      <a:r>
                        <a:rPr lang="es-ES" sz="900" u="none" strike="noStrike" baseline="0">
                          <a:effectLst/>
                          <a:latin typeface="+mn-lt"/>
                        </a:rPr>
                        <a:t> objetos</a:t>
                      </a:r>
                      <a:r>
                        <a:rPr lang="es-ES" sz="900" u="none" strike="noStrike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A</a:t>
                      </a:r>
                      <a:r>
                        <a:rPr lang="es-ES" sz="900" u="none" strike="noStrike" baseline="0"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effectLst/>
                        </a:rPr>
                        <a:t>4.2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b="0" i="0" noProof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1.5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Comparar números hasta 5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163. Distinguir entre más y menos</a:t>
                      </a:r>
                      <a:r>
                        <a:rPr lang="es-ES" sz="900" u="none" strike="noStrike" baseline="0">
                          <a:effectLst/>
                          <a:latin typeface="+mn-lt"/>
                        </a:rPr>
                        <a:t> objetos</a:t>
                      </a:r>
                      <a:r>
                        <a:rPr lang="es-ES" sz="900" u="none" strike="noStrike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A</a:t>
                      </a:r>
                      <a:r>
                        <a:rPr lang="es-ES" sz="900" u="none" strike="noStrike" baseline="0"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effectLst/>
                        </a:rPr>
                        <a:t>4.2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956. 2.2. Obtener posibles soluciones de un problema siguiendo alguna estrategia conocida.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>
                          <a:effectLst/>
                        </a:rPr>
                        <a:t>C.E. 2.2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1.6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Escribir el 0,</a:t>
                      </a:r>
                      <a:r>
                        <a:rPr lang="es-ES" sz="900" u="none" strike="noStrike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br>
                        <a:rPr lang="es-ES" sz="900" u="none" strike="noStrike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900" u="none" strike="noStrike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2</a:t>
                      </a:r>
                      <a:endParaRPr lang="es-ES" sz="900" b="1" u="sng" strike="noStrike" kern="12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784. Escribir los números 1, 2 y 3. </a:t>
                      </a:r>
                      <a:endParaRPr lang="es-ES" sz="900" b="1" i="0" u="sng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2.2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351823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954. 1.2. Producir representaciones matemáticas para la resolución de una situación problematizada.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>
                          <a:effectLst/>
                        </a:rPr>
                        <a:t>C.E. 1.2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215979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1.7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Escribir el 3,</a:t>
                      </a:r>
                      <a:r>
                        <a:rPr lang="es-ES" sz="900" u="none" strike="noStrike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</a:t>
                      </a:r>
                      <a:br>
                        <a:rPr lang="es-ES" sz="900" u="none" strike="noStrike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900" u="none" strike="noStrike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5 </a:t>
                      </a:r>
                      <a:endParaRPr lang="es-ES" sz="900" u="none" strike="noStrike" kern="120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737. Escribir números hasta</a:t>
                      </a:r>
                      <a:r>
                        <a:rPr lang="es-ES" sz="90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5</a:t>
                      </a:r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2.2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719420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b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>
                          <a:effectLst/>
                        </a:rPr>
                        <a:t>C.E. 4.1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4. Utilizar el pensamiento computacional organizando datos, descomponiendo en partes, reconociendo patrones...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476309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567682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1º Pr</a:t>
            </a:r>
            <a:r>
              <a:rPr lang="es-ES_tradnl" sz="1800" b="1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Unidad 1 </a:t>
            </a:r>
            <a:r>
              <a:rPr lang="es-ES_tradnl" sz="2400" b="1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>
                <a:solidFill>
                  <a:srgbClr val="009ED0"/>
                </a:solidFill>
                <a:latin typeface="ABeZeh"/>
              </a:rPr>
              <a:t>Duración: 13-16 sesiones</a:t>
            </a:r>
            <a:endParaRPr lang="es-ES_tradnl" sz="1000" b="1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390900"/>
              </p:ext>
            </p:extLst>
          </p:nvPr>
        </p:nvGraphicFramePr>
        <p:xfrm>
          <a:off x="333829" y="859693"/>
          <a:ext cx="11292114" cy="4840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916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70198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0228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399891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572567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899886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251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79828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Conteo hasta 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738. Utilizar marcas de conteo hasta 9.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1. Conteo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 1.1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551892276"/>
                  </a:ext>
                </a:extLst>
              </a:tr>
              <a:tr h="29122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4.1. Utilizar principios básicos del pensamiento computacional de forma guiada.</a:t>
                      </a:r>
                      <a:endParaRPr lang="es-ES" sz="1000" b="1" u="sng" strike="noStrike" kern="12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356062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Reconocer números hasta</a:t>
                      </a:r>
                      <a:b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900" u="none" strike="noStrike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9</a:t>
                      </a:r>
                      <a:endParaRPr lang="es-ES" sz="900" u="none" strike="noStrike" kern="120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12. Contar del 6 al 9 con dedos u objetos.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1. Conteo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 1.1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  <a:endParaRPr lang="es-ES" sz="1000" b="1" u="sng" strike="noStrike" kern="12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8614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strike="noStrike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Contar y reconocer números hasta el 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strike="noStrike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739. Contar 10 objetos y reconocer el número 10.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1. Conteo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1.1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46415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strike="noStrike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  <a:endParaRPr lang="es-ES" sz="1000" b="1" u="sng" strike="noStrike" kern="12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364329"/>
                  </a:ext>
                </a:extLst>
              </a:tr>
              <a:tr h="30988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números hasta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</a:t>
                      </a:r>
                      <a:r>
                        <a:rPr lang="es-ES" sz="900" u="none" strike="noStrike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>
                        <a:solidFill>
                          <a:srgbClr val="FF0000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51. Comparar y ordenar números hasta 10.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A</a:t>
                      </a:r>
                      <a:r>
                        <a:rPr lang="es-ES" sz="900" u="none" strike="noStrike" baseline="0"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effectLst/>
                        </a:rPr>
                        <a:t>4.2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955. 2.1. Aplicar diferentes estrategias para resolver un problema de forma pautada.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>
                          <a:effectLst/>
                        </a:rPr>
                        <a:t>C.E. 2.1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  <a:tr h="73937">
                <a:tc rowSpan="2">
                  <a:txBody>
                    <a:bodyPr/>
                    <a:lstStyle/>
                    <a:p>
                      <a:pPr marL="0" lvl="0" indent="0" algn="ctr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1.12</a:t>
                      </a: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Escribir el 6, 7 y 8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>
                          <a:effectLst/>
                        </a:rPr>
                        <a:t>Ejercicios</a:t>
                      </a:r>
                      <a:r>
                        <a:rPr lang="es-ES" sz="900" u="none" strike="noStrike" baseline="0"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effectLst/>
                        </a:rPr>
                        <a:t>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>
                          <a:effectLst/>
                          <a:latin typeface="+mn-lt"/>
                        </a:rPr>
                        <a:t>783. Escribir los números 6, 7 y 8.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A</a:t>
                      </a:r>
                      <a:r>
                        <a:rPr lang="es-ES" sz="900" u="none" strike="noStrike" baseline="0"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effectLst/>
                        </a:rPr>
                        <a:t>2.2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 sz="90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10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>
                          <a:effectLst/>
                        </a:rPr>
                        <a:t>C.E. 6.1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327179"/>
                  </a:ext>
                </a:extLst>
              </a:tr>
              <a:tr h="739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1.13</a:t>
                      </a:r>
                      <a:endParaRPr lang="es-ES" sz="900" b="1" i="0" u="none" strike="noStrike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Escribir el 9 y</a:t>
                      </a:r>
                      <a:b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10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741. Escribir números del 6 al 10.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A</a:t>
                      </a:r>
                      <a:r>
                        <a:rPr lang="es-ES" sz="900" u="none" strike="noStrike" baseline="0">
                          <a:effectLst/>
                        </a:rPr>
                        <a:t> </a:t>
                      </a:r>
                      <a:r>
                        <a:rPr lang="es-ES" sz="900" u="none" strike="noStrike">
                          <a:effectLst/>
                        </a:rPr>
                        <a:t>2.2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24083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+mn-lt"/>
                        </a:rPr>
                        <a:t>956. 2.2. Obtener posibles soluciones de un problema siguiendo alguna estrategia conocida.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>
                          <a:effectLst/>
                        </a:rPr>
                        <a:t>C.E. 2.2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6123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461066"/>
              </p:ext>
            </p:extLst>
          </p:nvPr>
        </p:nvGraphicFramePr>
        <p:xfrm>
          <a:off x="2202808" y="568845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52953" y="35856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1º Pr</a:t>
            </a:r>
            <a:r>
              <a:rPr lang="es-ES_tradnl" sz="1800" b="1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Unidad 1</a:t>
            </a:r>
            <a:r>
              <a:rPr lang="es-ES_tradnl" sz="2400" b="1">
                <a:solidFill>
                  <a:srgbClr val="FF0000"/>
                </a:solidFill>
                <a:latin typeface="ABeZeh"/>
                <a:ea typeface="ABeZeh" pitchFamily="2" charset="0"/>
              </a:rPr>
              <a:t>  </a:t>
            </a:r>
            <a:r>
              <a:rPr lang="es-ES_tradnl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>
                <a:solidFill>
                  <a:srgbClr val="009ED0"/>
                </a:solidFill>
                <a:latin typeface="ABeZeh"/>
              </a:rPr>
              <a:t>13-16 sesiones</a:t>
            </a:r>
            <a:endParaRPr lang="es-ES_tradnl" sz="1000" b="1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363A3D0-1FF6-41E2-BBF5-3B8BEEEDCB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2107</Words>
  <Application>Microsoft Office PowerPoint</Application>
  <PresentationFormat>Panorámica</PresentationFormat>
  <Paragraphs>309</Paragraphs>
  <Slides>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Miguel Angel Ducha Gil</cp:lastModifiedBy>
  <cp:revision>3</cp:revision>
  <dcterms:created xsi:type="dcterms:W3CDTF">2022-06-17T12:01:50Z</dcterms:created>
  <dcterms:modified xsi:type="dcterms:W3CDTF">2023-12-30T09:27:01Z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