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57" r:id="rId8"/>
    <p:sldId id="264" r:id="rId9"/>
    <p:sldId id="268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488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DEEBF7"/>
    <a:srgbClr val="F2A998"/>
    <a:srgbClr val="FFCCFF"/>
    <a:srgbClr val="F7CBC1"/>
    <a:srgbClr val="FCECE8"/>
    <a:srgbClr val="F513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3175DC-9957-6300-CF33-AD4873592C7E}" v="13" dt="2022-09-07T18:32:46.062"/>
    <p1510:client id="{63E918F1-7A7C-C686-21EF-80AC5665DC83}" v="192" dt="2023-12-30T09:46:18.054"/>
    <p1510:client id="{E9B809B7-7E93-DE64-EC11-AD29FED74C65}" v="32" dt="2022-08-01T09:06:02.5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7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316" y="108"/>
      </p:cViewPr>
      <p:guideLst>
        <p:guide orient="horz" pos="4156"/>
        <p:guide pos="48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Del Mar Mañas Martinez" userId="S::maria.manas@snappet.org::67f3acc2-0360-426e-ba56-ef4e224d080b" providerId="AD" clId="Web-{573175DC-9957-6300-CF33-AD4873592C7E}"/>
    <pc:docChg chg="modSld">
      <pc:chgData name="Maria Del Mar Mañas Martinez" userId="S::maria.manas@snappet.org::67f3acc2-0360-426e-ba56-ef4e224d080b" providerId="AD" clId="Web-{573175DC-9957-6300-CF33-AD4873592C7E}" dt="2022-09-07T18:32:44.937" v="7"/>
      <pc:docMkLst>
        <pc:docMk/>
      </pc:docMkLst>
      <pc:sldChg chg="modSp">
        <pc:chgData name="Maria Del Mar Mañas Martinez" userId="S::maria.manas@snappet.org::67f3acc2-0360-426e-ba56-ef4e224d080b" providerId="AD" clId="Web-{573175DC-9957-6300-CF33-AD4873592C7E}" dt="2022-09-07T18:32:44.937" v="7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573175DC-9957-6300-CF33-AD4873592C7E}" dt="2022-09-07T18:32:44.937" v="7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573175DC-9957-6300-CF33-AD4873592C7E}" dt="2022-09-07T18:32:09.373" v="3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573175DC-9957-6300-CF33-AD4873592C7E}" dt="2022-09-07T18:32:09.373" v="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Ibán Useros Revesado" userId="S::iban.useros@snappet.org::abd66825-fb6e-44f2-9656-96bf8eac36ac" providerId="AD" clId="Web-{63E918F1-7A7C-C686-21EF-80AC5665DC83}"/>
    <pc:docChg chg="modSld">
      <pc:chgData name="Ibán Useros Revesado" userId="S::iban.useros@snappet.org::abd66825-fb6e-44f2-9656-96bf8eac36ac" providerId="AD" clId="Web-{63E918F1-7A7C-C686-21EF-80AC5665DC83}" dt="2023-12-30T09:46:04.195" v="179"/>
      <pc:docMkLst>
        <pc:docMk/>
      </pc:docMkLst>
      <pc:sldChg chg="modSp">
        <pc:chgData name="Ibán Useros Revesado" userId="S::iban.useros@snappet.org::abd66825-fb6e-44f2-9656-96bf8eac36ac" providerId="AD" clId="Web-{63E918F1-7A7C-C686-21EF-80AC5665DC83}" dt="2023-12-30T09:42:55.048" v="25"/>
        <pc:sldMkLst>
          <pc:docMk/>
          <pc:sldMk cId="1802548540" sldId="264"/>
        </pc:sldMkLst>
        <pc:graphicFrameChg chg="mod modGraphic">
          <ac:chgData name="Ibán Useros Revesado" userId="S::iban.useros@snappet.org::abd66825-fb6e-44f2-9656-96bf8eac36ac" providerId="AD" clId="Web-{63E918F1-7A7C-C686-21EF-80AC5665DC83}" dt="2023-12-30T09:42:55.048" v="25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Ibán Useros Revesado" userId="S::iban.useros@snappet.org::abd66825-fb6e-44f2-9656-96bf8eac36ac" providerId="AD" clId="Web-{63E918F1-7A7C-C686-21EF-80AC5665DC83}" dt="2023-12-30T09:46:04.195" v="179"/>
        <pc:sldMkLst>
          <pc:docMk/>
          <pc:sldMk cId="4041723126" sldId="268"/>
        </pc:sldMkLst>
        <pc:graphicFrameChg chg="mod modGraphic">
          <ac:chgData name="Ibán Useros Revesado" userId="S::iban.useros@snappet.org::abd66825-fb6e-44f2-9656-96bf8eac36ac" providerId="AD" clId="Web-{63E918F1-7A7C-C686-21EF-80AC5665DC83}" dt="2023-12-30T09:46:04.195" v="179"/>
          <ac:graphicFrameMkLst>
            <pc:docMk/>
            <pc:sldMk cId="4041723126" sldId="268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E9B809B7-7E93-DE64-EC11-AD29FED74C65}"/>
    <pc:docChg chg="modSld">
      <pc:chgData name="Viviana Saavedra" userId="S::viviana.saavedra@snappet.org::aa95fd6c-3033-4ac3-a8a2-8731ac2a924c" providerId="AD" clId="Web-{E9B809B7-7E93-DE64-EC11-AD29FED74C65}" dt="2022-08-01T09:05:56.065" v="27"/>
      <pc:docMkLst>
        <pc:docMk/>
      </pc:docMkLst>
      <pc:sldChg chg="modSp">
        <pc:chgData name="Viviana Saavedra" userId="S::viviana.saavedra@snappet.org::aa95fd6c-3033-4ac3-a8a2-8731ac2a924c" providerId="AD" clId="Web-{E9B809B7-7E93-DE64-EC11-AD29FED74C65}" dt="2022-08-01T09:05:56.065" v="27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E9B809B7-7E93-DE64-EC11-AD29FED74C65}" dt="2022-08-01T09:05:56.065" v="27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7528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556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12 lecciones que tienen como propósito desarrollar habilidades y modos de pensar basados en la comprensión, la representación y el uso flexible de los números y las operaciones. 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construcción del significado y el uso las operaciones para orientar la toma de decisiones.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12 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</a:p>
          <a:p>
            <a:r>
              <a:rPr lang="es-ES" sz="1100" dirty="0">
                <a:ea typeface="Times New Roman" panose="02020603050405020304" pitchFamily="18" charset="0"/>
                <a:cs typeface="Times New Roman" panose="02020603050405020304" pitchFamily="18" charset="0"/>
              </a:rPr>
              <a:t>Marcadores, fichas, lápices, papel, bolsas opacas, bolsas llenas con 4 cubos y cubos de puntos, rotuladores, bloques, monedas y tazas.</a:t>
            </a:r>
          </a:p>
          <a:p>
            <a:endParaRPr lang="es-ES" sz="1200" b="1" dirty="0">
              <a:solidFill>
                <a:srgbClr val="00B0F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5 </a:t>
            </a:r>
            <a:endParaRPr lang="es-ES_tradnl" sz="2200" dirty="0">
              <a:solidFill>
                <a:srgbClr val="FF000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469553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80168"/>
              </p:ext>
            </p:extLst>
          </p:nvPr>
        </p:nvGraphicFramePr>
        <p:xfrm>
          <a:off x="613764" y="1031561"/>
          <a:ext cx="10721961" cy="1860673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      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532976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Cantidad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A 2.2.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 Lectura,  representación  (incluida  la  recta  numérica  y  con  materiales manipulativos), composición, descomposición y recomposición de números naturales hasta 999.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259630"/>
                  </a:ext>
                </a:extLst>
              </a:tr>
              <a:tr h="532976"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A 3.2.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 Suma y resta de números naturales resueltas con flexibilidad y sentido: utilidad en situaciones contextualizadas, estrategias y herramientas de resolución y propiedades.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 </a:t>
                      </a:r>
                      <a:r>
                        <a:rPr lang="es-ES" sz="1100" b="0" i="0" u="none" strike="noStrike" kern="1200" noProof="0" dirty="0">
                          <a:effectLst/>
                        </a:rPr>
                        <a:t>Identificación de las mismas como operaciones inversas. </a:t>
                      </a: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592628"/>
              </p:ext>
            </p:extLst>
          </p:nvPr>
        </p:nvGraphicFramePr>
        <p:xfrm>
          <a:off x="704168" y="813067"/>
          <a:ext cx="10783664" cy="4114555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1</a:t>
                      </a:r>
                      <a:r>
                        <a:rPr lang="es-ES" sz="11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68904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1.1. Comprender las preguntas planteadas a través de diferentes estrategias o herramientas, reconociendo la información contenida en problemas de la vida cotidiana.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Resolver situaciones problematizadas, aplicando diferentes técnicas, estrategias y formas de razonamiento, para explorar distintas maneras de proceder, obtener soluciones y asegurar su validez desde un punto de vista formal y en relación con el contexto planteado.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2.1. Emplear algunas estrategias adecuadas en la resolución de problemas.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b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2.2. Obtener posibles soluciones a problemas, de forma guiada, aplicando estrategias básicas de resolución.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b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2.3. Describir verbalmente la idoneidad de las soluciones de un problema a partir de las preguntas previamente planteadas.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Formular y comprobar conjeturas sencillas o plantear problemas de tipo matemático en situaciones basadas en la vida cotidiana de forma guiada, reconociendo el valor del razonamiento y la argumentación para integrar y comprender nuevo conocimiento.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3.1. Realizar conjeturas matemáticas sencillas, investigando patrones, propiedades y relaciones de forma guiada.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172197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5.2. Reconocer las matemáticas presentes en la vida cotidiana y en otras áreas, estableciendo conexiones sencillas entre ellas.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294934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46420"/>
              </p:ext>
            </p:extLst>
          </p:nvPr>
        </p:nvGraphicFramePr>
        <p:xfrm>
          <a:off x="166255" y="845177"/>
          <a:ext cx="11568545" cy="4797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2977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97609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0005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472811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61371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30213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0879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3470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9577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431535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cantidades con objetos concretos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749. Juntar cantidades hasta 10.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3. Sentido de las operaciones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953.  1.1. Interpretar situaciones cotidianas, comprendiendo las preguntas y planteando estrategias.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1.1</a:t>
                      </a:r>
                      <a:endParaRPr lang="es-ES" sz="9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kumimoji="0" lang="es-E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kumimoji="0" lang="es-E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Entender la expresión de la suma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54. Sumar juntando números del 0 al 9.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3.2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963.  5.2. Reconocer y utilizar conexiones entre las matemáticas, otras áreas y la vida cotidiana.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</a:t>
                      </a:r>
                      <a:r>
                        <a:rPr kumimoji="0" lang="es-E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Situaciones con sumas añadiendo y juntando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754. Resolver problemas con sumas hasta 10.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A. 3. Sentido de las operaciones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3.2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2.3. Asegurar la validez de las soluciones de un problema y su coherencia con el contexto.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2.3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con objetos concretos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755. Quitar cantidades hasta 10.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3. Sentido de las operaciones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3.2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2.2. Obtener posibles soluciones de un problema siguiendo alguna estrategia conocida.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C.E. 2.2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 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kumimoji="0" lang="es-E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3569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Entender la expresión de la resta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779. Conocer la expresión de la resta hasta 10.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3.2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08074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2.3. Asegurar la validez de las soluciones de un problema y su coherencia con el contexto.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2.3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 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kumimoji="0" lang="es-E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326620"/>
                  </a:ext>
                </a:extLst>
              </a:tr>
              <a:tr h="2791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Situaciones con restas quitando y completando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758. Restar completando números del 0 al 9.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3. Sentido de las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operaciones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3.2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543885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2.3. Asegurar la validez de las soluciones de un problema y su coherencia con el contexto.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2.3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 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kumimoji="0" lang="es-E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27290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844269"/>
              </p:ext>
            </p:extLst>
          </p:nvPr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5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12-16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492104"/>
              </p:ext>
            </p:extLst>
          </p:nvPr>
        </p:nvGraphicFramePr>
        <p:xfrm>
          <a:off x="166255" y="845177"/>
          <a:ext cx="11568545" cy="49629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2977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97609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0005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472811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61371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30213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0879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3470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9577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431535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5.7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Descomponer números hasta el 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778. Descomponer el 5 en dos números.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2.2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 2.2. Obtener posibles soluciones de un problema siguiendo alguna estrategia conocida.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         C.E. 2.2</a:t>
                      </a:r>
                      <a:br>
                        <a:rPr lang="es-ES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</a:br>
                      <a:endParaRPr lang="es-ES" sz="9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5.8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Componer números hasta el 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777. Componer hasta el 5 con dos números.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2.2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955. 2.1. Aplicar diferentes estrategias para resolver un problema de forma pautada.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2.1</a:t>
                      </a:r>
                      <a:endParaRPr lang="es-ES" sz="9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Descomponer números hasta el 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383.</a:t>
                      </a:r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Completar sumandos.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2.2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958. 3.1. Analizar conjeturas matemáticas investigando patrones y relaciones de forma guiada.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3.1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5.10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Componer números del </a:t>
                      </a:r>
                      <a:b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al 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717. Componer un número hasta 9.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2.2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955. 2.1. Aplicar diferentes estrategias para resolver un problema de forma pautada.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2.1</a:t>
                      </a:r>
                      <a:endParaRPr lang="es-ES" sz="9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3569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5.11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Descomponer el 10 </a:t>
                      </a:r>
                      <a:endParaRPr lang="es-ES" sz="900" u="none" strike="noStrike" kern="120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21. Reconocer el 10 y descomponer en parejas que suman 10.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2.2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pl-PL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08074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958. 3.1. Analizar conjeturas matemáticas investigando patrones y relaciones de forma guiada.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3.1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326620"/>
                  </a:ext>
                </a:extLst>
              </a:tr>
              <a:tr h="41963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5.12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Componer hasta  10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774. Componer el 10 con dos números.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2.2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pl-PL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543885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 2.2. Obtener posibles soluciones de un problema siguiendo alguna estrategia conocida.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         C.E. 2.2</a:t>
                      </a:r>
                      <a:br>
                        <a:rPr lang="es-ES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</a:br>
                      <a:endParaRPr lang="es-ES" sz="9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27290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844269"/>
              </p:ext>
            </p:extLst>
          </p:nvPr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5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12-16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40417231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0F1BD4-DCD1-4BAA-B66C-B2B60A990B76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F7ECE096-FF76-4AC0-BEF0-96DDD725CA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B88CD0-58D5-4118-A720-8D87B0AA2B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3416</TotalTime>
  <Words>1526</Words>
  <Application>Microsoft Office PowerPoint</Application>
  <PresentationFormat>Panorámica</PresentationFormat>
  <Paragraphs>296</Paragraphs>
  <Slides>6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243</cp:revision>
  <dcterms:created xsi:type="dcterms:W3CDTF">2022-06-17T12:01:50Z</dcterms:created>
  <dcterms:modified xsi:type="dcterms:W3CDTF">2023-12-30T09:46:18Z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