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1"/>
  </p:notesMasterIdLst>
  <p:sldIdLst>
    <p:sldId id="260" r:id="rId5"/>
    <p:sldId id="267" r:id="rId6"/>
    <p:sldId id="259" r:id="rId7"/>
    <p:sldId id="257" r:id="rId8"/>
    <p:sldId id="264" r:id="rId9"/>
    <p:sldId id="265"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72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E7F5FA"/>
    <a:srgbClr val="FFFAEB"/>
    <a:srgbClr val="F2A998"/>
    <a:srgbClr val="FFCCFF"/>
    <a:srgbClr val="F7CBC1"/>
    <a:srgbClr val="FCECE8"/>
    <a:srgbClr val="F513AA"/>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E1C3F8-CD04-9B76-AA08-A8E0C131302C}" v="4" dt="2022-09-14T09:10:45.915"/>
    <p1510:client id="{43C13061-DDCA-FBB0-818C-D1E2A8A4B475}" v="23" dt="2024-01-03T17:42:43.828"/>
    <p1510:client id="{545E789C-45D1-6CAA-AAAF-76374F5C4850}" v="733" dt="2023-12-30T10:40:44.919"/>
    <p1510:client id="{59E77D18-33BA-CE16-585F-40D7C5F4AA01}" v="23" dt="2022-09-07T18:38:54.606"/>
    <p1510:client id="{EDFF7950-D8C3-75D2-4E9F-127C038C0C21}" v="47" dt="2022-08-01T09:07:41.63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5260" autoAdjust="0"/>
  </p:normalViewPr>
  <p:slideViewPr>
    <p:cSldViewPr snapToGrid="0">
      <p:cViewPr varScale="1">
        <p:scale>
          <a:sx n="109" d="100"/>
          <a:sy n="109" d="100"/>
        </p:scale>
        <p:origin x="132" y="84"/>
      </p:cViewPr>
      <p:guideLst>
        <p:guide orient="horz" pos="527"/>
        <p:guide pos="72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ana Saavedra" userId="S::viviana.saavedra@snappet.org::aa95fd6c-3033-4ac3-a8a2-8731ac2a924c" providerId="AD" clId="Web-{EDFF7950-D8C3-75D2-4E9F-127C038C0C21}"/>
    <pc:docChg chg="modSld">
      <pc:chgData name="Viviana Saavedra" userId="S::viviana.saavedra@snappet.org::aa95fd6c-3033-4ac3-a8a2-8731ac2a924c" providerId="AD" clId="Web-{EDFF7950-D8C3-75D2-4E9F-127C038C0C21}" dt="2022-08-01T09:07:40.249" v="43"/>
      <pc:docMkLst>
        <pc:docMk/>
      </pc:docMkLst>
      <pc:sldChg chg="modSp">
        <pc:chgData name="Viviana Saavedra" userId="S::viviana.saavedra@snappet.org::aa95fd6c-3033-4ac3-a8a2-8731ac2a924c" providerId="AD" clId="Web-{EDFF7950-D8C3-75D2-4E9F-127C038C0C21}" dt="2022-08-01T09:07:40.249" v="43"/>
        <pc:sldMkLst>
          <pc:docMk/>
          <pc:sldMk cId="1333967645" sldId="259"/>
        </pc:sldMkLst>
        <pc:graphicFrameChg chg="mod modGraphic">
          <ac:chgData name="Viviana Saavedra" userId="S::viviana.saavedra@snappet.org::aa95fd6c-3033-4ac3-a8a2-8731ac2a924c" providerId="AD" clId="Web-{EDFF7950-D8C3-75D2-4E9F-127C038C0C21}" dt="2022-08-01T09:07:40.249" v="43"/>
          <ac:graphicFrameMkLst>
            <pc:docMk/>
            <pc:sldMk cId="1333967645" sldId="259"/>
            <ac:graphicFrameMk id="2" creationId="{457224D1-104C-F8A9-EB45-2067343875DC}"/>
          </ac:graphicFrameMkLst>
        </pc:graphicFrameChg>
      </pc:sldChg>
    </pc:docChg>
  </pc:docChgLst>
  <pc:docChgLst>
    <pc:chgData name="Ibán Useros Revesado" userId="S::iban.useros@snappet.org::abd66825-fb6e-44f2-9656-96bf8eac36ac" providerId="AD" clId="Web-{43C13061-DDCA-FBB0-818C-D1E2A8A4B475}"/>
    <pc:docChg chg="modSld">
      <pc:chgData name="Ibán Useros Revesado" userId="S::iban.useros@snappet.org::abd66825-fb6e-44f2-9656-96bf8eac36ac" providerId="AD" clId="Web-{43C13061-DDCA-FBB0-818C-D1E2A8A4B475}" dt="2024-01-03T17:42:43.813" v="14" actId="20577"/>
      <pc:docMkLst>
        <pc:docMk/>
      </pc:docMkLst>
      <pc:sldChg chg="modSp">
        <pc:chgData name="Ibán Useros Revesado" userId="S::iban.useros@snappet.org::abd66825-fb6e-44f2-9656-96bf8eac36ac" providerId="AD" clId="Web-{43C13061-DDCA-FBB0-818C-D1E2A8A4B475}" dt="2024-01-03T17:42:43.813" v="14" actId="20577"/>
        <pc:sldMkLst>
          <pc:docMk/>
          <pc:sldMk cId="301724074" sldId="260"/>
        </pc:sldMkLst>
        <pc:spChg chg="mod">
          <ac:chgData name="Ibán Useros Revesado" userId="S::iban.useros@snappet.org::abd66825-fb6e-44f2-9656-96bf8eac36ac" providerId="AD" clId="Web-{43C13061-DDCA-FBB0-818C-D1E2A8A4B475}" dt="2024-01-03T17:42:43.813" v="14" actId="20577"/>
          <ac:spMkLst>
            <pc:docMk/>
            <pc:sldMk cId="301724074" sldId="260"/>
            <ac:spMk id="3" creationId="{F72825F4-0806-D946-E23E-2BDAC9FE7E75}"/>
          </ac:spMkLst>
        </pc:spChg>
      </pc:sldChg>
      <pc:sldChg chg="modSp">
        <pc:chgData name="Ibán Useros Revesado" userId="S::iban.useros@snappet.org::abd66825-fb6e-44f2-9656-96bf8eac36ac" providerId="AD" clId="Web-{43C13061-DDCA-FBB0-818C-D1E2A8A4B475}" dt="2024-01-03T17:42:33.422" v="9" actId="20577"/>
        <pc:sldMkLst>
          <pc:docMk/>
          <pc:sldMk cId="1802548540" sldId="264"/>
        </pc:sldMkLst>
        <pc:spChg chg="mod">
          <ac:chgData name="Ibán Useros Revesado" userId="S::iban.useros@snappet.org::abd66825-fb6e-44f2-9656-96bf8eac36ac" providerId="AD" clId="Web-{43C13061-DDCA-FBB0-818C-D1E2A8A4B475}" dt="2024-01-03T17:42:33.422" v="9" actId="20577"/>
          <ac:spMkLst>
            <pc:docMk/>
            <pc:sldMk cId="1802548540" sldId="264"/>
            <ac:spMk id="6" creationId="{2520139A-6A55-E672-2D73-D9ED726BFEAF}"/>
          </ac:spMkLst>
        </pc:spChg>
      </pc:sldChg>
      <pc:sldChg chg="modSp">
        <pc:chgData name="Ibán Useros Revesado" userId="S::iban.useros@snappet.org::abd66825-fb6e-44f2-9656-96bf8eac36ac" providerId="AD" clId="Web-{43C13061-DDCA-FBB0-818C-D1E2A8A4B475}" dt="2024-01-03T17:42:33.766" v="11" actId="20577"/>
        <pc:sldMkLst>
          <pc:docMk/>
          <pc:sldMk cId="296443705" sldId="265"/>
        </pc:sldMkLst>
        <pc:spChg chg="mod">
          <ac:chgData name="Ibán Useros Revesado" userId="S::iban.useros@snappet.org::abd66825-fb6e-44f2-9656-96bf8eac36ac" providerId="AD" clId="Web-{43C13061-DDCA-FBB0-818C-D1E2A8A4B475}" dt="2024-01-03T17:42:33.766" v="11" actId="20577"/>
          <ac:spMkLst>
            <pc:docMk/>
            <pc:sldMk cId="296443705" sldId="265"/>
            <ac:spMk id="6" creationId="{2520139A-6A55-E672-2D73-D9ED726BFEAF}"/>
          </ac:spMkLst>
        </pc:spChg>
      </pc:sldChg>
    </pc:docChg>
  </pc:docChgLst>
  <pc:docChgLst>
    <pc:chgData name="Maria Del Mar Mañas Martinez" userId="S::maria.manas@snappet.org::67f3acc2-0360-426e-ba56-ef4e224d080b" providerId="AD" clId="Web-{59E77D18-33BA-CE16-585F-40D7C5F4AA01}"/>
    <pc:docChg chg="modSld">
      <pc:chgData name="Maria Del Mar Mañas Martinez" userId="S::maria.manas@snappet.org::67f3acc2-0360-426e-ba56-ef4e224d080b" providerId="AD" clId="Web-{59E77D18-33BA-CE16-585F-40D7C5F4AA01}" dt="2022-09-07T18:38:54.606" v="15"/>
      <pc:docMkLst>
        <pc:docMk/>
      </pc:docMkLst>
      <pc:sldChg chg="modSp">
        <pc:chgData name="Maria Del Mar Mañas Martinez" userId="S::maria.manas@snappet.org::67f3acc2-0360-426e-ba56-ef4e224d080b" providerId="AD" clId="Web-{59E77D18-33BA-CE16-585F-40D7C5F4AA01}" dt="2022-09-07T18:36:29.492" v="3"/>
        <pc:sldMkLst>
          <pc:docMk/>
          <pc:sldMk cId="1333967645" sldId="259"/>
        </pc:sldMkLst>
        <pc:graphicFrameChg chg="mod modGraphic">
          <ac:chgData name="Maria Del Mar Mañas Martinez" userId="S::maria.manas@snappet.org::67f3acc2-0360-426e-ba56-ef4e224d080b" providerId="AD" clId="Web-{59E77D18-33BA-CE16-585F-40D7C5F4AA01}" dt="2022-09-07T18:36:29.492" v="3"/>
          <ac:graphicFrameMkLst>
            <pc:docMk/>
            <pc:sldMk cId="1333967645" sldId="259"/>
            <ac:graphicFrameMk id="2" creationId="{457224D1-104C-F8A9-EB45-2067343875DC}"/>
          </ac:graphicFrameMkLst>
        </pc:graphicFrameChg>
      </pc:sldChg>
      <pc:sldChg chg="modSp">
        <pc:chgData name="Maria Del Mar Mañas Martinez" userId="S::maria.manas@snappet.org::67f3acc2-0360-426e-ba56-ef4e224d080b" providerId="AD" clId="Web-{59E77D18-33BA-CE16-585F-40D7C5F4AA01}" dt="2022-09-07T18:38:54.606" v="15"/>
        <pc:sldMkLst>
          <pc:docMk/>
          <pc:sldMk cId="1802548540" sldId="264"/>
        </pc:sldMkLst>
        <pc:graphicFrameChg chg="mod modGraphic">
          <ac:chgData name="Maria Del Mar Mañas Martinez" userId="S::maria.manas@snappet.org::67f3acc2-0360-426e-ba56-ef4e224d080b" providerId="AD" clId="Web-{59E77D18-33BA-CE16-585F-40D7C5F4AA01}" dt="2022-09-07T18:38:54.606" v="15"/>
          <ac:graphicFrameMkLst>
            <pc:docMk/>
            <pc:sldMk cId="1802548540" sldId="264"/>
            <ac:graphicFrameMk id="4" creationId="{DDA80BDB-E941-C2AB-612D-B90ABDF40270}"/>
          </ac:graphicFrameMkLst>
        </pc:graphicFrameChg>
      </pc:sldChg>
      <pc:sldChg chg="modSp">
        <pc:chgData name="Maria Del Mar Mañas Martinez" userId="S::maria.manas@snappet.org::67f3acc2-0360-426e-ba56-ef4e224d080b" providerId="AD" clId="Web-{59E77D18-33BA-CE16-585F-40D7C5F4AA01}" dt="2022-09-07T18:38:51.028" v="13"/>
        <pc:sldMkLst>
          <pc:docMk/>
          <pc:sldMk cId="296443705" sldId="265"/>
        </pc:sldMkLst>
        <pc:graphicFrameChg chg="mod modGraphic">
          <ac:chgData name="Maria Del Mar Mañas Martinez" userId="S::maria.manas@snappet.org::67f3acc2-0360-426e-ba56-ef4e224d080b" providerId="AD" clId="Web-{59E77D18-33BA-CE16-585F-40D7C5F4AA01}" dt="2022-09-07T18:38:51.028" v="13"/>
          <ac:graphicFrameMkLst>
            <pc:docMk/>
            <pc:sldMk cId="296443705" sldId="265"/>
            <ac:graphicFrameMk id="2" creationId="{B081A45C-1D03-8586-4416-5C083A96082A}"/>
          </ac:graphicFrameMkLst>
        </pc:graphicFrameChg>
      </pc:sldChg>
    </pc:docChg>
  </pc:docChgLst>
  <pc:docChgLst>
    <pc:chgData name="Viviana Saavedra" userId="S::viviana.saavedra@snappet.org::aa95fd6c-3033-4ac3-a8a2-8731ac2a924c" providerId="AD" clId="Web-{01E1C3F8-CD04-9B76-AA08-A8E0C131302C}"/>
    <pc:docChg chg="modSld">
      <pc:chgData name="Viviana Saavedra" userId="S::viviana.saavedra@snappet.org::aa95fd6c-3033-4ac3-a8a2-8731ac2a924c" providerId="AD" clId="Web-{01E1C3F8-CD04-9B76-AA08-A8E0C131302C}" dt="2022-09-14T09:10:44.368" v="1"/>
      <pc:docMkLst>
        <pc:docMk/>
      </pc:docMkLst>
      <pc:sldChg chg="modSp">
        <pc:chgData name="Viviana Saavedra" userId="S::viviana.saavedra@snappet.org::aa95fd6c-3033-4ac3-a8a2-8731ac2a924c" providerId="AD" clId="Web-{01E1C3F8-CD04-9B76-AA08-A8E0C131302C}" dt="2022-09-14T09:10:44.368" v="1"/>
        <pc:sldMkLst>
          <pc:docMk/>
          <pc:sldMk cId="1333967645" sldId="259"/>
        </pc:sldMkLst>
        <pc:graphicFrameChg chg="mod modGraphic">
          <ac:chgData name="Viviana Saavedra" userId="S::viviana.saavedra@snappet.org::aa95fd6c-3033-4ac3-a8a2-8731ac2a924c" providerId="AD" clId="Web-{01E1C3F8-CD04-9B76-AA08-A8E0C131302C}" dt="2022-09-14T09:10:44.368" v="1"/>
          <ac:graphicFrameMkLst>
            <pc:docMk/>
            <pc:sldMk cId="1333967645" sldId="259"/>
            <ac:graphicFrameMk id="2" creationId="{457224D1-104C-F8A9-EB45-2067343875DC}"/>
          </ac:graphicFrameMkLst>
        </pc:graphicFrameChg>
      </pc:sldChg>
    </pc:docChg>
  </pc:docChgLst>
  <pc:docChgLst>
    <pc:chgData name="Ibán Useros Revesado" userId="S::iban.useros@snappet.org::abd66825-fb6e-44f2-9656-96bf8eac36ac" providerId="AD" clId="Web-{545E789C-45D1-6CAA-AAAF-76374F5C4850}"/>
    <pc:docChg chg="modSld">
      <pc:chgData name="Ibán Useros Revesado" userId="S::iban.useros@snappet.org::abd66825-fb6e-44f2-9656-96bf8eac36ac" providerId="AD" clId="Web-{545E789C-45D1-6CAA-AAAF-76374F5C4850}" dt="2023-12-30T10:40:43.731" v="689"/>
      <pc:docMkLst>
        <pc:docMk/>
      </pc:docMkLst>
      <pc:sldChg chg="modSp">
        <pc:chgData name="Ibán Useros Revesado" userId="S::iban.useros@snappet.org::abd66825-fb6e-44f2-9656-96bf8eac36ac" providerId="AD" clId="Web-{545E789C-45D1-6CAA-AAAF-76374F5C4850}" dt="2023-12-30T10:31:14.948" v="304"/>
        <pc:sldMkLst>
          <pc:docMk/>
          <pc:sldMk cId="1802548540" sldId="264"/>
        </pc:sldMkLst>
        <pc:graphicFrameChg chg="mod modGraphic">
          <ac:chgData name="Ibán Useros Revesado" userId="S::iban.useros@snappet.org::abd66825-fb6e-44f2-9656-96bf8eac36ac" providerId="AD" clId="Web-{545E789C-45D1-6CAA-AAAF-76374F5C4850}" dt="2023-12-30T10:31:14.948" v="304"/>
          <ac:graphicFrameMkLst>
            <pc:docMk/>
            <pc:sldMk cId="1802548540" sldId="264"/>
            <ac:graphicFrameMk id="4" creationId="{DDA80BDB-E941-C2AB-612D-B90ABDF40270}"/>
          </ac:graphicFrameMkLst>
        </pc:graphicFrameChg>
      </pc:sldChg>
      <pc:sldChg chg="addSp delSp modSp">
        <pc:chgData name="Ibán Useros Revesado" userId="S::iban.useros@snappet.org::abd66825-fb6e-44f2-9656-96bf8eac36ac" providerId="AD" clId="Web-{545E789C-45D1-6CAA-AAAF-76374F5C4850}" dt="2023-12-30T10:40:43.731" v="689"/>
        <pc:sldMkLst>
          <pc:docMk/>
          <pc:sldMk cId="296443705" sldId="265"/>
        </pc:sldMkLst>
        <pc:graphicFrameChg chg="mod modGraphic">
          <ac:chgData name="Ibán Useros Revesado" userId="S::iban.useros@snappet.org::abd66825-fb6e-44f2-9656-96bf8eac36ac" providerId="AD" clId="Web-{545E789C-45D1-6CAA-AAAF-76374F5C4850}" dt="2023-12-30T10:40:43.731" v="689"/>
          <ac:graphicFrameMkLst>
            <pc:docMk/>
            <pc:sldMk cId="296443705" sldId="265"/>
            <ac:graphicFrameMk id="2" creationId="{B081A45C-1D03-8586-4416-5C083A96082A}"/>
          </ac:graphicFrameMkLst>
        </pc:graphicFrameChg>
        <pc:graphicFrameChg chg="add del mod">
          <ac:chgData name="Ibán Useros Revesado" userId="S::iban.useros@snappet.org::abd66825-fb6e-44f2-9656-96bf8eac36ac" providerId="AD" clId="Web-{545E789C-45D1-6CAA-AAAF-76374F5C4850}" dt="2023-12-30T10:32:22.968" v="308"/>
          <ac:graphicFrameMkLst>
            <pc:docMk/>
            <pc:sldMk cId="296443705" sldId="265"/>
            <ac:graphicFrameMk id="7" creationId="{66E3EE8D-4DE1-9CAF-5692-CA054F6B0F25}"/>
          </ac:graphicFrameMkLst>
        </pc:graphicFrameChg>
        <pc:graphicFrameChg chg="add del mod">
          <ac:chgData name="Ibán Useros Revesado" userId="S::iban.useros@snappet.org::abd66825-fb6e-44f2-9656-96bf8eac36ac" providerId="AD" clId="Web-{545E789C-45D1-6CAA-AAAF-76374F5C4850}" dt="2023-12-30T10:40:10.776" v="683"/>
          <ac:graphicFrameMkLst>
            <pc:docMk/>
            <pc:sldMk cId="296443705" sldId="265"/>
            <ac:graphicFrameMk id="9" creationId="{1B2DCB01-F279-A1EC-61E7-D40FC2047BDD}"/>
          </ac:graphicFrameMkLst>
        </pc:graphicFrameChg>
        <pc:graphicFrameChg chg="add del mod">
          <ac:chgData name="Ibán Useros Revesado" userId="S::iban.useros@snappet.org::abd66825-fb6e-44f2-9656-96bf8eac36ac" providerId="AD" clId="Web-{545E789C-45D1-6CAA-AAAF-76374F5C4850}" dt="2023-12-30T10:40:23.433" v="685"/>
          <ac:graphicFrameMkLst>
            <pc:docMk/>
            <pc:sldMk cId="296443705" sldId="265"/>
            <ac:graphicFrameMk id="11" creationId="{455F5FDE-7C70-59EA-3BD7-A884F31F18C3}"/>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03/01/2024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401430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03/01/2024</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311197"/>
            <a:ext cx="10161270" cy="5698035"/>
          </a:xfrm>
          <a:prstGeom prst="rect">
            <a:avLst/>
          </a:prstGeom>
          <a:noFill/>
        </p:spPr>
        <p:txBody>
          <a:bodyPr wrap="square" lIns="91440" tIns="45720" rIns="91440" bIns="45720" anchor="t">
            <a:spAutoFit/>
          </a:bodyPr>
          <a:lstStyle/>
          <a:p>
            <a:pPr>
              <a:lnSpc>
                <a:spcPct val="107000"/>
              </a:lnSpc>
              <a:spcAft>
                <a:spcPts val="800"/>
              </a:spcAft>
            </a:pPr>
            <a:endParaRPr lang="es-ES"/>
          </a:p>
          <a:p>
            <a:pPr>
              <a:lnSpc>
                <a:spcPts val="1500"/>
              </a:lnSpc>
              <a:spcAft>
                <a:spcPts val="800"/>
              </a:spcAft>
            </a:pPr>
            <a:r>
              <a:rPr lang="es-ES" b="1" dirty="0">
                <a:solidFill>
                  <a:srgbClr val="009ED0"/>
                </a:solidFill>
                <a:latin typeface="ABeZeh" pitchFamily="2" charset="0"/>
              </a:rPr>
              <a:t>Características generales de la unidad</a:t>
            </a:r>
            <a:endParaRPr lang="es-ES" sz="1100" strike="sngStrike" dirty="0">
              <a:effectLst/>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es-ES" sz="1100">
                <a:ea typeface="Times New Roman" panose="02020603050405020304" pitchFamily="18" charset="0"/>
                <a:cs typeface="Arial"/>
              </a:rPr>
              <a:t>Esta unidad está compuesta de 10 lecciones que tienen como propósito </a:t>
            </a:r>
            <a:r>
              <a:rPr lang="es-ES" altLang="es-ES" sz="1100" dirty="0">
                <a:ea typeface="MS Mincho"/>
                <a:cs typeface="Arial"/>
              </a:rPr>
              <a:t>desarrollar habilidades para comprender y apreciar los aspectos geométricos del mundo.</a:t>
            </a:r>
            <a:r>
              <a:rPr lang="es-ES" sz="1100" dirty="0">
                <a:ea typeface="MS Mincho" panose="02020609040205080304" pitchFamily="49" charset="-128"/>
                <a:cs typeface="Arial"/>
              </a:rPr>
              <a:t> </a:t>
            </a:r>
            <a:endParaRPr lang="es-ES" sz="1100" dirty="0">
              <a:ea typeface="Times New Roman" panose="02020603050405020304" pitchFamily="18" charset="0"/>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panose="02020609040205080304" pitchFamily="49" charset="-128"/>
                <a:cs typeface="Arial" panose="020B0604020202020204" pitchFamily="34" charset="0"/>
              </a:rPr>
              <a:t>Proponemos a lo largo de las lecciones el manejo de materiales manipulativos y el uso de elementos de la vida cotidiana que permitan resolver situaciones </a:t>
            </a:r>
            <a:r>
              <a:rPr lang="es-ES" sz="1100" dirty="0"/>
              <a:t>que implican la comprensión de las </a:t>
            </a:r>
            <a:r>
              <a:rPr lang="es-ES" altLang="es-ES" sz="1100" dirty="0">
                <a:ea typeface="MS Mincho" panose="02020609040205080304" pitchFamily="49" charset="-128"/>
                <a:cs typeface="Arial" panose="020B0604020202020204" pitchFamily="34" charset="0"/>
              </a:rPr>
              <a:t>formas, sus propiedades y relaciones</a:t>
            </a:r>
            <a:r>
              <a:rPr lang="es-ES" sz="1100" dirty="0"/>
              <a:t>.</a:t>
            </a:r>
            <a:endParaRPr lang="es-ES" altLang="es-ES" sz="1100" dirty="0">
              <a:ea typeface="MS Mincho" panose="02020609040205080304" pitchFamily="49" charset="-128"/>
              <a:cs typeface="Arial" panose="020B0604020202020204" pitchFamily="34" charset="0"/>
            </a:endParaRPr>
          </a:p>
          <a:p>
            <a:pPr marL="266700" eaLnBrk="0" fontAlgn="base" hangingPunct="0">
              <a:spcBef>
                <a:spcPct val="0"/>
              </a:spcBef>
              <a:spcAft>
                <a:spcPct val="0"/>
              </a:spcAft>
              <a:tabLst>
                <a:tab pos="266700" algn="l"/>
              </a:tabLst>
            </a:pPr>
            <a:r>
              <a:rPr lang="es-ES" altLang="es-ES" sz="1100" dirty="0">
                <a:ea typeface="MS Mincho"/>
                <a:cs typeface="Arial"/>
              </a:rPr>
              <a:t>En la guía didáctica de cada lección ofrecemos actividades complementarias y sugerencias para abordar las posibles </a:t>
            </a:r>
            <a:r>
              <a:rPr lang="en-GB" sz="1100" err="1">
                <a:ea typeface="MS Mincho"/>
                <a:cs typeface="Arial"/>
              </a:rPr>
              <a:t>dificultades</a:t>
            </a:r>
            <a:r>
              <a:rPr lang="en-GB" sz="1100" dirty="0">
                <a:ea typeface="MS Mincho"/>
                <a:cs typeface="Arial"/>
              </a:rPr>
              <a:t> que </a:t>
            </a:r>
            <a:r>
              <a:rPr lang="en-GB" sz="1100" err="1">
                <a:ea typeface="MS Mincho"/>
                <a:cs typeface="Arial"/>
              </a:rPr>
              <a:t>presente</a:t>
            </a:r>
            <a:r>
              <a:rPr lang="en-GB" sz="1100" dirty="0">
                <a:ea typeface="MS Mincho"/>
                <a:cs typeface="Arial"/>
              </a:rPr>
              <a:t> el </a:t>
            </a:r>
            <a:r>
              <a:rPr lang="en-GB" sz="1100" err="1">
                <a:ea typeface="MS Mincho"/>
                <a:cs typeface="Arial"/>
              </a:rPr>
              <a:t>alumnado</a:t>
            </a:r>
            <a:r>
              <a:rPr lang="es-ES" altLang="es-ES" sz="1100" dirty="0">
                <a:ea typeface="MS Mincho"/>
                <a:cs typeface="Arial"/>
              </a:rPr>
              <a:t>.</a:t>
            </a:r>
          </a:p>
          <a:p>
            <a:pPr marL="266700" marR="0" lvl="0" algn="l" defTabSz="914400" rtl="0" eaLnBrk="0" fontAlgn="base" latinLnBrk="0" hangingPunct="0">
              <a:lnSpc>
                <a:spcPct val="100000"/>
              </a:lnSpc>
              <a:spcBef>
                <a:spcPct val="0"/>
              </a:spcBef>
              <a:spcAft>
                <a:spcPct val="0"/>
              </a:spcAft>
              <a:buClrTx/>
              <a:buSzTx/>
              <a:buFontTx/>
              <a:buNone/>
              <a:tabLst>
                <a:tab pos="266700" algn="l"/>
              </a:tabLst>
            </a:pPr>
            <a:r>
              <a:rPr lang="es-ES" altLang="es-ES" sz="1100" dirty="0">
                <a:solidFill>
                  <a:srgbClr val="FF0000"/>
                </a:solidFill>
                <a:ea typeface="MS Mincho" panose="02020609040205080304" pitchFamily="49" charset="-128"/>
                <a:cs typeface="Arial" panose="020B0604020202020204" pitchFamily="34" charset="0"/>
              </a:rPr>
              <a:t> </a:t>
            </a:r>
          </a:p>
          <a:p>
            <a:pPr>
              <a:lnSpc>
                <a:spcPts val="1500"/>
              </a:lnSpc>
              <a:spcBef>
                <a:spcPts val="1000"/>
              </a:spcBef>
              <a:spcAft>
                <a:spcPts val="800"/>
              </a:spcAft>
            </a:pPr>
            <a:r>
              <a:rPr lang="es-ES" b="1" dirty="0">
                <a:solidFill>
                  <a:srgbClr val="009ED0"/>
                </a:solidFill>
                <a:latin typeface="ABeZeh" pitchFamily="2" charset="0"/>
              </a:rPr>
              <a:t>Materiales curriculares y otros recursos didácticos</a:t>
            </a:r>
          </a:p>
          <a:p>
            <a:pPr algn="just">
              <a:lnSpc>
                <a:spcPts val="1300"/>
              </a:lnSpc>
              <a:spcBef>
                <a:spcPts val="1000"/>
              </a:spcBef>
              <a:spcAft>
                <a:spcPts val="800"/>
              </a:spcAft>
            </a:pP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Material del alumno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indent="-342900">
              <a:lnSpc>
                <a:spcPts val="1300"/>
              </a:lnSpc>
              <a:spcAft>
                <a:spcPts val="530"/>
              </a:spcAft>
              <a:buClr>
                <a:srgbClr val="00B050"/>
              </a:buClr>
              <a:buFont typeface="Symbol" panose="05050102010706020507" pitchFamily="18" charset="2"/>
              <a:buChar char=""/>
            </a:pPr>
            <a:r>
              <a:rPr lang="es-ES" sz="950">
                <a:solidFill>
                  <a:srgbClr val="000000"/>
                </a:solidFill>
                <a:latin typeface="Arial"/>
                <a:ea typeface="Times New Roman" panose="02020603050405020304" pitchFamily="18" charset="0"/>
                <a:cs typeface="Arial"/>
              </a:rPr>
              <a:t>10 lecciones</a:t>
            </a:r>
            <a:r>
              <a:rPr lang="es-ES" sz="950">
                <a:solidFill>
                  <a:srgbClr val="000000"/>
                </a:solidFill>
                <a:effectLst/>
                <a:latin typeface="Arial"/>
                <a:ea typeface="Times New Roman" panose="02020603050405020304" pitchFamily="18" charset="0"/>
                <a:cs typeface="Arial"/>
              </a:rPr>
              <a:t> curriculares</a:t>
            </a:r>
            <a:endParaRPr lang="es-ES" sz="1100" dirty="0">
              <a:effectLst/>
              <a:latin typeface="Calibri" panose="020F0502020204030204" pitchFamily="34" charset="0"/>
              <a:ea typeface="Times New Roman" panose="02020603050405020304" pitchFamily="18" charset="0"/>
              <a:cs typeface="Arial" panose="020B0604020202020204" pitchFamily="34" charset="0"/>
            </a:endParaRPr>
          </a:p>
          <a:p>
            <a:pPr marL="742950" marR="111760" lvl="1" indent="-285750">
              <a:lnSpc>
                <a:spcPts val="13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Ejercicio 1 y 2 (exposición de la lección y práctica)</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Ejercicio 3 (práctica competencial a partir de los criterios de evaluación LOMLOE)</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Adaptativo</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es-ES" sz="9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Resúmenes</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es-ES" sz="950" dirty="0">
                <a:solidFill>
                  <a:srgbClr val="000000"/>
                </a:solidFill>
                <a:latin typeface="Arial" panose="020B0604020202020204" pitchFamily="34" charset="0"/>
                <a:ea typeface="Times New Roman" panose="02020603050405020304" pitchFamily="18" charset="0"/>
                <a:cs typeface="Arial" panose="020B0604020202020204" pitchFamily="34" charset="0"/>
              </a:rPr>
              <a:t>Unidad de problemas al final del bloque.</a:t>
            </a:r>
          </a:p>
          <a:p>
            <a:pPr marR="111760">
              <a:lnSpc>
                <a:spcPts val="1300"/>
              </a:lnSpc>
              <a:spcAft>
                <a:spcPts val="1000"/>
              </a:spcAft>
            </a:pPr>
            <a:r>
              <a:rPr lang="es-ES" sz="1200" b="1" dirty="0">
                <a:solidFill>
                  <a:srgbClr val="00B0F0"/>
                </a:solidFill>
                <a:effectLst/>
                <a:latin typeface="Arial" panose="020B0604020202020204" pitchFamily="34" charset="0"/>
                <a:ea typeface="Times New Roman" panose="02020603050405020304" pitchFamily="18" charset="0"/>
                <a:cs typeface="Arial" panose="020B0604020202020204" pitchFamily="34" charset="0"/>
              </a:rPr>
              <a:t>Material de aula</a:t>
            </a:r>
            <a:br>
              <a:rPr lang="es-ES" sz="950" dirty="0">
                <a:latin typeface="Arial" panose="020B0604020202020204" pitchFamily="34" charset="0"/>
                <a:ea typeface="Times New Roman" panose="02020603050405020304" pitchFamily="18" charset="0"/>
                <a:cs typeface="Arial" panose="020B0604020202020204" pitchFamily="34" charset="0"/>
              </a:rPr>
            </a:br>
            <a:br>
              <a:rPr lang="es-ES" sz="950" dirty="0">
                <a:latin typeface="Arial" panose="020B0604020202020204" pitchFamily="34" charset="0"/>
                <a:ea typeface="Times New Roman" panose="02020603050405020304" pitchFamily="18" charset="0"/>
                <a:cs typeface="Arial" panose="020B0604020202020204" pitchFamily="34" charset="0"/>
              </a:rPr>
            </a:br>
            <a:r>
              <a:rPr lang="es-ES" sz="950" dirty="0">
                <a:latin typeface="Arial" panose="020B0604020202020204" pitchFamily="34" charset="0"/>
                <a:ea typeface="Times New Roman" panose="02020603050405020304" pitchFamily="18" charset="0"/>
                <a:cs typeface="Arial" panose="020B0604020202020204" pitchFamily="34" charset="0"/>
              </a:rPr>
              <a:t>Bolsas de papel, borradores de bloque, bloques cuadrados, cubos, tarjetas de índice, pelotas de tenis, pelotas de algodón, bandas de goma, bloques redondos, juegos de cartas, reglas de madera (30 cm de longitud), sujetapapeles, balanza de bandeja (o suministros para hacer una balanza de bandeja: palo de 1 metro/yarda, 1 bloque, 2 cubos, cinta) y dinero ficticio.</a:t>
            </a:r>
          </a:p>
          <a:p>
            <a:pPr algn="just">
              <a:lnSpc>
                <a:spcPts val="1300"/>
              </a:lnSpc>
              <a:spcBef>
                <a:spcPts val="1000"/>
              </a:spcBef>
              <a:spcAft>
                <a:spcPts val="800"/>
              </a:spcAft>
            </a:pPr>
            <a:r>
              <a:rPr lang="es-ES" sz="1200" b="1" dirty="0">
                <a:solidFill>
                  <a:srgbClr val="00B0F0"/>
                </a:solidFill>
                <a:latin typeface="Arial" panose="020B0604020202020204" pitchFamily="34" charset="0"/>
                <a:ea typeface="Calibri" panose="020F0502020204030204" pitchFamily="34" charset="0"/>
                <a:cs typeface="Arial" panose="020B0604020202020204" pitchFamily="34" charset="0"/>
              </a:rPr>
              <a:t>Material </a:t>
            </a:r>
            <a:r>
              <a:rPr lang="es-ES" sz="1200" b="1" dirty="0">
                <a:solidFill>
                  <a:srgbClr val="00B0F0"/>
                </a:solidFill>
                <a:effectLst/>
                <a:latin typeface="Arial" panose="020B0604020202020204" pitchFamily="34" charset="0"/>
                <a:ea typeface="Calibri" panose="020F0502020204030204" pitchFamily="34" charset="0"/>
                <a:cs typeface="Arial" panose="020B0604020202020204" pitchFamily="34" charset="0"/>
              </a:rPr>
              <a:t>del profesorado</a:t>
            </a:r>
            <a:endParaRPr lang="es-ES" sz="1100" dirty="0">
              <a:solidFill>
                <a:srgbClr val="00B0F0"/>
              </a:solidFill>
              <a:effectLst/>
              <a:latin typeface="Calibri" panose="020F0502020204030204" pitchFamily="34" charset="0"/>
              <a:ea typeface="Calibri" panose="020F0502020204030204" pitchFamily="34" charset="0"/>
              <a:cs typeface="Arial" panose="020B0604020202020204" pitchFamily="34" charset="0"/>
            </a:endParaRPr>
          </a:p>
          <a:p>
            <a:pPr marL="342900" marR="111760" lvl="0" indent="-342900">
              <a:lnSpc>
                <a:spcPts val="1200"/>
              </a:lnSpc>
              <a:spcAft>
                <a:spcPts val="500"/>
              </a:spcAft>
              <a:buClr>
                <a:srgbClr val="00B050"/>
              </a:buClr>
              <a:buFont typeface="Symbol" panose="05050102010706020507" pitchFamily="18" charset="2"/>
              <a:buChar char=""/>
            </a:pPr>
            <a:r>
              <a:rPr lang="es-ES" sz="950" dirty="0">
                <a:solidFill>
                  <a:srgbClr val="000000"/>
                </a:solidFill>
                <a:effectLst/>
                <a:latin typeface="Arial"/>
                <a:ea typeface="Times New Roman" panose="02020603050405020304" pitchFamily="18" charset="0"/>
                <a:cs typeface="Arial"/>
              </a:rPr>
              <a:t>Programación </a:t>
            </a:r>
            <a:r>
              <a:rPr lang="es-ES" sz="950" dirty="0">
                <a:effectLst/>
                <a:latin typeface="Arial"/>
                <a:ea typeface="Times New Roman" panose="02020603050405020304" pitchFamily="18" charset="0"/>
                <a:cs typeface="Arial"/>
              </a:rPr>
              <a:t>Didáctica de Aula e instrumentos para la evaluación (PDA).</a:t>
            </a:r>
            <a:endParaRPr lang="es-ES" sz="1100" dirty="0">
              <a:effectLst/>
              <a:latin typeface="Arial"/>
              <a:ea typeface="Times New Roman" panose="02020603050405020304" pitchFamily="18" charset="0"/>
              <a:cs typeface="Arial"/>
            </a:endParaRPr>
          </a:p>
          <a:p>
            <a:pPr marL="342900" marR="111760" lvl="0" indent="-342900">
              <a:lnSpc>
                <a:spcPts val="1300"/>
              </a:lnSpc>
              <a:spcAft>
                <a:spcPts val="530"/>
              </a:spcAft>
              <a:buClr>
                <a:srgbClr val="00B050"/>
              </a:buClr>
              <a:buFont typeface="Symbol" panose="05050102010706020507" pitchFamily="18" charset="2"/>
              <a:buChar char=""/>
            </a:pPr>
            <a:r>
              <a:rPr lang="es-ES" sz="950" dirty="0">
                <a:solidFill>
                  <a:srgbClr val="000000"/>
                </a:solidFill>
                <a:effectLst/>
                <a:latin typeface="Arial"/>
                <a:ea typeface="Times New Roman" panose="02020603050405020304" pitchFamily="18" charset="0"/>
                <a:cs typeface="Arial"/>
              </a:rPr>
              <a:t>Guía didáctica en cada lección</a:t>
            </a:r>
            <a:endParaRPr lang="es-ES" sz="1100" dirty="0">
              <a:effectLst/>
              <a:latin typeface="Arial"/>
              <a:ea typeface="Times New Roman" panose="02020603050405020304" pitchFamily="18" charset="0"/>
              <a:cs typeface="Arial"/>
            </a:endParaRPr>
          </a:p>
          <a:p>
            <a:pPr marL="342900" marR="111760" lvl="0" indent="-342900">
              <a:lnSpc>
                <a:spcPts val="1300"/>
              </a:lnSpc>
              <a:spcAft>
                <a:spcPts val="530"/>
              </a:spcAft>
              <a:buClr>
                <a:srgbClr val="00B050"/>
              </a:buClr>
              <a:buFont typeface="Symbol" panose="05050102010706020507" pitchFamily="18" charset="2"/>
              <a:buChar char=""/>
            </a:pPr>
            <a:r>
              <a:rPr lang="es-ES" sz="950" dirty="0">
                <a:effectLst/>
                <a:latin typeface="Arial"/>
                <a:ea typeface="Times New Roman" panose="02020603050405020304" pitchFamily="18" charset="0"/>
                <a:cs typeface="Arial"/>
              </a:rPr>
              <a:t>Prueba de la unidad y </a:t>
            </a:r>
            <a:r>
              <a:rPr lang="es-ES" sz="950" dirty="0">
                <a:solidFill>
                  <a:srgbClr val="000000"/>
                </a:solidFill>
                <a:effectLst/>
                <a:latin typeface="Arial"/>
                <a:ea typeface="Times New Roman" panose="02020603050405020304" pitchFamily="18" charset="0"/>
                <a:cs typeface="Arial"/>
              </a:rPr>
              <a:t>Prueba competencial trimestral</a:t>
            </a:r>
            <a:endParaRPr lang="es-ES" sz="1100" dirty="0">
              <a:effectLst/>
              <a:latin typeface="Arial"/>
              <a:ea typeface="Times New Roman" panose="02020603050405020304" pitchFamily="18" charset="0"/>
              <a:cs typeface="Arial"/>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138574"/>
            <a:ext cx="9556959" cy="453571"/>
          </a:xfrm>
          <a:prstGeom prst="rect">
            <a:avLst/>
          </a:prstGeom>
        </p:spPr>
        <p:txBody>
          <a:bodyPr vert="horz" lIns="129326" tIns="64663" rIns="129326" bIns="64663"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es-ES_tradnl" sz="2400" b="1" dirty="0">
                <a:solidFill>
                  <a:srgbClr val="009ED0"/>
                </a:solidFill>
                <a:latin typeface="ABeZeh" pitchFamily="2" charset="0"/>
                <a:ea typeface="ABeZeh" pitchFamily="2" charset="0"/>
              </a:rPr>
              <a:t>Programación Unidad 8</a:t>
            </a:r>
            <a:endParaRPr lang="es-ES_tradnl" sz="1600" dirty="0">
              <a:solidFill>
                <a:srgbClr val="009ED0"/>
              </a:solidFill>
              <a:latin typeface="ABeZeh" pitchFamily="2" charset="0"/>
              <a:ea typeface="ABeZeh" pitchFamily="2" charset="0"/>
            </a:endParaRP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79" y="710790"/>
            <a:ext cx="6312945" cy="297517"/>
          </a:xfrm>
          <a:prstGeom prst="rect">
            <a:avLst/>
          </a:prstGeom>
          <a:noFill/>
        </p:spPr>
        <p:txBody>
          <a:bodyPr wrap="square">
            <a:spAutoFit/>
          </a:bodyPr>
          <a:lstStyle/>
          <a:p>
            <a:pPr>
              <a:lnSpc>
                <a:spcPts val="1500"/>
              </a:lnSpc>
              <a:spcAft>
                <a:spcPts val="800"/>
              </a:spcAft>
            </a:pPr>
            <a:r>
              <a:rPr lang="es-ES" b="1">
                <a:solidFill>
                  <a:srgbClr val="009ED0"/>
                </a:solidFill>
                <a:latin typeface="ABeZeh" pitchFamily="2" charset="0"/>
              </a:rPr>
              <a:t>Recursos </a:t>
            </a:r>
            <a:r>
              <a:rPr lang="es-ES" b="1" dirty="0">
                <a:solidFill>
                  <a:srgbClr val="009ED0"/>
                </a:solidFill>
                <a:latin typeface="ABeZeh" pitchFamily="2" charset="0"/>
              </a:rPr>
              <a:t>para evaluar la unidad</a:t>
            </a:r>
            <a:endParaRPr lang="es-ES" sz="1100" strike="sngStrike" dirty="0">
              <a:effectLst/>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3533016016"/>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dirty="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lección</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Ejercicios 1 y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es-ES" sz="1200" dirty="0"/>
                    </a:p>
                    <a:p>
                      <a:r>
                        <a:rPr lang="es-ES" sz="1200" b="0" dirty="0"/>
                        <a:t>Objetivo de aprendizaje </a:t>
                      </a:r>
                      <a:r>
                        <a:rPr lang="es-ES" sz="1200" b="0" dirty="0" err="1"/>
                        <a:t>Snappet</a:t>
                      </a:r>
                      <a:r>
                        <a:rPr lang="es-ES" sz="1200" b="0" dirty="0"/>
                        <a:t> </a:t>
                      </a:r>
                    </a:p>
                    <a:p>
                      <a:r>
                        <a:rPr lang="es-ES" sz="1200" b="0" dirty="0"/>
                        <a:t>(contenido matemático)</a:t>
                      </a:r>
                    </a:p>
                    <a:p>
                      <a:endParaRPr lang="es-ES" sz="120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es-ES" sz="1200" b="1" dirty="0"/>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Adaptativo</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evalúa</a:t>
                      </a:r>
                    </a:p>
                    <a:p>
                      <a:endParaRPr lang="es-ES" sz="1200" dirty="0"/>
                    </a:p>
                  </a:txBody>
                  <a:tcPr/>
                </a:tc>
                <a:tc vMerge="1">
                  <a:txBody>
                    <a:bodyPr/>
                    <a:lstStyle/>
                    <a:p>
                      <a:r>
                        <a:rPr lang="es-ES" sz="1200" dirty="0"/>
                        <a:t>Objetivo de aprendizaje </a:t>
                      </a:r>
                      <a:r>
                        <a:rPr lang="es-ES" sz="1200" dirty="0" err="1"/>
                        <a:t>Snappet</a:t>
                      </a:r>
                      <a:r>
                        <a:rPr lang="es-ES" sz="1200" dirty="0"/>
                        <a:t> </a:t>
                      </a:r>
                    </a:p>
                    <a:p>
                      <a:r>
                        <a:rPr lang="es-ES" sz="1200" dirty="0"/>
                        <a:t>(contenido matemático)</a:t>
                      </a:r>
                    </a:p>
                    <a:p>
                      <a:endParaRPr lang="es-ES" sz="1200" dirty="0"/>
                    </a:p>
                  </a:txBody>
                  <a:tcPr/>
                </a:tc>
                <a:tc vMerge="1">
                  <a:txBody>
                    <a:bodyPr/>
                    <a:lstStyle/>
                    <a:p>
                      <a:endParaRPr lang="es-ES" sz="12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Ejercicio 3</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rPr>
                        <a:t>     </a:t>
                      </a:r>
                    </a:p>
                    <a:p>
                      <a:endParaRPr lang="es-ES" sz="1200" dirty="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es-ES" sz="900" b="1" dirty="0"/>
                    </a:p>
                    <a:p>
                      <a:pPr algn="l"/>
                      <a:r>
                        <a:rPr lang="es-ES" sz="1200" b="0" dirty="0"/>
                        <a:t>Objetivo de aprendizaje </a:t>
                      </a:r>
                      <a:r>
                        <a:rPr lang="es-ES" sz="1200" b="0" dirty="0" err="1"/>
                        <a:t>Snappet</a:t>
                      </a:r>
                      <a:r>
                        <a:rPr lang="es-ES" sz="1200" b="0" dirty="0"/>
                        <a:t> </a:t>
                      </a:r>
                    </a:p>
                    <a:p>
                      <a:r>
                        <a:rPr lang="es-ES" sz="1200" b="0" dirty="0"/>
                        <a:t>(a partir de criterios de evaluación)</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es-ES" sz="1200" dirty="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Criterios de evaluación de la Ley</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es-ES" sz="9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rowSpan="5" gridSpan="2">
                  <a:txBody>
                    <a:bodyPr/>
                    <a:lstStyle/>
                    <a:p>
                      <a:endParaRPr lang="es-ES" sz="1200" dirty="0">
                        <a:solidFill>
                          <a:schemeClr val="bg1"/>
                        </a:solidFill>
                      </a:endParaRPr>
                    </a:p>
                  </a:txBody>
                  <a:tcPr/>
                </a:tc>
                <a:tc rowSpan="5" hMerge="1">
                  <a:txBody>
                    <a:bodyPr/>
                    <a:lstStyle/>
                    <a:p>
                      <a:endParaRPr lang="es-ES" sz="1200" dirty="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de unidad</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es-ES" sz="1200" dirty="0"/>
                    </a:p>
                    <a:p>
                      <a:endParaRPr lang="es-ES" sz="1200" dirty="0"/>
                    </a:p>
                    <a:p>
                      <a:endParaRPr lang="es-ES" sz="1200" dirty="0"/>
                    </a:p>
                  </a:txBody>
                  <a:tcPr/>
                </a:tc>
                <a:tc gridSpan="2" vMerge="1">
                  <a:txBody>
                    <a:bodyPr/>
                    <a:lstStyle/>
                    <a:p>
                      <a:endParaRPr lang="es-ES" sz="1200" dirty="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dirty="0"/>
                    </a:p>
                  </a:txBody>
                  <a:tcPr>
                    <a:noFill/>
                  </a:tcPr>
                </a:tc>
                <a:extLst>
                  <a:ext uri="{0D108BD9-81ED-4DB2-BD59-A6C34878D82A}">
                    <a16:rowId xmlns:a16="http://schemas.microsoft.com/office/drawing/2014/main" val="288781951"/>
                  </a:ext>
                </a:extLst>
              </a:tr>
              <a:tr h="217271">
                <a:tc gridSpan="4">
                  <a:txBody>
                    <a:bodyPr/>
                    <a:lstStyle/>
                    <a:p>
                      <a:endParaRPr lang="es-ES" sz="120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gridSpan="2" vMerge="1">
                  <a:txBody>
                    <a:bodyPr/>
                    <a:lstStyle/>
                    <a:p>
                      <a:endParaRPr lang="es-ES" sz="1200" dirty="0"/>
                    </a:p>
                  </a:txBody>
                  <a:tcPr>
                    <a:noFill/>
                  </a:tcPr>
                </a:tc>
                <a:tc hMerge="1" vMerge="1">
                  <a:txBody>
                    <a:bodyPr/>
                    <a:lstStyle/>
                    <a:p>
                      <a:endParaRPr lang="es-ES" sz="1200" dirty="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Por trimestre</a:t>
                      </a:r>
                    </a:p>
                    <a:p>
                      <a:endParaRPr lang="es-ES" sz="120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Prueba trimestral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es-ES" sz="1200" b="0" dirty="0"/>
                    </a:p>
                    <a:p>
                      <a:r>
                        <a:rPr lang="es-ES" sz="1200" b="1" dirty="0"/>
                        <a:t>Criterio de evaluación de la Ley</a:t>
                      </a:r>
                    </a:p>
                    <a:p>
                      <a:endParaRPr lang="es-ES" sz="1200" dirty="0"/>
                    </a:p>
                  </a:txBody>
                  <a:tcPr/>
                </a:tc>
                <a:tc gridSpan="2" vMerge="1">
                  <a:txBody>
                    <a:bodyPr/>
                    <a:lstStyle/>
                    <a:p>
                      <a:endParaRPr lang="es-ES" sz="1200" dirty="0"/>
                    </a:p>
                  </a:txBody>
                  <a:tcPr>
                    <a:lnR w="12700" cmpd="sng">
                      <a:noFill/>
                    </a:lnR>
                    <a:noFill/>
                  </a:tcPr>
                </a:tc>
                <a:tc hMerge="1" vMerge="1">
                  <a:txBody>
                    <a:bodyPr/>
                    <a:lstStyle/>
                    <a:p>
                      <a:endParaRPr lang="es-ES" sz="1200" dirty="0"/>
                    </a:p>
                  </a:txBody>
                  <a:tcPr>
                    <a:noFill/>
                  </a:tcPr>
                </a:tc>
                <a:extLst>
                  <a:ext uri="{0D108BD9-81ED-4DB2-BD59-A6C34878D82A}">
                    <a16:rowId xmlns:a16="http://schemas.microsoft.com/office/drawing/2014/main" val="2213055977"/>
                  </a:ext>
                </a:extLst>
              </a:tr>
              <a:tr h="0">
                <a:tc gridSpan="4">
                  <a:txBody>
                    <a:bodyPr/>
                    <a:lstStyle/>
                    <a:p>
                      <a:endParaRPr lang="es-ES" sz="1200" dirty="0"/>
                    </a:p>
                  </a:txBody>
                  <a:tcPr>
                    <a:lnR w="12700" cap="flat" cmpd="sng" algn="ctr">
                      <a:no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dirty="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rtlCol="0">
            <a:spAutoFit/>
          </a:bodyPr>
          <a:lstStyle/>
          <a:p>
            <a:r>
              <a:rPr lang="es-ES" sz="1200" b="1" dirty="0"/>
              <a:t>evalúa</a:t>
            </a: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728894" y="3503415"/>
            <a:ext cx="1367106" cy="276999"/>
          </a:xfrm>
          <a:prstGeom prst="rect">
            <a:avLst/>
          </a:prstGeom>
          <a:noFill/>
        </p:spPr>
        <p:txBody>
          <a:bodyPr wrap="none" rtlCol="0">
            <a:spAutoFit/>
          </a:bodyPr>
          <a:lstStyle/>
          <a:p>
            <a:r>
              <a:rPr lang="es-ES" sz="1200" b="1" dirty="0" err="1"/>
              <a:t>Subsaber</a:t>
            </a:r>
            <a:r>
              <a:rPr lang="es-ES" sz="1200" b="1" dirty="0"/>
              <a:t> de la Ley</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3242" cy="276999"/>
          </a:xfrm>
          <a:prstGeom prst="rect">
            <a:avLst/>
          </a:prstGeom>
          <a:noFill/>
        </p:spPr>
        <p:txBody>
          <a:bodyPr wrap="none" rtlCol="0">
            <a:spAutoFit/>
          </a:bodyPr>
          <a:lstStyle>
            <a:defPPr>
              <a:defRPr lang="es-ES"/>
            </a:defPPr>
            <a:lvl1pPr>
              <a:defRPr sz="1100"/>
            </a:lvl1pPr>
          </a:lstStyle>
          <a:p>
            <a:r>
              <a:rPr lang="es-ES" sz="1200" b="1" dirty="0"/>
              <a:t>evalúa</a:t>
            </a: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0ECA09F-3FB6-85DA-28AC-5335B747871B}"/>
              </a:ext>
            </a:extLst>
          </p:cNvPr>
          <p:cNvSpPr txBox="1"/>
          <p:nvPr/>
        </p:nvSpPr>
        <p:spPr>
          <a:xfrm>
            <a:off x="716358" y="1640679"/>
            <a:ext cx="461665" cy="1408462"/>
          </a:xfrm>
          <a:prstGeom prst="rect">
            <a:avLst/>
          </a:prstGeom>
          <a:noFill/>
        </p:spPr>
        <p:txBody>
          <a:bodyPr vert="vert270" wrap="none" rtlCol="0">
            <a:spAutoFit/>
          </a:bodyPr>
          <a:lstStyle/>
          <a:p>
            <a:r>
              <a:rPr lang="es-ES" dirty="0"/>
              <a:t>En plataforma</a:t>
            </a:r>
          </a:p>
        </p:txBody>
      </p:sp>
      <p:sp>
        <p:nvSpPr>
          <p:cNvPr id="18" name="CuadroTexto 17">
            <a:extLst>
              <a:ext uri="{FF2B5EF4-FFF2-40B4-BE49-F238E27FC236}">
                <a16:creationId xmlns:a16="http://schemas.microsoft.com/office/drawing/2014/main" id="{21B1A867-8993-6D94-EF2D-A573ABD6C0B6}"/>
              </a:ext>
            </a:extLst>
          </p:cNvPr>
          <p:cNvSpPr txBox="1"/>
          <p:nvPr/>
        </p:nvSpPr>
        <p:spPr>
          <a:xfrm>
            <a:off x="716358" y="3500049"/>
            <a:ext cx="461665" cy="1229119"/>
          </a:xfrm>
          <a:prstGeom prst="rect">
            <a:avLst/>
          </a:prstGeom>
          <a:noFill/>
        </p:spPr>
        <p:txBody>
          <a:bodyPr vert="vert270" wrap="none" rtlCol="0">
            <a:spAutoFit/>
          </a:bodyPr>
          <a:lstStyle/>
          <a:p>
            <a:r>
              <a:rPr lang="es-ES" dirty="0"/>
              <a:t>Descargable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831705484"/>
              </p:ext>
            </p:extLst>
          </p:nvPr>
        </p:nvGraphicFramePr>
        <p:xfrm>
          <a:off x="613764" y="836613"/>
          <a:ext cx="10721961" cy="4704140"/>
        </p:xfrm>
        <a:graphic>
          <a:graphicData uri="http://schemas.openxmlformats.org/drawingml/2006/table">
            <a:tbl>
              <a:tblPr firstRow="1" firstCol="1" bandRow="1"/>
              <a:tblGrid>
                <a:gridCol w="3377323">
                  <a:extLst>
                    <a:ext uri="{9D8B030D-6E8A-4147-A177-3AD203B41FA5}">
                      <a16:colId xmlns:a16="http://schemas.microsoft.com/office/drawing/2014/main" val="849537277"/>
                    </a:ext>
                  </a:extLst>
                </a:gridCol>
                <a:gridCol w="2936838">
                  <a:extLst>
                    <a:ext uri="{9D8B030D-6E8A-4147-A177-3AD203B41FA5}">
                      <a16:colId xmlns:a16="http://schemas.microsoft.com/office/drawing/2014/main" val="1437013061"/>
                    </a:ext>
                  </a:extLst>
                </a:gridCol>
                <a:gridCol w="4407800">
                  <a:extLst>
                    <a:ext uri="{9D8B030D-6E8A-4147-A177-3AD203B41FA5}">
                      <a16:colId xmlns:a16="http://schemas.microsoft.com/office/drawing/2014/main" val="4005158673"/>
                    </a:ext>
                  </a:extLst>
                </a:gridCol>
              </a:tblGrid>
              <a:tr h="0">
                <a:tc>
                  <a:txBody>
                    <a:bodyPr/>
                    <a:lstStyle/>
                    <a:p>
                      <a:pPr marL="0" lvl="0" algn="ctr" defTabSz="914400">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Bloques</a:t>
                      </a:r>
                      <a:endParaRPr lang="es-ES" sz="1100" b="1" i="0" u="none" strike="noStrike" kern="1200" baseline="0" dirty="0">
                        <a:solidFill>
                          <a:schemeClr val="bg1"/>
                        </a:solidFill>
                        <a:effectLst/>
                        <a:latin typeface="Calibri" panose="020F0502020204030204" pitchFamily="34" charset="0"/>
                        <a:ea typeface="+mn-ea"/>
                        <a:cs typeface="+mn-cs"/>
                      </a:endParaRPr>
                    </a:p>
                  </a:txBody>
                  <a:tcPr marL="93186" marR="93186" marT="46593" marB="46593" anchor="ctr">
                    <a:lnL>
                      <a:noFill/>
                    </a:lnL>
                    <a:lnR>
                      <a:noFill/>
                    </a:lnR>
                    <a:lnT>
                      <a:noFill/>
                    </a:lnT>
                    <a:lnB>
                      <a:noFill/>
                    </a:lnB>
                    <a:solidFill>
                      <a:schemeClr val="accent1"/>
                    </a:solidFill>
                  </a:tcPr>
                </a:tc>
                <a:tc>
                  <a:txBody>
                    <a:bodyPr/>
                    <a:lstStyle/>
                    <a:p>
                      <a:pPr marL="0" algn="ctr" rtl="0" eaLnBrk="1" fontAlgn="ctr" latinLnBrk="0" hangingPunct="1">
                        <a:lnSpc>
                          <a:spcPct val="107000"/>
                        </a:lnSpc>
                        <a:spcBef>
                          <a:spcPts val="0"/>
                        </a:spcBef>
                        <a:spcAft>
                          <a:spcPts val="800"/>
                        </a:spcAft>
                      </a:pPr>
                      <a:r>
                        <a:rPr lang="es-ES" sz="1100" b="1" i="0" u="none" strike="noStrike" kern="1200" baseline="0" dirty="0">
                          <a:solidFill>
                            <a:schemeClr val="bg1"/>
                          </a:solidFill>
                          <a:effectLst/>
                          <a:latin typeface="Calibri"/>
                          <a:ea typeface="+mn-ea"/>
                          <a:cs typeface="+mn-cs"/>
                        </a:rPr>
                        <a:t>Saberes generales</a:t>
                      </a:r>
                      <a:endParaRPr lang="es-ES" sz="1100" b="1" i="0" u="none" strike="noStrike" kern="1200" baseline="0" dirty="0">
                        <a:solidFill>
                          <a:schemeClr val="bg1"/>
                        </a:solidFill>
                        <a:effectLst/>
                        <a:latin typeface="Calibri" panose="020F0502020204030204" pitchFamily="34" charset="0"/>
                        <a:ea typeface="+mn-ea"/>
                        <a:cs typeface="+mn-cs"/>
                      </a:endParaRPr>
                    </a:p>
                  </a:txBody>
                  <a:tcPr marL="93186" marR="93186" marT="46593" marB="46593" anchor="ctr">
                    <a:lnL>
                      <a:noFill/>
                    </a:lnL>
                    <a:lnR>
                      <a:noFill/>
                    </a:lnR>
                    <a:lnT>
                      <a:noFill/>
                    </a:lnT>
                    <a:lnB>
                      <a:noFill/>
                    </a:lnB>
                    <a:solidFill>
                      <a:schemeClr val="accent1"/>
                    </a:solidFill>
                  </a:tcPr>
                </a:tc>
                <a:tc>
                  <a:txBody>
                    <a:bodyPr/>
                    <a:lstStyle/>
                    <a:p>
                      <a:pPr marL="0" marR="2011680" lvl="0" algn="ctr">
                        <a:lnSpc>
                          <a:spcPct val="107000"/>
                        </a:lnSpc>
                        <a:spcBef>
                          <a:spcPts val="0"/>
                        </a:spcBef>
                        <a:spcAft>
                          <a:spcPts val="800"/>
                        </a:spcAft>
                        <a:buNone/>
                      </a:pPr>
                      <a:r>
                        <a:rPr lang="es-ES" sz="1100" b="1" i="0" u="none" strike="noStrike" kern="1200" baseline="0" dirty="0">
                          <a:solidFill>
                            <a:schemeClr val="bg1"/>
                          </a:solidFill>
                          <a:effectLst/>
                          <a:latin typeface="Calibri"/>
                          <a:ea typeface="+mn-ea"/>
                          <a:cs typeface="+mn-cs"/>
                        </a:rPr>
                        <a:t>Saberes básicos</a:t>
                      </a:r>
                      <a:endParaRPr lang="es-ES" dirty="0"/>
                    </a:p>
                  </a:txBody>
                  <a:tcPr marL="93186" marR="93186" marT="46593" marB="46593" anchor="ctr">
                    <a:lnL>
                      <a:noFill/>
                    </a:lnL>
                    <a:lnR>
                      <a:noFill/>
                    </a:lnR>
                    <a:lnT>
                      <a:noFill/>
                    </a:lnT>
                    <a:lnB>
                      <a:noFill/>
                    </a:lnB>
                    <a:solidFill>
                      <a:schemeClr val="accent1"/>
                    </a:solidFill>
                  </a:tcPr>
                </a:tc>
                <a:extLst>
                  <a:ext uri="{0D108BD9-81ED-4DB2-BD59-A6C34878D82A}">
                    <a16:rowId xmlns:a16="http://schemas.microsoft.com/office/drawing/2014/main" val="2089224501"/>
                  </a:ext>
                </a:extLst>
              </a:tr>
              <a:tr h="1421224">
                <a:tc>
                  <a:txBody>
                    <a:bodyPr/>
                    <a:lstStyle/>
                    <a:p>
                      <a:pPr algn="ctr" fontAlgn="ctr">
                        <a:lnSpc>
                          <a:spcPct val="107000"/>
                        </a:lnSpc>
                        <a:spcBef>
                          <a:spcPts val="0"/>
                        </a:spcBef>
                        <a:spcAft>
                          <a:spcPts val="800"/>
                        </a:spcAft>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 </a:t>
                      </a:r>
                      <a:r>
                        <a:rPr lang="es-ES" sz="1100" b="1"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Sentido numérico</a:t>
                      </a:r>
                    </a:p>
                    <a:p>
                      <a:pPr algn="ctr" fontAlgn="ctr">
                        <a:lnSpc>
                          <a:spcPct val="107000"/>
                        </a:lnSpc>
                        <a:spcBef>
                          <a:spcPts val="0"/>
                        </a:spcBef>
                        <a:spcAft>
                          <a:spcPts val="800"/>
                        </a:spcAft>
                      </a:pP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numérico se caracteriza por el desarrollo de habilidades y modos de pensar basados en la comprensión, la representación y el uso flexible de números y operaciones para, por ejemplo, orientar la toma de decisiones.</a:t>
                      </a:r>
                    </a:p>
                  </a:txBody>
                  <a:tcPr marL="93186" marR="93186" marT="46593" marB="46593" anchor="ctr">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endParaRPr lang="es-ES" sz="1100" b="1" i="0" u="none" strike="noStrike"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dirty="0">
                          <a:solidFill>
                            <a:schemeClr val="accent1">
                              <a:lumMod val="75000"/>
                            </a:schemeClr>
                          </a:solidFill>
                          <a:effectLst/>
                          <a:latin typeface="Calibri"/>
                          <a:ea typeface="Times New Roman" panose="02020603050405020304" pitchFamily="18" charset="0"/>
                          <a:cs typeface="Calibri"/>
                        </a:rPr>
                        <a:t>5. </a:t>
                      </a:r>
                      <a:r>
                        <a:rPr lang="es-ES" sz="1100" b="0" i="0" u="none" strike="noStrike" dirty="0">
                          <a:solidFill>
                            <a:srgbClr val="000000"/>
                          </a:solidFill>
                          <a:effectLst/>
                          <a:latin typeface="Calibri"/>
                          <a:ea typeface="Times New Roman" panose="02020603050405020304" pitchFamily="18" charset="0"/>
                          <a:cs typeface="Calibri"/>
                        </a:rPr>
                        <a:t>Educación financiera</a:t>
                      </a:r>
                      <a:endParaRPr lang="es-ES" sz="1100" b="0" i="0" u="none" strike="noStrike" dirty="0">
                        <a:effectLst/>
                        <a:latin typeface="Calibri"/>
                        <a:cs typeface="Calibri"/>
                      </a:endParaRPr>
                    </a:p>
                    <a:p>
                      <a:pPr algn="l"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lumMod val="75000"/>
                            </a:schemeClr>
                          </a:solidFill>
                          <a:effectLst/>
                          <a:latin typeface="Calibri"/>
                          <a:ea typeface="Times New Roman" panose="02020603050405020304" pitchFamily="18" charset="0"/>
                          <a:cs typeface="Calibri"/>
                        </a:rPr>
                        <a:t>A 5.1. </a:t>
                      </a:r>
                      <a:r>
                        <a:rPr lang="es-ES" sz="1100" b="0" i="0" u="none" strike="noStrike" kern="1200" dirty="0">
                          <a:solidFill>
                            <a:srgbClr val="000000"/>
                          </a:solidFill>
                          <a:effectLst/>
                          <a:latin typeface="Calibri"/>
                          <a:ea typeface="Times New Roman" panose="02020603050405020304" pitchFamily="18" charset="0"/>
                          <a:cs typeface="Calibri"/>
                        </a:rPr>
                        <a:t>Sistema monetario europeo: monedas (1, 2 euros) y billetes de euro (5, 10, 20, 50 y 100), valor y equivalencia.</a:t>
                      </a:r>
                      <a:r>
                        <a:rPr lang="es-ES" sz="1100" b="0" i="0" u="none" strike="noStrike" kern="1200" dirty="0">
                          <a:solidFill>
                            <a:srgbClr val="000000"/>
                          </a:solidFill>
                          <a:effectLst/>
                          <a:latin typeface="Calibri"/>
                          <a:cs typeface="Calibri"/>
                        </a:rPr>
                        <a:t> </a:t>
                      </a:r>
                      <a:r>
                        <a:rPr lang="es-ES" sz="1100" b="0" i="0" u="none" strike="noStrike" kern="1200" noProof="0" dirty="0">
                          <a:effectLst/>
                        </a:rPr>
                        <a:t>Uso en contextos reales del precio de artículos cotidianos. </a:t>
                      </a: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3948922825"/>
                  </a:ext>
                </a:extLst>
              </a:tr>
              <a:tr h="782052">
                <a:tc rowSpan="2">
                  <a:txBody>
                    <a:bodyPr/>
                    <a:lstStyle/>
                    <a:p>
                      <a:pPr algn="ctr" fontAlgn="ctr">
                        <a:lnSpc>
                          <a:spcPct val="107000"/>
                        </a:lnSpc>
                        <a:spcBef>
                          <a:spcPts val="0"/>
                        </a:spcBef>
                        <a:spcAft>
                          <a:spcPts val="800"/>
                        </a:spcAft>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 </a:t>
                      </a:r>
                      <a:r>
                        <a:rPr lang="es-ES" sz="1100" b="1"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Sentido de la medida</a:t>
                      </a:r>
                    </a:p>
                    <a:p>
                      <a:pPr marL="0" algn="ctr" defTabSz="914400" rtl="0" eaLnBrk="1" fontAlgn="ctr" latinLnBrk="0" hangingPunct="1">
                        <a:lnSpc>
                          <a:spcPct val="107000"/>
                        </a:lnSpc>
                        <a:spcBef>
                          <a:spcPts val="0"/>
                        </a:spcBef>
                        <a:spcAft>
                          <a:spcPts val="800"/>
                        </a:spcAft>
                      </a:pP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de la medida se caracteriza por la comprensión y comparación de atributos de los objetos del mundo natural. Entender y elegir las unidades adecuadas para estimar, medir y comparar; utilizar instrumentos adecuados para realizar mediciones; y comprender las relaciones entre magnitudes utilizando la experimentación son los ejes centrales de este sentido.</a:t>
                      </a: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AEB"/>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Magnitud</a:t>
                      </a:r>
                    </a:p>
                  </a:txBody>
                  <a:tcPr marL="93186" marR="93186" marT="46593" marB="46593" anchor="ctr">
                    <a:lnL>
                      <a:noFill/>
                    </a:lnL>
                    <a:lnR>
                      <a:noFill/>
                    </a:lnR>
                    <a:lnT>
                      <a:noFill/>
                    </a:lnT>
                    <a:lnB>
                      <a:noFill/>
                    </a:lnB>
                    <a:solidFill>
                      <a:srgbClr val="FFFAEB"/>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 1.1.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Atributos mensurables de los objetos (longitud, masa, capacidad), distancias y tiempos.</a:t>
                      </a:r>
                      <a:b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 1.3.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Unidades de medida del tiempo (año, mes, semana, día y hora) en situaciones de la vida cotidiana.</a:t>
                      </a:r>
                      <a:b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endPar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36000" marR="36000" marT="36000" marB="0" anchor="ctr">
                    <a:lnL>
                      <a:noFill/>
                    </a:lnL>
                    <a:lnR>
                      <a:noFill/>
                    </a:lnR>
                    <a:lnT>
                      <a:noFill/>
                    </a:lnT>
                    <a:lnB>
                      <a:noFill/>
                    </a:lnB>
                    <a:solidFill>
                      <a:srgbClr val="FFFAEB"/>
                    </a:solidFill>
                  </a:tcPr>
                </a:tc>
                <a:extLst>
                  <a:ext uri="{0D108BD9-81ED-4DB2-BD59-A6C34878D82A}">
                    <a16:rowId xmlns:a16="http://schemas.microsoft.com/office/drawing/2014/main" val="4137197351"/>
                  </a:ext>
                </a:extLst>
              </a:tr>
              <a:tr h="907893">
                <a:tc vMerge="1">
                  <a:txBody>
                    <a:bodyPr/>
                    <a:lstStyle/>
                    <a:p>
                      <a:pPr algn="ctr" fontAlgn="ctr">
                        <a:lnSpc>
                          <a:spcPct val="107000"/>
                        </a:lnSpc>
                        <a:spcBef>
                          <a:spcPts val="0"/>
                        </a:spcBef>
                        <a:spcAft>
                          <a:spcPts val="800"/>
                        </a:spcAft>
                      </a:pP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3.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Estimación y relaciones</a:t>
                      </a:r>
                    </a:p>
                  </a:txBody>
                  <a:tcPr marL="93186" marR="93186" marT="46593" marB="46593" anchor="ctr">
                    <a:lnL>
                      <a:noFill/>
                    </a:lnL>
                    <a:lnR>
                      <a:noFill/>
                    </a:lnR>
                    <a:lnT>
                      <a:noFill/>
                    </a:lnT>
                    <a:lnB>
                      <a:noFill/>
                    </a:lnB>
                    <a:solidFill>
                      <a:srgbClr val="FFFAEB"/>
                    </a:solidFill>
                  </a:tcPr>
                </a:tc>
                <a:tc>
                  <a:txBody>
                    <a:bodyPr/>
                    <a:lstStyle/>
                    <a:p>
                      <a:pPr marL="0" marR="0" indent="0" algn="l" defTabSz="914400" rtl="0" eaLnBrk="1" fontAlgn="ctr" latinLnBrk="0" hangingPunct="1">
                        <a:lnSpc>
                          <a:spcPct val="107000"/>
                        </a:lnSpc>
                        <a:spcBef>
                          <a:spcPts val="0"/>
                        </a:spcBef>
                        <a:spcAft>
                          <a:spcPts val="800"/>
                        </a:spcAft>
                        <a:buClrTx/>
                        <a:buSzTx/>
                        <a:buFontTx/>
                        <a:buNone/>
                        <a:tabLst/>
                        <a:defRPr/>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 3.2. </a:t>
                      </a:r>
                      <a:r>
                        <a:rPr lang="es-ES" sz="11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Estimación de medidas (distancias, tamaños, masas, capacidades...) por comparación directa con otras medidas.</a:t>
                      </a:r>
                    </a:p>
                  </a:txBody>
                  <a:tcPr marL="36000" marR="36000" marT="36000" marB="0" anchor="ctr">
                    <a:lnL>
                      <a:noFill/>
                    </a:lnL>
                    <a:lnR>
                      <a:noFill/>
                    </a:lnR>
                    <a:lnT>
                      <a:noFill/>
                    </a:lnT>
                    <a:lnB>
                      <a:noFill/>
                    </a:lnB>
                    <a:solidFill>
                      <a:srgbClr val="FFFAEB"/>
                    </a:solidFill>
                  </a:tcPr>
                </a:tc>
                <a:extLst>
                  <a:ext uri="{0D108BD9-81ED-4DB2-BD59-A6C34878D82A}">
                    <a16:rowId xmlns:a16="http://schemas.microsoft.com/office/drawing/2014/main" val="326711441"/>
                  </a:ext>
                </a:extLst>
              </a:tr>
              <a:tr h="503368">
                <a:tc>
                  <a:txBody>
                    <a:bodyPr/>
                    <a:lstStyle/>
                    <a:p>
                      <a:pPr algn="ctr" fontAlgn="ctr">
                        <a:lnSpc>
                          <a:spcPct val="107000"/>
                        </a:lnSpc>
                        <a:spcBef>
                          <a:spcPts val="0"/>
                        </a:spcBef>
                        <a:spcAft>
                          <a:spcPts val="800"/>
                        </a:spcAft>
                      </a:pPr>
                      <a:r>
                        <a:rPr lang="es-ES" sz="1100" b="1" i="0" u="none" strike="noStrike"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C. </a:t>
                      </a:r>
                      <a:r>
                        <a:rPr lang="es-ES" sz="1100" b="1"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Sentido espacial </a:t>
                      </a:r>
                      <a:b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sentido espacial es fundamental para comprender y apreciar los aspectos geométricos del mundo. Identificar, representar y clasificar formas, descubrir sus propiedades y relaciones, describir sus movimientos y razonar con ellas constituyen sus elementos clave.</a:t>
                      </a: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Formas geométricas de dos y tres dimensiones</a:t>
                      </a:r>
                      <a:endParaRPr lang="es-ES" sz="1100" b="0" i="0" u="none" strike="noStrike" dirty="0">
                        <a:effectLst/>
                        <a:latin typeface="Arial" panose="020B0604020202020204" pitchFamily="34" charset="0"/>
                      </a:endParaRPr>
                    </a:p>
                  </a:txBody>
                  <a:tcPr marL="93186" marR="93186" marT="46593" marB="46593" anchor="ctr">
                    <a:lnL>
                      <a:noFill/>
                    </a:lnL>
                    <a:lnR>
                      <a:noFill/>
                    </a:lnR>
                    <a:lnT>
                      <a:noFill/>
                    </a:lnT>
                    <a:lnB>
                      <a:noFill/>
                    </a:lnB>
                    <a:solidFill>
                      <a:srgbClr val="FFF2CC"/>
                    </a:solidFill>
                  </a:tcPr>
                </a:tc>
                <a:tc>
                  <a:txBody>
                    <a:bodyPr/>
                    <a:lstStyle/>
                    <a:p>
                      <a:pPr algn="l" fontAlgn="ctr">
                        <a:lnSpc>
                          <a:spcPct val="107000"/>
                        </a:lnSpc>
                        <a:spcBef>
                          <a:spcPts val="0"/>
                        </a:spcBef>
                        <a:spcAft>
                          <a:spcPts val="800"/>
                        </a:spcAft>
                      </a:pPr>
                      <a:r>
                        <a:rPr lang="es-ES" sz="1100" b="1" i="0" u="none" strike="noStrike" kern="12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C 1.1. </a:t>
                      </a:r>
                      <a:r>
                        <a:rPr lang="es-ES" sz="11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Figuras geométricas sencillas de dos dimensiones en objetos de la vida cotidiana: identificación y clasificación atendiendo a sus elementos.</a:t>
                      </a:r>
                      <a:endParaRPr lang="es-ES" sz="1100" b="0" i="0" u="none" strike="noStrike" dirty="0">
                        <a:effectLst/>
                        <a:latin typeface="Arial" panose="020B0604020202020204" pitchFamily="34" charset="0"/>
                      </a:endParaRPr>
                    </a:p>
                  </a:txBody>
                  <a:tcPr marL="36000" marR="36000" marT="36000" marB="0" anchor="ctr">
                    <a:lnL>
                      <a:noFill/>
                    </a:lnL>
                    <a:lnR>
                      <a:noFill/>
                    </a:lnR>
                    <a:lnT>
                      <a:noFill/>
                    </a:lnT>
                    <a:lnB>
                      <a:noFill/>
                    </a:lnB>
                    <a:solidFill>
                      <a:srgbClr val="FFF2CC"/>
                    </a:solidFill>
                  </a:tcPr>
                </a:tc>
                <a:extLst>
                  <a:ext uri="{0D108BD9-81ED-4DB2-BD59-A6C34878D82A}">
                    <a16:rowId xmlns:a16="http://schemas.microsoft.com/office/drawing/2014/main" val="932787423"/>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8168839" cy="369332"/>
          </a:xfrm>
          <a:prstGeom prst="rect">
            <a:avLst/>
          </a:prstGeom>
          <a:noFill/>
        </p:spPr>
        <p:txBody>
          <a:bodyPr wrap="none" rtlCol="0">
            <a:spAutoFit/>
          </a:bodyPr>
          <a:lstStyle/>
          <a:p>
            <a:r>
              <a:rPr lang="es-ES" b="1" dirty="0">
                <a:solidFill>
                  <a:srgbClr val="00B0F0"/>
                </a:solidFill>
              </a:rPr>
              <a:t>Relación entre Contenidos y Saberes de la Ley LOMLOE que se trabajan en la unidad</a:t>
            </a: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170D892-6EA2-6E9E-694E-D83208D7369B}"/>
              </a:ext>
            </a:extLst>
          </p:cNvPr>
          <p:cNvGraphicFramePr>
            <a:graphicFrameLocks noGrp="1"/>
          </p:cNvGraphicFramePr>
          <p:nvPr>
            <p:extLst>
              <p:ext uri="{D42A27DB-BD31-4B8C-83A1-F6EECF244321}">
                <p14:modId xmlns:p14="http://schemas.microsoft.com/office/powerpoint/2010/main" val="3720816441"/>
              </p:ext>
            </p:extLst>
          </p:nvPr>
        </p:nvGraphicFramePr>
        <p:xfrm>
          <a:off x="704168" y="813067"/>
          <a:ext cx="10783664" cy="4439472"/>
        </p:xfrm>
        <a:graphic>
          <a:graphicData uri="http://schemas.openxmlformats.org/drawingml/2006/table">
            <a:tbl>
              <a:tblPr firstRow="1" firstCol="1" bandRow="1"/>
              <a:tblGrid>
                <a:gridCol w="2518018">
                  <a:extLst>
                    <a:ext uri="{9D8B030D-6E8A-4147-A177-3AD203B41FA5}">
                      <a16:colId xmlns:a16="http://schemas.microsoft.com/office/drawing/2014/main" val="3715912591"/>
                    </a:ext>
                  </a:extLst>
                </a:gridCol>
                <a:gridCol w="4360992">
                  <a:extLst>
                    <a:ext uri="{9D8B030D-6E8A-4147-A177-3AD203B41FA5}">
                      <a16:colId xmlns:a16="http://schemas.microsoft.com/office/drawing/2014/main" val="962754025"/>
                    </a:ext>
                  </a:extLst>
                </a:gridCol>
                <a:gridCol w="3904654">
                  <a:extLst>
                    <a:ext uri="{9D8B030D-6E8A-4147-A177-3AD203B41FA5}">
                      <a16:colId xmlns:a16="http://schemas.microsoft.com/office/drawing/2014/main" val="1890888186"/>
                    </a:ext>
                  </a:extLst>
                </a:gridCol>
              </a:tblGrid>
              <a:tr h="213603">
                <a:tc>
                  <a:txBody>
                    <a:bodyPr/>
                    <a:lstStyle/>
                    <a:p>
                      <a:pPr marL="0" algn="ctr" defTabSz="914400" rtl="0" eaLnBrk="1" fontAlgn="ctr" latinLnBrk="0" hangingPunct="1">
                        <a:lnSpc>
                          <a:spcPct val="107000"/>
                        </a:lnSpc>
                        <a:spcBef>
                          <a:spcPts val="0"/>
                        </a:spcBef>
                        <a:spcAft>
                          <a:spcPts val="800"/>
                        </a:spcAft>
                      </a:pPr>
                      <a:r>
                        <a:rPr lang="es-ES" sz="1100" b="1" i="0" u="none" strike="noStrike" kern="1200" baseline="0">
                          <a:solidFill>
                            <a:schemeClr val="bg1"/>
                          </a:solidFill>
                          <a:effectLst/>
                          <a:latin typeface="Calibri" panose="020F0502020204030204" pitchFamily="34" charset="0"/>
                          <a:ea typeface="+mn-ea"/>
                          <a:cs typeface="+mn-cs"/>
                        </a:rPr>
                        <a:t>Perfil salida --competencias clave</a:t>
                      </a:r>
                      <a:endParaRPr lang="es-ES" sz="1100" b="1" i="0" u="none" strike="noStrike" kern="1200" baseline="0" dirty="0">
                        <a:solidFill>
                          <a:schemeClr val="bg1"/>
                        </a:solidFill>
                        <a:effectLst/>
                        <a:latin typeface="Calibri" panose="020F0502020204030204" pitchFamily="34" charset="0"/>
                        <a:ea typeface="+mn-ea"/>
                        <a:cs typeface="+mn-cs"/>
                      </a:endParaRPr>
                    </a:p>
                  </a:txBody>
                  <a:tcPr marL="48378" marR="48378" marT="10367" marB="0" anchor="ctr">
                    <a:lnL>
                      <a:noFill/>
                    </a:lnL>
                    <a:lnR>
                      <a:noFill/>
                    </a:lnR>
                    <a:lnT>
                      <a:noFill/>
                    </a:lnT>
                    <a:lnB>
                      <a:noFill/>
                    </a:lnB>
                    <a:solidFill>
                      <a:schemeClr val="accent1"/>
                    </a:solidFill>
                  </a:tcPr>
                </a:tc>
                <a:tc>
                  <a:txBody>
                    <a:bodyPr/>
                    <a:lstStyle/>
                    <a:p>
                      <a:pPr algn="ctr" fontAlgn="b"/>
                      <a:r>
                        <a:rPr lang="es-ES" sz="1100" b="1" i="0" u="none" strike="noStrike" baseline="0" dirty="0">
                          <a:solidFill>
                            <a:schemeClr val="bg1"/>
                          </a:solidFill>
                          <a:effectLst/>
                          <a:latin typeface="Calibri" panose="020F0502020204030204" pitchFamily="34" charset="0"/>
                        </a:rPr>
                        <a:t>Competencias específicas de Matemáticas</a:t>
                      </a:r>
                      <a:endParaRPr lang="es-ES" sz="1100" b="1" i="0" u="none" strike="noStrike" baseline="0" dirty="0">
                        <a:solidFill>
                          <a:srgbClr val="000000"/>
                        </a:solidFill>
                        <a:effectLst/>
                        <a:latin typeface="Calibri" panose="020F0502020204030204" pitchFamily="34" charset="0"/>
                      </a:endParaRPr>
                    </a:p>
                  </a:txBody>
                  <a:tcPr marL="48378" marR="48378" marT="0" marB="0">
                    <a:lnL>
                      <a:noFill/>
                    </a:lnL>
                    <a:lnR>
                      <a:noFill/>
                    </a:lnR>
                    <a:lnT>
                      <a:noFill/>
                    </a:lnT>
                    <a:lnB>
                      <a:noFill/>
                    </a:lnB>
                    <a:solidFill>
                      <a:schemeClr val="accent1"/>
                    </a:solidFill>
                  </a:tcPr>
                </a:tc>
                <a:tc>
                  <a:txBody>
                    <a:bodyPr/>
                    <a:lstStyle/>
                    <a:p>
                      <a:pPr algn="ctr" fontAlgn="b"/>
                      <a:r>
                        <a:rPr lang="es-ES" sz="1100" b="1" i="0" u="none" strike="noStrike" baseline="0" dirty="0">
                          <a:solidFill>
                            <a:schemeClr val="bg1"/>
                          </a:solidFill>
                          <a:effectLst/>
                          <a:latin typeface="Calibri" panose="020F0502020204030204" pitchFamily="34" charset="0"/>
                        </a:rPr>
                        <a:t>Criterios de evaluación de 1</a:t>
                      </a:r>
                      <a:r>
                        <a:rPr lang="es-ES" sz="1100" b="1" i="0" u="none" strike="noStrike" baseline="30000" dirty="0">
                          <a:solidFill>
                            <a:schemeClr val="bg1"/>
                          </a:solidFill>
                          <a:effectLst/>
                          <a:latin typeface="Calibri" panose="020F0502020204030204" pitchFamily="34" charset="0"/>
                        </a:rPr>
                        <a:t>o</a:t>
                      </a:r>
                      <a:r>
                        <a:rPr lang="es-ES" sz="1100" b="1" i="0" u="none" strike="noStrike" baseline="0" dirty="0">
                          <a:solidFill>
                            <a:schemeClr val="bg1"/>
                          </a:solidFill>
                          <a:effectLst/>
                          <a:latin typeface="Calibri" panose="020F0502020204030204" pitchFamily="34" charset="0"/>
                        </a:rPr>
                        <a:t> ciclo</a:t>
                      </a:r>
                      <a:endParaRPr lang="es-ES" sz="1100" b="1" i="0" u="none" strike="noStrike" baseline="0" dirty="0">
                        <a:solidFill>
                          <a:srgbClr val="000000"/>
                        </a:solidFill>
                        <a:effectLst/>
                        <a:latin typeface="Calibri" panose="020F0502020204030204" pitchFamily="34" charset="0"/>
                      </a:endParaRPr>
                    </a:p>
                  </a:txBody>
                  <a:tcPr marL="48378" marR="48378" marT="10367" marB="0" anchor="ctr">
                    <a:lnL>
                      <a:noFill/>
                    </a:lnL>
                    <a:lnR>
                      <a:noFill/>
                    </a:lnR>
                    <a:lnT>
                      <a:noFill/>
                    </a:lnT>
                    <a:lnB>
                      <a:noFill/>
                    </a:lnB>
                    <a:solidFill>
                      <a:schemeClr val="accent1"/>
                    </a:solidFill>
                  </a:tcPr>
                </a:tc>
                <a:extLst>
                  <a:ext uri="{0D108BD9-81ED-4DB2-BD59-A6C34878D82A}">
                    <a16:rowId xmlns:a16="http://schemas.microsoft.com/office/drawing/2014/main" val="1205920343"/>
                  </a:ext>
                </a:extLst>
              </a:tr>
              <a:tr h="663804">
                <a:tc>
                  <a:txBody>
                    <a:bodyPr/>
                    <a:lstStyle/>
                    <a:p>
                      <a:pPr algn="ctr" fontAlgn="t">
                        <a:lnSpc>
                          <a:spcPct val="107000"/>
                        </a:lnSpc>
                        <a:spcBef>
                          <a:spcPts val="0"/>
                        </a:spcBef>
                        <a:spcAft>
                          <a:spcPts val="800"/>
                        </a:spcAft>
                      </a:pPr>
                      <a:r>
                        <a:rPr lang="pl-PL"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STEM1, STEM2, STEM4, CD2, CPSAA5, CE1, CE3, CCEC4</a:t>
                      </a: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b="0" i="0" u="none" strike="noStrike" dirty="0">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b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b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1. Interpretar problemas de la vida cotidiana proporcionando una representación matemática de los mismos mediante conceptos, herramientas y estrategias para analizar la información más relevante.</a:t>
                      </a:r>
                      <a:endParaRPr lang="es-ES" sz="2000" b="0" i="0" u="none" strike="noStrike" dirty="0">
                        <a:effectLst/>
                        <a:latin typeface="Arial" panose="020B0604020202020204" pitchFamily="34" charset="0"/>
                      </a:endParaRPr>
                    </a:p>
                  </a:txBody>
                  <a:tcPr marL="48378" marR="48378" marT="0" marB="0">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1.1. Comprender </a:t>
                      </a:r>
                      <a:r>
                        <a:rPr lang="es-ES" sz="1000" b="0" i="0" u="none" strike="noStrike" dirty="0">
                          <a:solidFill>
                            <a:srgbClr val="333333"/>
                          </a:solidFill>
                          <a:effectLst/>
                          <a:latin typeface="abezeh"/>
                          <a:ea typeface="Times New Roman" panose="02020603050405020304" pitchFamily="18" charset="0"/>
                          <a:cs typeface="Calibri" panose="020F0502020204030204" pitchFamily="34" charset="0"/>
                        </a:rPr>
                        <a:t>las preguntas planteadas a través de diferentes estrategias o herramientas, reconociendo la información contenida en problemas de la vida cotidiana.</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2850328287"/>
                  </a:ext>
                </a:extLst>
              </a:tr>
              <a:tr h="663804">
                <a:tc>
                  <a:txBody>
                    <a:bodyPr/>
                    <a:lstStyle/>
                    <a:p>
                      <a:pPr algn="ctr" fontAlgn="t">
                        <a:lnSpc>
                          <a:spcPct val="107000"/>
                        </a:lnSpc>
                        <a:spcBef>
                          <a:spcPts val="0"/>
                        </a:spcBef>
                        <a:spcAft>
                          <a:spcPts val="800"/>
                        </a:spcAft>
                      </a:pPr>
                      <a:r>
                        <a:rPr lang="en-GB" sz="900" b="0" i="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r>
                        <a:rPr lang="es-ES" sz="1000" b="1" i="0" u="none" strike="noStrike"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3. Formular y comprobar conjeturas sencillas o plantear problemas de tipo matemático en situaciones basadas en la vida cotidiana de forma guiada, reconociendo el valor del razonamiento y la argumentación para integrar y comprender nuevo conocimiento.</a:t>
                      </a:r>
                    </a:p>
                  </a:txBody>
                  <a:tcPr marL="48378" marR="48378" marT="0" marB="0">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kern="1200" dirty="0">
                          <a:solidFill>
                            <a:schemeClr val="tx1"/>
                          </a:solidFill>
                          <a:effectLst/>
                          <a:latin typeface="abezeh"/>
                          <a:ea typeface="Times New Roman" panose="02020603050405020304" pitchFamily="18" charset="0"/>
                          <a:cs typeface="Calibri" panose="020F0502020204030204" pitchFamily="34" charset="0"/>
                        </a:rPr>
                        <a:t>C.E. 3.1. Realizar conjeturas matemáticas sencillas, investigando patrones, propiedades y relaciones de forma guiada.</a:t>
                      </a: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1142373222"/>
                  </a:ext>
                </a:extLst>
              </a:tr>
              <a:tr h="863761">
                <a:tc>
                  <a:txBody>
                    <a:bodyPr/>
                    <a:lstStyle/>
                    <a:p>
                      <a:pPr algn="ctr" fontAlgn="t">
                        <a:lnSpc>
                          <a:spcPct val="107000"/>
                        </a:lnSpc>
                        <a:spcBef>
                          <a:spcPts val="0"/>
                        </a:spcBef>
                        <a:spcAft>
                          <a:spcPts val="800"/>
                        </a:spcAft>
                      </a:pPr>
                      <a:r>
                        <a:rPr lang="es-ES"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STEM1, STEM2, STEM3, CD1, CD3, CD5, CE3.</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b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b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4. Utilizar el pensamiento computacional organizando datos, descomponiendo en partes, reconociendo patrones, generalizando e interpretando, modificando y creando algoritmos de forma guiada para modelizar y automatizar situaciones de la vida cotidiana. </a:t>
                      </a:r>
                      <a:endParaRPr lang="es-ES" sz="2000" b="0" i="0" u="none" strike="noStrike" dirty="0">
                        <a:effectLst/>
                        <a:latin typeface="Arial" panose="020B0604020202020204" pitchFamily="34" charset="0"/>
                      </a:endParaRPr>
                    </a:p>
                  </a:txBody>
                  <a:tcPr marL="48378" marR="48378" marT="0" marB="0">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4.1. </a:t>
                      </a:r>
                      <a:r>
                        <a:rPr lang="es-ES" sz="1000" b="0" i="0" u="none" strike="noStrike" dirty="0">
                          <a:solidFill>
                            <a:srgbClr val="333333"/>
                          </a:solidFill>
                          <a:effectLst/>
                          <a:latin typeface="abezeh"/>
                          <a:ea typeface="Times New Roman" panose="02020603050405020304" pitchFamily="18" charset="0"/>
                          <a:cs typeface="Calibri" panose="020F0502020204030204" pitchFamily="34" charset="0"/>
                        </a:rPr>
                        <a:t>Describir rutinas y actividades sencillas de la vida cotidiana que se realicen paso a paso, utilizando principios básicos del pensamiento computacional de forma guiada.</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24672341"/>
                  </a:ext>
                </a:extLst>
              </a:tr>
              <a:tr h="477246">
                <a:tc rowSpan="2">
                  <a:txBody>
                    <a:bodyPr/>
                    <a:lstStyle/>
                    <a:p>
                      <a:pPr algn="ctr" fontAlgn="t">
                        <a:lnSpc>
                          <a:spcPct val="107000"/>
                        </a:lnSpc>
                        <a:spcBef>
                          <a:spcPts val="0"/>
                        </a:spcBef>
                        <a:spcAft>
                          <a:spcPts val="800"/>
                        </a:spcAft>
                      </a:pPr>
                      <a:r>
                        <a:rPr lang="en-GB"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2000" b="0" i="0" u="none" strike="noStrike" dirty="0">
                        <a:effectLst/>
                        <a:latin typeface="Arial" panose="020B0604020202020204" pitchFamily="34" charset="0"/>
                      </a:endParaRPr>
                    </a:p>
                  </a:txBody>
                  <a:tcPr marL="99520" marR="99520" marT="49760" marB="49760" anchor="ctr">
                    <a:lnL>
                      <a:noFill/>
                    </a:lnL>
                    <a:lnR>
                      <a:noFill/>
                    </a:lnR>
                    <a:lnT>
                      <a:noFill/>
                    </a:lnT>
                    <a:lnB>
                      <a:noFill/>
                    </a:lnB>
                  </a:tcPr>
                </a:tc>
                <a:tc rowSpan="2">
                  <a:txBody>
                    <a:bodyPr/>
                    <a:lstStyle/>
                    <a:p>
                      <a:pPr algn="ctr" fontAlgn="ctr">
                        <a:lnSpc>
                          <a:spcPct val="107000"/>
                        </a:lnSpc>
                        <a:spcBef>
                          <a:spcPts val="0"/>
                        </a:spcBef>
                        <a:spcAft>
                          <a:spcPts val="800"/>
                        </a:spcAft>
                      </a:pPr>
                      <a:b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b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5. Reconocer y utilizar conexiones entre las diferentes ideas matemáticas, así como identificar las matemáticas implicadas en otras áreas o en la vida cotidiana, interrelacionando conceptos y procedimientos para interpretar situaciones y contextos diversos. </a:t>
                      </a:r>
                      <a:endParaRPr lang="es-ES" sz="2000" b="0" i="0" u="none" strike="noStrike" dirty="0">
                        <a:effectLst/>
                        <a:latin typeface="Arial" panose="020B0604020202020204" pitchFamily="34" charset="0"/>
                      </a:endParaRPr>
                    </a:p>
                  </a:txBody>
                  <a:tcPr marL="99520" marR="99520" marT="0" marB="49760">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5.1. </a:t>
                      </a:r>
                      <a:r>
                        <a:rPr lang="es-ES" sz="1000" b="0" i="0" u="none" strike="noStrike" dirty="0">
                          <a:solidFill>
                            <a:srgbClr val="333333"/>
                          </a:solidFill>
                          <a:effectLst/>
                          <a:latin typeface="abezeh"/>
                          <a:ea typeface="Times New Roman" panose="02020603050405020304" pitchFamily="18" charset="0"/>
                          <a:cs typeface="Calibri" panose="020F0502020204030204" pitchFamily="34" charset="0"/>
                        </a:rPr>
                        <a:t>Reconocer conexiones entre los diferentes elementos matemáticos, aplicando conocimientos y experiencias propios.</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54584103"/>
                  </a:ext>
                </a:extLst>
              </a:tr>
              <a:tr h="477246">
                <a:tc vMerge="1">
                  <a:txBody>
                    <a:bodyPr/>
                    <a:lstStyle/>
                    <a:p>
                      <a:endParaRPr lang="es-ES"/>
                    </a:p>
                  </a:txBody>
                  <a:tcPr/>
                </a:tc>
                <a:tc vMerge="1">
                  <a:txBody>
                    <a:bodyPr/>
                    <a:lstStyle/>
                    <a:p>
                      <a:endParaRPr lang="es-ES"/>
                    </a:p>
                  </a:txBody>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5.2. </a:t>
                      </a:r>
                      <a:r>
                        <a:rPr lang="es-ES" sz="1000" b="0" i="0" u="none" strike="noStrike" dirty="0">
                          <a:solidFill>
                            <a:srgbClr val="333333"/>
                          </a:solidFill>
                          <a:effectLst/>
                          <a:latin typeface="abezeh"/>
                          <a:ea typeface="Times New Roman" panose="02020603050405020304" pitchFamily="18" charset="0"/>
                          <a:cs typeface="Calibri" panose="020F0502020204030204" pitchFamily="34" charset="0"/>
                        </a:rPr>
                        <a:t>Reconocer las matemáticas presentes en la vida cotidiana y en otras áreas, estableciendo conexiones sencillas entre ellas.</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424159673"/>
                  </a:ext>
                </a:extLst>
              </a:tr>
              <a:tr h="863761">
                <a:tc>
                  <a:txBody>
                    <a:bodyPr/>
                    <a:lstStyle/>
                    <a:p>
                      <a:pPr algn="ctr" fontAlgn="t">
                        <a:lnSpc>
                          <a:spcPct val="107000"/>
                        </a:lnSpc>
                        <a:spcBef>
                          <a:spcPts val="0"/>
                        </a:spcBef>
                        <a:spcAft>
                          <a:spcPts val="800"/>
                        </a:spcAft>
                      </a:pPr>
                      <a:r>
                        <a:rPr lang="pl-PL" sz="900" b="0" i="0" u="none" strike="noStrik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2000" b="0" i="0" u="none" strike="noStrike" dirty="0">
                        <a:effectLst/>
                        <a:latin typeface="Arial" panose="020B0604020202020204" pitchFamily="34" charset="0"/>
                      </a:endParaRPr>
                    </a:p>
                  </a:txBody>
                  <a:tcPr marL="48378" marR="48378" marT="10367" marB="0" anchor="ctr">
                    <a:lnL>
                      <a:noFill/>
                    </a:lnL>
                    <a:lnR>
                      <a:noFill/>
                    </a:lnR>
                    <a:lnT>
                      <a:noFill/>
                    </a:lnT>
                    <a:lnB>
                      <a:noFill/>
                    </a:lnB>
                  </a:tcPr>
                </a:tc>
                <a:tc>
                  <a:txBody>
                    <a:bodyPr/>
                    <a:lstStyle/>
                    <a:p>
                      <a:pPr algn="ctr" fontAlgn="ctr">
                        <a:lnSpc>
                          <a:spcPct val="107000"/>
                        </a:lnSpc>
                        <a:spcBef>
                          <a:spcPts val="0"/>
                        </a:spcBef>
                        <a:spcAft>
                          <a:spcPts val="800"/>
                        </a:spcAft>
                      </a:pPr>
                      <a:b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b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6. Comunicar y representar, de forma individual y colectiva, conceptos, procedimientos y resultados matemáticos utilizando el lenguaje oral, escrito, gráfico, multimodal y la terminología matemática apropiada, para dar significado y permanencia a las ideas matemáticas.</a:t>
                      </a:r>
                    </a:p>
                    <a:p>
                      <a:pPr algn="ctr" fontAlgn="ctr">
                        <a:lnSpc>
                          <a:spcPct val="107000"/>
                        </a:lnSpc>
                        <a:spcBef>
                          <a:spcPts val="0"/>
                        </a:spcBef>
                        <a:spcAft>
                          <a:spcPts val="800"/>
                        </a:spcAft>
                      </a:pPr>
                      <a:r>
                        <a:rPr lang="es-ES" sz="1000" b="1" i="0" u="none" strike="noStrike"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 </a:t>
                      </a:r>
                      <a:endParaRPr lang="es-ES" sz="2000" b="0" i="0" u="none" strike="noStrike" dirty="0">
                        <a:effectLst/>
                        <a:latin typeface="Arial" panose="020B0604020202020204" pitchFamily="34" charset="0"/>
                      </a:endParaRPr>
                    </a:p>
                  </a:txBody>
                  <a:tcPr marL="48378" marR="48378" marT="0" marB="0">
                    <a:lnL>
                      <a:noFill/>
                    </a:lnL>
                    <a:lnR>
                      <a:noFill/>
                    </a:lnR>
                    <a:lnT>
                      <a:noFill/>
                    </a:lnT>
                    <a:lnB>
                      <a:noFill/>
                    </a:lnB>
                    <a:solidFill>
                      <a:srgbClr val="808080"/>
                    </a:solidFill>
                  </a:tcPr>
                </a:tc>
                <a:tc>
                  <a:txBody>
                    <a:bodyPr/>
                    <a:lstStyle/>
                    <a:p>
                      <a:pPr algn="l" fontAlgn="ctr">
                        <a:lnSpc>
                          <a:spcPct val="107000"/>
                        </a:lnSpc>
                        <a:spcBef>
                          <a:spcPts val="0"/>
                        </a:spcBef>
                        <a:spcAft>
                          <a:spcPts val="800"/>
                        </a:spcAft>
                      </a:pPr>
                      <a:r>
                        <a:rPr lang="es-ES" sz="1000" b="0" i="0" u="none" strike="noStrike" dirty="0">
                          <a:solidFill>
                            <a:schemeClr val="tx1"/>
                          </a:solidFill>
                          <a:effectLst/>
                          <a:latin typeface="abezeh"/>
                          <a:ea typeface="Times New Roman" panose="02020603050405020304" pitchFamily="18" charset="0"/>
                          <a:cs typeface="Calibri" panose="020F0502020204030204" pitchFamily="34" charset="0"/>
                        </a:rPr>
                        <a:t>C.E. 6.1. </a:t>
                      </a:r>
                      <a:r>
                        <a:rPr lang="es-ES" sz="1000" b="0" i="0" u="none" strike="noStrike" dirty="0">
                          <a:solidFill>
                            <a:srgbClr val="333333"/>
                          </a:solidFill>
                          <a:effectLst/>
                          <a:latin typeface="abezeh"/>
                          <a:ea typeface="Times New Roman" panose="02020603050405020304" pitchFamily="18" charset="0"/>
                          <a:cs typeface="Calibri" panose="020F0502020204030204" pitchFamily="34" charset="0"/>
                        </a:rPr>
                        <a:t>Reconocer lenguaje matemático sencillo presente en la vida cotidiana, adquiriendo vocabulario específico básico.</a:t>
                      </a:r>
                      <a:endParaRPr lang="es-ES" sz="2000" b="0" i="0" u="none" strike="noStrike" dirty="0">
                        <a:effectLst/>
                        <a:latin typeface="Arial" panose="020B0604020202020204" pitchFamily="34" charset="0"/>
                      </a:endParaRPr>
                    </a:p>
                  </a:txBody>
                  <a:tcPr marL="48378" marR="48378" marT="10367" marB="0" anchor="ctr">
                    <a:lnL>
                      <a:noFill/>
                    </a:lnL>
                    <a:lnR>
                      <a:noFill/>
                    </a:lnR>
                    <a:lnT>
                      <a:noFill/>
                    </a:lnT>
                    <a:lnB>
                      <a:noFill/>
                    </a:lnB>
                    <a:solidFill>
                      <a:srgbClr val="D0CECE"/>
                    </a:solidFill>
                  </a:tcPr>
                </a:tc>
                <a:extLst>
                  <a:ext uri="{0D108BD9-81ED-4DB2-BD59-A6C34878D82A}">
                    <a16:rowId xmlns:a16="http://schemas.microsoft.com/office/drawing/2014/main" val="3010482709"/>
                  </a:ext>
                </a:extLst>
              </a:tr>
            </a:tbl>
          </a:graphicData>
        </a:graphic>
      </p:graphicFrame>
      <p:pic>
        <p:nvPicPr>
          <p:cNvPr id="3" name="Afbeelding 16">
            <a:extLst>
              <a:ext uri="{FF2B5EF4-FFF2-40B4-BE49-F238E27FC236}">
                <a16:creationId xmlns:a16="http://schemas.microsoft.com/office/drawing/2014/main" id="{1BB3D84C-AEF6-6963-752A-CFE4EE2EE969}"/>
              </a:ext>
            </a:extLst>
          </p:cNvPr>
          <p:cNvPicPr>
            <a:picLocks noChangeAspect="1"/>
          </p:cNvPicPr>
          <p:nvPr/>
        </p:nvPicPr>
        <p:blipFill>
          <a:blip r:embed="rId2"/>
          <a:stretch>
            <a:fillRect/>
          </a:stretch>
        </p:blipFill>
        <p:spPr>
          <a:xfrm>
            <a:off x="11222155" y="6439427"/>
            <a:ext cx="804656" cy="227691"/>
          </a:xfrm>
          <a:prstGeom prst="rect">
            <a:avLst/>
          </a:prstGeom>
        </p:spPr>
      </p:pic>
      <p:sp>
        <p:nvSpPr>
          <p:cNvPr id="5" name="CuadroTexto 4">
            <a:extLst>
              <a:ext uri="{FF2B5EF4-FFF2-40B4-BE49-F238E27FC236}">
                <a16:creationId xmlns:a16="http://schemas.microsoft.com/office/drawing/2014/main" id="{7F895394-2AA3-9C13-86AA-287E9F9263A3}"/>
              </a:ext>
            </a:extLst>
          </p:cNvPr>
          <p:cNvSpPr txBox="1"/>
          <p:nvPr/>
        </p:nvSpPr>
        <p:spPr>
          <a:xfrm>
            <a:off x="613764" y="354222"/>
            <a:ext cx="10172721" cy="369332"/>
          </a:xfrm>
          <a:prstGeom prst="rect">
            <a:avLst/>
          </a:prstGeom>
          <a:noFill/>
        </p:spPr>
        <p:txBody>
          <a:bodyPr wrap="none" rtlCol="0">
            <a:spAutoFit/>
          </a:bodyPr>
          <a:lstStyle/>
          <a:p>
            <a:r>
              <a:rPr lang="es-ES" b="1" dirty="0">
                <a:solidFill>
                  <a:srgbClr val="00B0F0"/>
                </a:solidFill>
              </a:rPr>
              <a:t>Relación entre Competencias y Criterios de evaluación de la Ley LOMLOE que se trabajan en la unidad</a:t>
            </a:r>
          </a:p>
        </p:txBody>
      </p:sp>
    </p:spTree>
    <p:extLst>
      <p:ext uri="{BB962C8B-B14F-4D97-AF65-F5344CB8AC3E}">
        <p14:creationId xmlns:p14="http://schemas.microsoft.com/office/powerpoint/2010/main" val="99074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2046115765"/>
              </p:ext>
            </p:extLst>
          </p:nvPr>
        </p:nvGraphicFramePr>
        <p:xfrm>
          <a:off x="280099" y="826744"/>
          <a:ext cx="11294280" cy="4415148"/>
        </p:xfrm>
        <a:graphic>
          <a:graphicData uri="http://schemas.openxmlformats.org/drawingml/2006/table">
            <a:tbl>
              <a:tblPr>
                <a:tableStyleId>{5C22544A-7EE6-4342-B048-85BDC9FD1C3A}</a:tableStyleId>
              </a:tblPr>
              <a:tblGrid>
                <a:gridCol w="297417">
                  <a:extLst>
                    <a:ext uri="{9D8B030D-6E8A-4147-A177-3AD203B41FA5}">
                      <a16:colId xmlns:a16="http://schemas.microsoft.com/office/drawing/2014/main" val="643910139"/>
                    </a:ext>
                  </a:extLst>
                </a:gridCol>
                <a:gridCol w="733926">
                  <a:extLst>
                    <a:ext uri="{9D8B030D-6E8A-4147-A177-3AD203B41FA5}">
                      <a16:colId xmlns:a16="http://schemas.microsoft.com/office/drawing/2014/main" val="210319462"/>
                    </a:ext>
                  </a:extLst>
                </a:gridCol>
                <a:gridCol w="890337">
                  <a:extLst>
                    <a:ext uri="{9D8B030D-6E8A-4147-A177-3AD203B41FA5}">
                      <a16:colId xmlns:a16="http://schemas.microsoft.com/office/drawing/2014/main" val="2265605224"/>
                    </a:ext>
                  </a:extLst>
                </a:gridCol>
                <a:gridCol w="457200">
                  <a:extLst>
                    <a:ext uri="{9D8B030D-6E8A-4147-A177-3AD203B41FA5}">
                      <a16:colId xmlns:a16="http://schemas.microsoft.com/office/drawing/2014/main" val="3554211028"/>
                    </a:ext>
                  </a:extLst>
                </a:gridCol>
                <a:gridCol w="481263">
                  <a:extLst>
                    <a:ext uri="{9D8B030D-6E8A-4147-A177-3AD203B41FA5}">
                      <a16:colId xmlns:a16="http://schemas.microsoft.com/office/drawing/2014/main" val="1685418001"/>
                    </a:ext>
                  </a:extLst>
                </a:gridCol>
                <a:gridCol w="2286000">
                  <a:extLst>
                    <a:ext uri="{9D8B030D-6E8A-4147-A177-3AD203B41FA5}">
                      <a16:colId xmlns:a16="http://schemas.microsoft.com/office/drawing/2014/main" val="213387017"/>
                    </a:ext>
                  </a:extLst>
                </a:gridCol>
                <a:gridCol w="1347537">
                  <a:extLst>
                    <a:ext uri="{9D8B030D-6E8A-4147-A177-3AD203B41FA5}">
                      <a16:colId xmlns:a16="http://schemas.microsoft.com/office/drawing/2014/main" val="2405058283"/>
                    </a:ext>
                  </a:extLst>
                </a:gridCol>
                <a:gridCol w="372979">
                  <a:extLst>
                    <a:ext uri="{9D8B030D-6E8A-4147-A177-3AD203B41FA5}">
                      <a16:colId xmlns:a16="http://schemas.microsoft.com/office/drawing/2014/main" val="3439689536"/>
                    </a:ext>
                  </a:extLst>
                </a:gridCol>
                <a:gridCol w="529525">
                  <a:extLst>
                    <a:ext uri="{9D8B030D-6E8A-4147-A177-3AD203B41FA5}">
                      <a16:colId xmlns:a16="http://schemas.microsoft.com/office/drawing/2014/main" val="2603641448"/>
                    </a:ext>
                  </a:extLst>
                </a:gridCol>
                <a:gridCol w="2682906">
                  <a:extLst>
                    <a:ext uri="{9D8B030D-6E8A-4147-A177-3AD203B41FA5}">
                      <a16:colId xmlns:a16="http://schemas.microsoft.com/office/drawing/2014/main" val="696596033"/>
                    </a:ext>
                  </a:extLst>
                </a:gridCol>
                <a:gridCol w="1215190">
                  <a:extLst>
                    <a:ext uri="{9D8B030D-6E8A-4147-A177-3AD203B41FA5}">
                      <a16:colId xmlns:a16="http://schemas.microsoft.com/office/drawing/2014/main" val="2396771634"/>
                    </a:ext>
                  </a:extLst>
                </a:gridCol>
              </a:tblGrid>
              <a:tr h="218020">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endParaRPr lang="es-ES"/>
                    </a:p>
                  </a:txBody>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452416478"/>
                  </a:ext>
                </a:extLst>
              </a:tr>
              <a:tr h="153879">
                <a:tc gridSpan="2"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hMerge="1" vMerge="1">
                  <a:txBody>
                    <a:bodyPr/>
                    <a:lstStyle/>
                    <a:p>
                      <a:endParaRPr lang="es-ES"/>
                    </a:p>
                  </a:txBody>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algn="ctr" defTabSz="914400" rtl="0" eaLnBrk="1" fontAlgn="ctr" latinLnBrk="0" hangingPunct="1"/>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tc vMerge="1">
                  <a:txBody>
                    <a:bodyPr/>
                    <a:lstStyle/>
                    <a:p>
                      <a:pPr marL="0" algn="ctr" defTabSz="914400" rtl="0" eaLnBrk="1" fontAlgn="ctr" latinLnBrk="0" hangingPunct="1"/>
                      <a:endParaRPr lang="es-ES" sz="900" b="1" kern="1200" dirty="0">
                        <a:solidFill>
                          <a:srgbClr val="009ED0"/>
                        </a:solidFill>
                        <a:latin typeface="+mn-lt"/>
                        <a:ea typeface="+mn-ea"/>
                        <a:cs typeface="+mn-cs"/>
                      </a:endParaRPr>
                    </a:p>
                  </a:txBody>
                  <a:tcPr marL="5183" marR="5183" marT="5183" marB="0" anchor="ctr">
                    <a:solidFill>
                      <a:srgbClr val="E7F5FA"/>
                    </a:solidFill>
                  </a:tcPr>
                </a:tc>
                <a:extLst>
                  <a:ext uri="{0D108BD9-81ED-4DB2-BD59-A6C34878D82A}">
                    <a16:rowId xmlns:a16="http://schemas.microsoft.com/office/drawing/2014/main" val="1456151424"/>
                  </a:ext>
                </a:extLst>
              </a:tr>
              <a:tr h="187510">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8.1</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Aprender a diferenciar objetos</a:t>
                      </a:r>
                    </a:p>
                  </a:txBody>
                  <a:tcPr marL="5183" marR="5183" marT="5183" marB="0" anchor="ctr">
                    <a:solidFill>
                      <a:srgbClr val="E7F5FA"/>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900" dirty="0"/>
                    </a:p>
                  </a:txBody>
                  <a:tcPr marL="5183" marR="5183" marT="5183" marB="0" anchor="ctr"/>
                </a:tc>
                <a:tc>
                  <a:txBody>
                    <a:bodyPr/>
                    <a:lstStyle/>
                    <a:p>
                      <a:pPr algn="ctr" fontAlgn="ctr"/>
                      <a:r>
                        <a:rPr lang="es-ES" sz="900" u="none" strike="noStrike" dirty="0">
                          <a:effectLst/>
                          <a:latin typeface="+mn-lt"/>
                        </a:rPr>
                        <a:t>773. Reconocer elementos similares y diferentes.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C. 1. Formas geométricas de dos y tres dimensiones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C. 1.1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l" fontAlgn="ctr"/>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endParaRPr lang="es-ES" sz="900" b="0" i="0" u="none" strike="noStrike" dirty="0">
                        <a:solidFill>
                          <a:srgbClr val="000000"/>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4024253136"/>
                  </a:ext>
                </a:extLst>
              </a:tr>
              <a:tr h="46060">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endParaRPr lang="es-ES" sz="1000" dirty="0"/>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953. 1.1. Interpretar situaciones cotidianas, comprendiendo las preguntas y planteando estrategias.</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marL="0" algn="ctr" defTabSz="914400" rtl="0" eaLnBrk="1" fontAlgn="ctr" latinLnBrk="0" hangingPunct="1"/>
                      <a:r>
                        <a:rPr lang="es-ES" sz="900" u="none" strike="noStrike" kern="1200" dirty="0">
                          <a:solidFill>
                            <a:schemeClr val="dk1"/>
                          </a:solidFill>
                          <a:effectLst/>
                          <a:latin typeface="+mn-lt"/>
                          <a:ea typeface="+mn-ea"/>
                          <a:cs typeface="+mn-cs"/>
                        </a:rPr>
                        <a:t>C.E. 3.1</a:t>
                      </a:r>
                    </a:p>
                  </a:txBody>
                  <a:tcPr marL="5183" marR="5183" marT="5183" marB="0" anchor="ctr">
                    <a:solidFill>
                      <a:schemeClr val="bg2">
                        <a:lumMod val="90000"/>
                      </a:schemeClr>
                    </a:solidFill>
                  </a:tcPr>
                </a:tc>
                <a:tc>
                  <a:txBody>
                    <a:bodyPr/>
                    <a:lstStyle/>
                    <a:p>
                      <a:pPr algn="ctr" fontAlgn="ctr">
                        <a:lnSpc>
                          <a:spcPct val="107000"/>
                        </a:lnSpc>
                        <a:spcBef>
                          <a:spcPts val="0"/>
                        </a:spcBef>
                        <a:spcAft>
                          <a:spcPts val="800"/>
                        </a:spcAft>
                      </a:pPr>
                      <a:r>
                        <a:rPr lang="es-ES" sz="900" u="none" strike="noStrike" kern="1200" dirty="0">
                          <a:solidFill>
                            <a:schemeClr val="dk1"/>
                          </a:solidFill>
                          <a:effectLst/>
                          <a:latin typeface="+mn-lt"/>
                          <a:ea typeface="+mn-ea"/>
                          <a:cs typeface="+mn-cs"/>
                        </a:rPr>
                        <a:t>3. Formular y comprobar conjeturas sencillas o plantear problemas de tipo matemático en situaciones basadas en la vida cotidiana de forma guiada…</a:t>
                      </a:r>
                    </a:p>
                  </a:txBody>
                  <a:tcPr marL="5183" marR="5183" marT="5183" marB="0" anchor="ctr">
                    <a:solidFill>
                      <a:schemeClr val="bg2">
                        <a:lumMod val="90000"/>
                      </a:schemeClr>
                    </a:solid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sz="800" b="0" i="0" u="none" strike="noStrike" kern="1200" noProof="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STEM1, STEM2, CD1, CD3, CD5, CE3.</a:t>
                      </a:r>
                    </a:p>
                  </a:txBody>
                  <a:tcPr marL="5183" marR="5183" marT="5183" marB="0" anchor="ctr">
                    <a:solidFill>
                      <a:schemeClr val="bg2">
                        <a:lumMod val="90000"/>
                      </a:schemeClr>
                    </a:solidFill>
                  </a:tcPr>
                </a:tc>
                <a:extLst>
                  <a:ext uri="{0D108BD9-81ED-4DB2-BD59-A6C34878D82A}">
                    <a16:rowId xmlns:a16="http://schemas.microsoft.com/office/drawing/2014/main" val="3101580113"/>
                  </a:ext>
                </a:extLst>
              </a:tr>
              <a:tr h="303430">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8.2</a:t>
                      </a:r>
                    </a:p>
                  </a:txBody>
                  <a:tcPr marL="5183" marR="5183" marT="5183" marB="0" anchor="ctr">
                    <a:solidFill>
                      <a:srgbClr val="E7F5FA"/>
                    </a:solidFill>
                  </a:tcPr>
                </a:tc>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Comparar la longitud de objetos</a:t>
                      </a:r>
                    </a:p>
                  </a:txBody>
                  <a:tcPr marL="5183" marR="5183" marT="5183" marB="0" anchor="ctr">
                    <a:solidFill>
                      <a:srgbClr val="E7F5FA"/>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tc>
                <a:tc>
                  <a:txBody>
                    <a:bodyPr/>
                    <a:lstStyle/>
                    <a:p>
                      <a:pPr algn="ctr" fontAlgn="ctr"/>
                      <a:r>
                        <a:rPr lang="es-ES" sz="900" u="none" strike="noStrike" dirty="0">
                          <a:effectLst/>
                          <a:latin typeface="+mn-lt"/>
                        </a:rPr>
                        <a:t>718. Distinguir entre más largo y más corto.</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B. 3. Estimación y </a:t>
                      </a:r>
                    </a:p>
                    <a:p>
                      <a:pPr algn="ctr" fontAlgn="ctr"/>
                      <a:r>
                        <a:rPr lang="es-ES" sz="900" u="none" strike="noStrike" dirty="0">
                          <a:effectLst/>
                        </a:rPr>
                        <a:t>relaciones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B.3.2</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481379127"/>
                  </a:ext>
                </a:extLst>
              </a:tr>
              <a:tr h="386142">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t>x</a:t>
                      </a: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962. 5.1. Realizar conexiones matemáticas, aplicando conocimientos y experiencias propias.</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effectLst/>
                        </a:rPr>
                        <a:t>C.E. 5.1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effectLst/>
                        </a:rPr>
                        <a:t>5. Reconocer y utilizar conexiones entre las diferentes ideas matemáticas, así como identificar las matemáticas implicadas en otras áreas o en la vida cotidiana…</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772624034"/>
                  </a:ext>
                </a:extLst>
              </a:tr>
              <a:tr h="386141">
                <a:tc rowSpan="2">
                  <a:txBody>
                    <a:bodyPr/>
                    <a:lstStyle/>
                    <a:p>
                      <a:pPr marL="0" lvl="0" algn="ctr" defTabSz="914400">
                        <a:buNone/>
                      </a:pPr>
                      <a:r>
                        <a:rPr lang="es-ES" sz="900" u="none" strike="noStrike" kern="1200" dirty="0">
                          <a:solidFill>
                            <a:srgbClr val="00B0F0"/>
                          </a:solidFill>
                          <a:effectLst/>
                          <a:latin typeface="+mn-lt"/>
                          <a:ea typeface="+mn-ea"/>
                          <a:cs typeface="+mn-cs"/>
                        </a:rPr>
                        <a:t>8.3</a:t>
                      </a:r>
                    </a:p>
                  </a:txBody>
                  <a:tcPr marL="5183" marR="5183" marT="5183" marB="0" anchor="ctr">
                    <a:solidFill>
                      <a:srgbClr val="E7F5FA"/>
                    </a:solidFill>
                  </a:tcPr>
                </a:tc>
                <a:tc rowSpan="2">
                  <a:txBody>
                    <a:bodyPr/>
                    <a:lstStyle/>
                    <a:p>
                      <a:pPr marL="0" lvl="0" algn="ctr">
                        <a:buNone/>
                      </a:pPr>
                      <a:r>
                        <a:rPr lang="es-ES" sz="900" u="none" strike="noStrike" kern="1200" dirty="0">
                          <a:solidFill>
                            <a:srgbClr val="00B0F0"/>
                          </a:solidFill>
                          <a:effectLst/>
                          <a:latin typeface="+mn-lt"/>
                          <a:ea typeface="+mn-ea"/>
                          <a:cs typeface="+mn-cs"/>
                        </a:rPr>
                        <a:t>Ordenar objetos</a:t>
                      </a:r>
                    </a:p>
                  </a:txBody>
                  <a:tcPr marL="5183" marR="5183" marT="5183" marB="0" anchor="ctr">
                    <a:solidFill>
                      <a:srgbClr val="E7F5FA"/>
                    </a:solidFill>
                  </a:tcPr>
                </a:tc>
                <a:tc>
                  <a:txBody>
                    <a:bodyPr/>
                    <a:lstStyle/>
                    <a:p>
                      <a:pPr lvl="0" algn="l">
                        <a:buNone/>
                      </a:pPr>
                      <a:r>
                        <a:rPr lang="es-ES" sz="900" u="none" strike="noStrike" dirty="0">
                          <a:effectLst/>
                        </a:rPr>
                        <a:t>Ejercicios 1 y 2 y adaptativo</a:t>
                      </a:r>
                      <a:endParaRPr lang="es-ES" sz="900" b="0" i="0" u="none" strike="noStrike">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lvl="0" algn="ctr">
                        <a:buNone/>
                      </a:pPr>
                      <a:r>
                        <a:rPr lang="es-ES" sz="900" b="0" i="0" u="none" strike="noStrike" dirty="0">
                          <a:solidFill>
                            <a:schemeClr val="tx1"/>
                          </a:solidFill>
                          <a:effectLst/>
                          <a:latin typeface="Calibri"/>
                        </a:rPr>
                        <a:t>x</a:t>
                      </a:r>
                      <a:endParaRPr lang="es-ES"/>
                    </a:p>
                  </a:txBody>
                  <a:tcPr marL="5183" marR="5183" marT="5183" marB="0" anchor="ctr">
                    <a:solidFill>
                      <a:schemeClr val="accent4">
                        <a:lumMod val="20000"/>
                        <a:lumOff val="80000"/>
                      </a:schemeClr>
                    </a:solidFill>
                  </a:tcPr>
                </a:tc>
                <a:tc>
                  <a:txBody>
                    <a:bodyPr/>
                    <a:lstStyle/>
                    <a:p>
                      <a:pPr lvl="0" algn="ctr">
                        <a:buNone/>
                      </a:pPr>
                      <a:endParaRPr lang="es-ES" sz="1000" dirty="0"/>
                    </a:p>
                  </a:txBody>
                  <a:tcPr marL="5183" marR="5183" marT="5183" marB="0" anchor="ctr">
                    <a:solidFill>
                      <a:srgbClr val="E9EBF5"/>
                    </a:solidFill>
                  </a:tcPr>
                </a:tc>
                <a:tc>
                  <a:txBody>
                    <a:bodyPr/>
                    <a:lstStyle/>
                    <a:p>
                      <a:pPr lvl="0" algn="ctr">
                        <a:buNone/>
                      </a:pPr>
                      <a:r>
                        <a:rPr lang="es-ES" sz="900" u="none" strike="noStrike" dirty="0">
                          <a:effectLst/>
                          <a:latin typeface="+mn-lt"/>
                        </a:rPr>
                        <a:t>94. Utilizar conceptos como medir y contar.</a:t>
                      </a:r>
                    </a:p>
                  </a:txBody>
                  <a:tcPr marL="5183" marR="5183" marT="5183" marB="0" anchor="ctr">
                    <a:solidFill>
                      <a:schemeClr val="accent4">
                        <a:lumMod val="20000"/>
                        <a:lumOff val="80000"/>
                      </a:schemeClr>
                    </a:solidFill>
                  </a:tcPr>
                </a:tc>
                <a:tc>
                  <a:txBody>
                    <a:bodyPr/>
                    <a:lstStyle/>
                    <a:p>
                      <a:pPr lvl="0" algn="ctr">
                        <a:buNone/>
                      </a:pPr>
                      <a:r>
                        <a:rPr lang="es-ES" sz="900" u="none" strike="noStrike" dirty="0">
                          <a:effectLst/>
                        </a:rPr>
                        <a:t>B. 3. Estimación y </a:t>
                      </a:r>
                      <a:endParaRPr lang="es-ES"/>
                    </a:p>
                    <a:p>
                      <a:pPr lvl="0" algn="ctr">
                        <a:buNone/>
                      </a:pPr>
                      <a:r>
                        <a:rPr lang="es-ES" sz="900" u="none" strike="noStrike" dirty="0">
                          <a:effectLst/>
                        </a:rPr>
                        <a:t>relaciones</a:t>
                      </a:r>
                      <a:endParaRPr lang="es-ES" sz="900" b="0" i="0" u="none" strike="noStrike">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lvl="0" algn="ctr">
                        <a:buNone/>
                      </a:pPr>
                      <a:r>
                        <a:rPr lang="es-ES" sz="900" u="none" strike="noStrike" dirty="0">
                          <a:effectLst/>
                        </a:rPr>
                        <a:t>B.3.2</a:t>
                      </a:r>
                      <a:endParaRPr lang="es-ES" sz="900" b="0" i="0" u="none" strike="noStrike">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lvl="0" algn="ctr">
                        <a:buNone/>
                      </a:pPr>
                      <a:endParaRPr lang="es-ES" sz="900" u="none" strike="noStrike" dirty="0">
                        <a:effectLst/>
                      </a:endParaRPr>
                    </a:p>
                  </a:txBody>
                  <a:tcPr marL="5183" marR="5183" marT="5183" marB="0" anchor="ctr">
                    <a:solidFill>
                      <a:srgbClr val="E9EBF5"/>
                    </a:solidFill>
                  </a:tcPr>
                </a:tc>
                <a:tc>
                  <a:txBody>
                    <a:bodyPr/>
                    <a:lstStyle/>
                    <a:p>
                      <a:pPr lvl="0" algn="ctr">
                        <a:buNone/>
                      </a:pPr>
                      <a:endParaRPr lang="es-ES" sz="900" u="none" strike="noStrike" dirty="0">
                        <a:effectLst/>
                      </a:endParaRPr>
                    </a:p>
                  </a:txBody>
                  <a:tcPr marL="5183" marR="5183" marT="5183" marB="0" anchor="ctr">
                    <a:solidFill>
                      <a:srgbClr val="E9EBF5"/>
                    </a:solidFill>
                  </a:tcPr>
                </a:tc>
                <a:tc>
                  <a:txBody>
                    <a:bodyPr/>
                    <a:lstStyle/>
                    <a:p>
                      <a:pPr lvl="0" algn="ctr">
                        <a:lnSpc>
                          <a:spcPct val="107000"/>
                        </a:lnSpc>
                        <a:spcBef>
                          <a:spcPts val="0"/>
                        </a:spcBef>
                        <a:spcAft>
                          <a:spcPts val="800"/>
                        </a:spcAft>
                        <a:buNone/>
                      </a:pPr>
                      <a:endParaRPr lang="en-GB" sz="800" b="0" i="0" u="none" strike="noStrike" dirty="0">
                        <a:solidFill>
                          <a:schemeClr val="tx1"/>
                        </a:solidFill>
                        <a:effectLst/>
                        <a:latin typeface="Calibri"/>
                        <a:cs typeface="Calibri"/>
                      </a:endParaRPr>
                    </a:p>
                  </a:txBody>
                  <a:tcPr marL="5183" marR="5183" marT="5183" marB="0" anchor="ctr">
                    <a:solidFill>
                      <a:srgbClr val="E9EBF5"/>
                    </a:solidFill>
                  </a:tcPr>
                </a:tc>
                <a:extLst>
                  <a:ext uri="{0D108BD9-81ED-4DB2-BD59-A6C34878D82A}">
                    <a16:rowId xmlns:a16="http://schemas.microsoft.com/office/drawing/2014/main" val="3130018198"/>
                  </a:ext>
                </a:extLst>
              </a:tr>
              <a:tr h="386141">
                <a:tc vMerge="1">
                  <a:txBody>
                    <a:bodyPr/>
                    <a:lstStyle/>
                    <a:p>
                      <a:pPr defTabSz="914400"/>
                      <a:endParaRPr lang="es-ES"/>
                    </a:p>
                  </a:txBody>
                  <a:tcPr marL="5183" marR="5183" marT="5183" marB="0" anchor="ctr">
                    <a:solidFill>
                      <a:srgbClr val="E7F5FA"/>
                    </a:solidFill>
                  </a:tcPr>
                </a:tc>
                <a:tc vMerge="1">
                  <a:txBody>
                    <a:bodyPr/>
                    <a:lstStyle/>
                    <a:p>
                      <a:pPr defTabSz="914400"/>
                      <a:endParaRPr lang="es-ES"/>
                    </a:p>
                  </a:txBody>
                  <a:tcPr marL="5183" marR="5183" marT="5183" marB="0" anchor="ctr">
                    <a:solidFill>
                      <a:srgbClr val="E7F5FA"/>
                    </a:solidFill>
                  </a:tcPr>
                </a:tc>
                <a:tc>
                  <a:txBody>
                    <a:bodyPr/>
                    <a:lstStyle/>
                    <a:p>
                      <a:pPr lvl="0" algn="l">
                        <a:buNone/>
                      </a:pPr>
                      <a:r>
                        <a:rPr lang="es-ES" sz="900" u="none" strike="noStrike" dirty="0">
                          <a:effectLst/>
                        </a:rPr>
                        <a:t>Ejercicio 3</a:t>
                      </a:r>
                    </a:p>
                  </a:txBody>
                  <a:tcPr marL="5183" marR="5183" marT="5183" marB="0" anchor="ctr">
                    <a:solidFill>
                      <a:schemeClr val="bg2">
                        <a:lumMod val="90000"/>
                      </a:schemeClr>
                    </a:solidFill>
                  </a:tcPr>
                </a:tc>
                <a:tc>
                  <a:txBody>
                    <a:bodyPr/>
                    <a:lstStyle/>
                    <a:p>
                      <a:pPr lvl="0" algn="ctr">
                        <a:buNone/>
                      </a:pPr>
                      <a:endParaRPr lang="es-ES" sz="900" b="0" i="0" u="none" strike="noStrike" dirty="0">
                        <a:solidFill>
                          <a:schemeClr val="tx1"/>
                        </a:solidFill>
                        <a:effectLst/>
                        <a:latin typeface="Calibri"/>
                      </a:endParaRPr>
                    </a:p>
                  </a:txBody>
                  <a:tcPr marL="5183" marR="5183" marT="5183" marB="0" anchor="ctr"/>
                </a:tc>
                <a:tc>
                  <a:txBody>
                    <a:bodyPr/>
                    <a:lstStyle/>
                    <a:p>
                      <a:pPr lvl="0" algn="ctr">
                        <a:buNone/>
                      </a:pPr>
                      <a:r>
                        <a:rPr lang="es-ES" sz="1000" dirty="0"/>
                        <a:t>x</a:t>
                      </a:r>
                    </a:p>
                  </a:txBody>
                  <a:tcPr marL="5183" marR="5183" marT="5183" marB="0" anchor="ctr">
                    <a:solidFill>
                      <a:schemeClr val="bg2">
                        <a:lumMod val="90000"/>
                      </a:schemeClr>
                    </a:solidFill>
                  </a:tcPr>
                </a:tc>
                <a:tc>
                  <a:txBody>
                    <a:bodyPr/>
                    <a:lstStyle/>
                    <a:p>
                      <a:pPr lvl="0" algn="ctr">
                        <a:buNone/>
                      </a:pPr>
                      <a:r>
                        <a:rPr lang="es-ES" sz="900" u="none" strike="noStrike" dirty="0">
                          <a:effectLst/>
                          <a:latin typeface="+mn-lt"/>
                        </a:rPr>
                        <a:t>959. 3.2. Dar ejemplos de problemas sobre situaciones cotidianas que se resuelvan matemáticamente.</a:t>
                      </a:r>
                    </a:p>
                  </a:txBody>
                  <a:tcPr marL="5183" marR="5183" marT="5183" marB="0" anchor="ctr">
                    <a:solidFill>
                      <a:schemeClr val="bg2">
                        <a:lumMod val="90000"/>
                      </a:schemeClr>
                    </a:solidFill>
                  </a:tcPr>
                </a:tc>
                <a:tc>
                  <a:txBody>
                    <a:bodyPr/>
                    <a:lstStyle/>
                    <a:p>
                      <a:pPr lvl="0" algn="ctr">
                        <a:buNone/>
                      </a:pPr>
                      <a:endParaRPr lang="es-ES" sz="900" b="0" i="0" u="none" strike="noStrike" dirty="0">
                        <a:solidFill>
                          <a:srgbClr val="000000"/>
                        </a:solidFill>
                        <a:effectLst/>
                        <a:latin typeface="Arial"/>
                      </a:endParaRPr>
                    </a:p>
                  </a:txBody>
                  <a:tcPr marL="5183" marR="5183" marT="5183" marB="0" anchor="b"/>
                </a:tc>
                <a:tc>
                  <a:txBody>
                    <a:bodyPr/>
                    <a:lstStyle/>
                    <a:p>
                      <a:pPr lvl="0" algn="ctr">
                        <a:buNone/>
                      </a:pPr>
                      <a:endParaRPr lang="es-ES" sz="900" b="0" i="0" u="none" strike="noStrike" dirty="0">
                        <a:solidFill>
                          <a:srgbClr val="000000"/>
                        </a:solidFill>
                        <a:effectLst/>
                        <a:latin typeface="Calibri"/>
                      </a:endParaRPr>
                    </a:p>
                  </a:txBody>
                  <a:tcPr marL="5183" marR="5183" marT="5183" marB="0" anchor="ctr"/>
                </a:tc>
                <a:tc>
                  <a:txBody>
                    <a:bodyPr/>
                    <a:lstStyle/>
                    <a:p>
                      <a:pPr lvl="0" algn="ctr">
                        <a:buNone/>
                      </a:pPr>
                      <a:r>
                        <a:rPr lang="es-ES" sz="900" u="none" strike="noStrike" dirty="0">
                          <a:effectLst/>
                        </a:rPr>
                        <a:t>C.E. 3.2</a:t>
                      </a:r>
                    </a:p>
                  </a:txBody>
                  <a:tcPr marL="5183" marR="5183" marT="5183" marB="0" anchor="ctr">
                    <a:solidFill>
                      <a:schemeClr val="bg2">
                        <a:lumMod val="90000"/>
                      </a:schemeClr>
                    </a:solidFill>
                  </a:tcPr>
                </a:tc>
                <a:tc>
                  <a:txBody>
                    <a:bodyPr/>
                    <a:lstStyle/>
                    <a:p>
                      <a:pPr lvl="0" algn="ctr">
                        <a:lnSpc>
                          <a:spcPct val="107000"/>
                        </a:lnSpc>
                        <a:spcBef>
                          <a:spcPts val="0"/>
                        </a:spcBef>
                        <a:spcAft>
                          <a:spcPts val="800"/>
                        </a:spcAft>
                        <a:buNone/>
                      </a:pPr>
                      <a:r>
                        <a:rPr lang="es-ES" sz="900" u="none" strike="noStrike" kern="1200" dirty="0">
                          <a:solidFill>
                            <a:schemeClr val="dk1"/>
                          </a:solidFill>
                          <a:effectLst/>
                          <a:latin typeface="+mn-lt"/>
                          <a:ea typeface="+mn-ea"/>
                          <a:cs typeface="+mn-cs"/>
                        </a:rPr>
                        <a:t>3. Formular y comprobar conjeturas sencillas o plantear problemas de tipo matemático en situaciones basadas en la vida cotidiana de forma guiada…</a:t>
                      </a:r>
                      <a:endParaRPr lang="es-ES"/>
                    </a:p>
                  </a:txBody>
                  <a:tcPr marL="5183" marR="5183" marT="5183" marB="0" anchor="ctr">
                    <a:solidFill>
                      <a:schemeClr val="bg2">
                        <a:lumMod val="90000"/>
                      </a:schemeClr>
                    </a:solidFill>
                  </a:tcPr>
                </a:tc>
                <a:tc>
                  <a:txBody>
                    <a:bodyPr/>
                    <a:lstStyle/>
                    <a:p>
                      <a:pPr marL="0" marR="0" lvl="0" indent="0" algn="ctr" rtl="0">
                        <a:lnSpc>
                          <a:spcPct val="107000"/>
                        </a:lnSpc>
                        <a:spcBef>
                          <a:spcPts val="0"/>
                        </a:spcBef>
                        <a:spcAft>
                          <a:spcPts val="800"/>
                        </a:spcAft>
                        <a:buClrTx/>
                        <a:buSzTx/>
                        <a:buFontTx/>
                        <a:buNone/>
                      </a:pPr>
                      <a:r>
                        <a:rPr lang="en-GB" sz="800" b="0" i="0" u="none" strike="noStrike" kern="1200" noProof="0" dirty="0">
                          <a:solidFill>
                            <a:schemeClr val="tx1"/>
                          </a:solidFill>
                          <a:effectLst/>
                          <a:latin typeface="Calibri"/>
                          <a:cs typeface="Calibri"/>
                        </a:rPr>
                        <a:t>CCL1, STEM1, STEM2, CD1, CD3, CD5, CE3.</a:t>
                      </a:r>
                      <a:endParaRPr lang="es-ES"/>
                    </a:p>
                  </a:txBody>
                  <a:tcPr marL="5183" marR="5183" marT="5183" marB="0" anchor="ctr">
                    <a:solidFill>
                      <a:schemeClr val="bg2">
                        <a:lumMod val="90000"/>
                      </a:schemeClr>
                    </a:solidFill>
                  </a:tcPr>
                </a:tc>
                <a:extLst>
                  <a:ext uri="{0D108BD9-81ED-4DB2-BD59-A6C34878D82A}">
                    <a16:rowId xmlns:a16="http://schemas.microsoft.com/office/drawing/2014/main" val="304037990"/>
                  </a:ext>
                </a:extLst>
              </a:tr>
              <a:tr h="329253">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8.4</a:t>
                      </a:r>
                    </a:p>
                  </a:txBody>
                  <a:tcPr marL="5183" marR="5183" marT="5183" marB="0" anchor="ctr">
                    <a:solidFill>
                      <a:srgbClr val="E7F5FA"/>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¿Pesa más? ¿Pesa menos?</a:t>
                      </a:r>
                    </a:p>
                  </a:txBody>
                  <a:tcPr marL="5183" marR="5183" marT="5183" marB="0" anchor="ctr">
                    <a:solidFill>
                      <a:srgbClr val="E7F5FA"/>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tc>
                <a:tc>
                  <a:txBody>
                    <a:bodyPr/>
                    <a:lstStyle/>
                    <a:p>
                      <a:pPr algn="ctr" fontAlgn="ctr"/>
                      <a:r>
                        <a:rPr lang="es-ES" sz="900" u="none" strike="noStrike" dirty="0">
                          <a:effectLst/>
                          <a:latin typeface="+mn-lt"/>
                        </a:rPr>
                        <a:t>213. Entender los conceptos de pesa más y pesa menos.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B. 3. Estimación y </a:t>
                      </a:r>
                    </a:p>
                    <a:p>
                      <a:pPr algn="ctr" fontAlgn="ctr"/>
                      <a:r>
                        <a:rPr lang="es-ES" sz="900" u="none" strike="noStrike" dirty="0">
                          <a:effectLst/>
                        </a:rPr>
                        <a:t>relaciones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B.3.2</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2682327777"/>
                  </a:ext>
                </a:extLst>
              </a:tr>
              <a:tr h="419636">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lvl="0" algn="ctr">
                        <a:buNone/>
                      </a:pPr>
                      <a:r>
                        <a:rPr lang="es-ES" sz="1000" kern="1200" dirty="0">
                          <a:solidFill>
                            <a:schemeClr val="dk1"/>
                          </a:solidFill>
                          <a:latin typeface="+mn-lt"/>
                          <a:ea typeface="+mn-ea"/>
                          <a:cs typeface="+mn-cs"/>
                        </a:rPr>
                        <a:t>x</a:t>
                      </a:r>
                      <a:endParaRPr lang="es-ES" dirty="0"/>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964. 6.1. Reconocer e interpretar lenguaje matemático presente en la vida cotidiana.</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effectLst/>
                        </a:rPr>
                        <a:t>C.E. 6.1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effectLst/>
                        </a:rPr>
                        <a:t>6. Comunicar y representar, de forma individual y colectiva, conceptos, procedimientos y resultados matemáticos…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566280808"/>
                  </a:ext>
                </a:extLst>
              </a:tr>
              <a:tr h="329253">
                <a:tc rowSpan="2">
                  <a:txBody>
                    <a:bodyPr/>
                    <a:lstStyle/>
                    <a:p>
                      <a:pPr marL="0" algn="ctr" defTabSz="914400" rtl="0" eaLnBrk="1" fontAlgn="ctr" latinLnBrk="0" hangingPunct="1"/>
                      <a:r>
                        <a:rPr lang="es-ES" sz="900" u="none" strike="noStrike" kern="1200" dirty="0">
                          <a:solidFill>
                            <a:srgbClr val="00B0F0"/>
                          </a:solidFill>
                          <a:effectLst/>
                          <a:latin typeface="+mn-lt"/>
                          <a:ea typeface="+mn-ea"/>
                          <a:cs typeface="+mn-cs"/>
                        </a:rPr>
                        <a:t>8.5</a:t>
                      </a:r>
                    </a:p>
                  </a:txBody>
                  <a:tcPr marL="5183" marR="5183" marT="5183" marB="0" anchor="ctr">
                    <a:solidFill>
                      <a:srgbClr val="E7F5FA"/>
                    </a:solidFill>
                  </a:tcPr>
                </a:tc>
                <a:tc rowSpan="2">
                  <a:txBody>
                    <a:bodyPr/>
                    <a:lstStyle/>
                    <a:p>
                      <a:pPr marL="0" algn="ctr" rtl="0" eaLnBrk="1" fontAlgn="ctr" latinLnBrk="0" hangingPunct="1"/>
                      <a:r>
                        <a:rPr lang="es-ES" sz="900" u="none" strike="noStrike" kern="1200" dirty="0">
                          <a:solidFill>
                            <a:srgbClr val="00B0F0"/>
                          </a:solidFill>
                          <a:effectLst/>
                          <a:latin typeface="+mn-lt"/>
                          <a:ea typeface="+mn-ea"/>
                          <a:cs typeface="+mn-cs"/>
                        </a:rPr>
                        <a:t>¿Cabe más? ¿Cabe menos?</a:t>
                      </a:r>
                    </a:p>
                  </a:txBody>
                  <a:tcPr marL="5183" marR="5183" marT="5183" marB="0" anchor="ctr">
                    <a:solidFill>
                      <a:srgbClr val="E7F5FA"/>
                    </a:solidFill>
                  </a:tcPr>
                </a:tc>
                <a:tc>
                  <a:txBody>
                    <a:bodyPr/>
                    <a:lstStyle/>
                    <a:p>
                      <a:pPr algn="l" fontAlgn="ct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panose="020F0502020204030204" pitchFamily="34" charset="0"/>
                        </a:rPr>
                        <a:t>x</a:t>
                      </a:r>
                    </a:p>
                  </a:txBody>
                  <a:tcPr marL="5183" marR="5183" marT="5183" marB="0" anchor="ctr">
                    <a:solidFill>
                      <a:schemeClr val="accent4">
                        <a:lumMod val="20000"/>
                        <a:lumOff val="80000"/>
                      </a:schemeClr>
                    </a:solidFill>
                  </a:tcPr>
                </a:tc>
                <a:tc>
                  <a:txBody>
                    <a:bodyPr/>
                    <a:lstStyle/>
                    <a:p>
                      <a:pPr algn="ctr"/>
                      <a:endParaRPr lang="es-ES" sz="1000" dirty="0"/>
                    </a:p>
                  </a:txBody>
                  <a:tcPr marL="5183" marR="5183" marT="5183" marB="0" anchor="ctr"/>
                </a:tc>
                <a:tc>
                  <a:txBody>
                    <a:bodyPr/>
                    <a:lstStyle/>
                    <a:p>
                      <a:pPr algn="ctr" fontAlgn="ctr"/>
                      <a:r>
                        <a:rPr lang="es-ES" sz="900" u="none" strike="noStrike" dirty="0">
                          <a:effectLst/>
                          <a:latin typeface="+mn-lt"/>
                        </a:rPr>
                        <a:t>369. Entender los conceptos de cabe más y cabe menos.</a:t>
                      </a:r>
                      <a:endParaRPr lang="es-ES" sz="900" b="0" i="0" u="none" strike="noStrike" dirty="0">
                        <a:solidFill>
                          <a:srgbClr val="000000"/>
                        </a:solidFill>
                        <a:effectLst/>
                        <a:latin typeface="+mn-lt"/>
                      </a:endParaRP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B. 3. Estimación y </a:t>
                      </a:r>
                    </a:p>
                    <a:p>
                      <a:pPr algn="ctr" fontAlgn="ctr"/>
                      <a:r>
                        <a:rPr lang="es-ES" sz="900" u="none" strike="noStrike" dirty="0">
                          <a:effectLst/>
                        </a:rPr>
                        <a:t>relaciones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b"/>
                      <a:r>
                        <a:rPr lang="es-ES" sz="900" u="none" strike="noStrike" dirty="0">
                          <a:effectLst/>
                        </a:rPr>
                        <a:t>B.3.2</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Calibri" panose="020F0502020204030204" pitchFamily="34" charset="0"/>
                      </a:endParaRPr>
                    </a:p>
                  </a:txBody>
                  <a:tcPr marL="5183" marR="5183" marT="5183" marB="0" anchor="ctr"/>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b"/>
                </a:tc>
                <a:tc>
                  <a:txBody>
                    <a:bodyPr/>
                    <a:lstStyle/>
                    <a:p>
                      <a:pPr algn="ctr" fontAlgn="ctr"/>
                      <a:endParaRPr lang="es-ES" sz="800" b="0" i="0" u="none" strike="noStrike" dirty="0">
                        <a:solidFill>
                          <a:schemeClr val="tx1"/>
                        </a:solidFill>
                        <a:effectLst/>
                        <a:latin typeface="Calibri" panose="020F0502020204030204" pitchFamily="34" charset="0"/>
                      </a:endParaRPr>
                    </a:p>
                  </a:txBody>
                  <a:tcPr marL="5183" marR="5183" marT="5183" marB="0" anchor="ctr"/>
                </a:tc>
                <a:extLst>
                  <a:ext uri="{0D108BD9-81ED-4DB2-BD59-A6C34878D82A}">
                    <a16:rowId xmlns:a16="http://schemas.microsoft.com/office/drawing/2014/main" val="3019243972"/>
                  </a:ext>
                </a:extLst>
              </a:tr>
              <a:tr h="432205">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rPr>
                        <a:t>Ejercicio 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Calibri" panose="020F0502020204030204" pitchFamily="34" charset="0"/>
                      </a:endParaRPr>
                    </a:p>
                  </a:txBody>
                  <a:tcPr marL="5183" marR="5183" marT="5183" marB="0" anchor="ctr"/>
                </a:tc>
                <a:tc>
                  <a:txBody>
                    <a:bodyPr/>
                    <a:lstStyle/>
                    <a:p>
                      <a:pPr algn="ctr"/>
                      <a:r>
                        <a:rPr lang="es-ES" sz="1000" dirty="0"/>
                        <a:t>x</a:t>
                      </a:r>
                    </a:p>
                  </a:txBody>
                  <a:tcPr marL="5183" marR="5183" marT="5183" marB="0" anchor="ctr">
                    <a:solidFill>
                      <a:schemeClr val="bg2">
                        <a:lumMod val="90000"/>
                      </a:schemeClr>
                    </a:solidFill>
                  </a:tcPr>
                </a:tc>
                <a:tc>
                  <a:txBody>
                    <a:bodyPr/>
                    <a:lstStyle/>
                    <a:p>
                      <a:pPr algn="ctr" fontAlgn="ctr"/>
                      <a:r>
                        <a:rPr lang="es-ES" sz="900" u="none" strike="noStrike" dirty="0">
                          <a:effectLst/>
                          <a:latin typeface="+mn-lt"/>
                        </a:rPr>
                        <a:t>964. 6.1. Reconocer e interpretar lenguaje matemático presente en la vida cotidiana.</a:t>
                      </a:r>
                      <a:endParaRPr lang="es-ES" sz="900" b="0" i="0" u="none" strike="noStrike" dirty="0">
                        <a:solidFill>
                          <a:srgbClr val="000000"/>
                        </a:solidFill>
                        <a:effectLst/>
                        <a:latin typeface="+mn-lt"/>
                      </a:endParaRPr>
                    </a:p>
                  </a:txBody>
                  <a:tcPr marL="5183" marR="5183" marT="5183" marB="0" anchor="ctr">
                    <a:solidFill>
                      <a:schemeClr val="bg2">
                        <a:lumMod val="90000"/>
                      </a:schemeClr>
                    </a:solidFill>
                  </a:tcPr>
                </a:tc>
                <a:tc>
                  <a:txBody>
                    <a:bodyPr/>
                    <a:lstStyle/>
                    <a:p>
                      <a:pPr algn="ctr" fontAlgn="b"/>
                      <a:endParaRPr lang="es-ES" sz="900" b="0" i="0" u="none" strike="noStrike" dirty="0">
                        <a:solidFill>
                          <a:srgbClr val="000000"/>
                        </a:solidFill>
                        <a:effectLst/>
                        <a:latin typeface="Arial" panose="020B0604020202020204" pitchFamily="34" charset="0"/>
                      </a:endParaRPr>
                    </a:p>
                  </a:txBody>
                  <a:tcPr marL="5183" marR="5183" marT="5183" marB="0" anchor="b"/>
                </a:tc>
                <a:tc>
                  <a:txBody>
                    <a:bodyPr/>
                    <a:lstStyle/>
                    <a:p>
                      <a:pPr algn="ctr" fontAlgn="b"/>
                      <a:endParaRPr lang="es-ES" sz="900" b="0" i="0" u="none" strike="noStrike" dirty="0">
                        <a:solidFill>
                          <a:srgbClr val="000000"/>
                        </a:solidFill>
                        <a:effectLst/>
                        <a:latin typeface="Calibri" panose="020F0502020204030204" pitchFamily="34" charset="0"/>
                      </a:endParaRPr>
                    </a:p>
                  </a:txBody>
                  <a:tcPr marL="5183" marR="5183" marT="5183" marB="0" anchor="ctr"/>
                </a:tc>
                <a:tc>
                  <a:txBody>
                    <a:bodyPr/>
                    <a:lstStyle/>
                    <a:p>
                      <a:pPr algn="ctr" fontAlgn="ctr"/>
                      <a:r>
                        <a:rPr lang="es-ES" sz="900" u="none" strike="noStrike" dirty="0">
                          <a:effectLst/>
                        </a:rPr>
                        <a:t>C.E. 6.1</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ctr"/>
                      <a:r>
                        <a:rPr lang="es-ES" sz="900" u="none" strike="noStrike" dirty="0">
                          <a:effectLst/>
                        </a:rPr>
                        <a:t>6. Comunicar y representar, de forma individual y colectiva, conceptos, procedimientos y resultados matemáticos…</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pl-PL"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CCL1, CCL3, STEM2, STEM4, CD1, CD5, CE3, CCEC4.</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2711581315"/>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3724464939"/>
              </p:ext>
            </p:extLst>
          </p:nvPr>
        </p:nvGraphicFramePr>
        <p:xfrm>
          <a:off x="2048508" y="529507"/>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6" name="Ondertitel 2">
            <a:extLst>
              <a:ext uri="{FF2B5EF4-FFF2-40B4-BE49-F238E27FC236}">
                <a16:creationId xmlns:a16="http://schemas.microsoft.com/office/drawing/2014/main" id="{2520139A-6A55-E672-2D73-D9ED726BFEAF}"/>
              </a:ext>
            </a:extLst>
          </p:cNvPr>
          <p:cNvSpPr txBox="1">
            <a:spLocks/>
          </p:cNvSpPr>
          <p:nvPr/>
        </p:nvSpPr>
        <p:spPr>
          <a:xfrm>
            <a:off x="841635" y="21342"/>
            <a:ext cx="10721339"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es-ES_tradnl" sz="1800" b="1" dirty="0">
                <a:solidFill>
                  <a:srgbClr val="009ED0"/>
                </a:solidFill>
                <a:latin typeface="ABeZeh"/>
                <a:ea typeface="ABeZeh" pitchFamily="2" charset="0"/>
              </a:rPr>
              <a:t>1º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8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a:ea typeface="ABeZeh" pitchFamily="2" charset="0"/>
              </a:rPr>
              <a:t>: </a:t>
            </a:r>
            <a:r>
              <a:rPr lang="es-ES" sz="1000" b="1">
                <a:solidFill>
                  <a:srgbClr val="009ED0"/>
                </a:solidFill>
                <a:latin typeface="ABeZeh"/>
              </a:rPr>
              <a:t>10-13 sesiones </a:t>
            </a:r>
            <a:endParaRPr lang="es-ES_tradnl" sz="1000" b="1" dirty="0">
              <a:solidFill>
                <a:srgbClr val="009ED0"/>
              </a:solidFill>
              <a:latin typeface="ABeZeh"/>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_tradnl"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endParaRPr>
          </a:p>
        </p:txBody>
      </p:sp>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1038422" y="6714281"/>
            <a:ext cx="804656" cy="227691"/>
          </a:xfrm>
          <a:prstGeom prst="rect">
            <a:avLst/>
          </a:prstGeom>
        </p:spPr>
      </p:pic>
    </p:spTree>
    <p:extLst>
      <p:ext uri="{BB962C8B-B14F-4D97-AF65-F5344CB8AC3E}">
        <p14:creationId xmlns:p14="http://schemas.microsoft.com/office/powerpoint/2010/main" val="180254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81A45C-1D03-8586-4416-5C083A96082A}"/>
              </a:ext>
            </a:extLst>
          </p:cNvPr>
          <p:cNvGraphicFramePr>
            <a:graphicFrameLocks noGrp="1"/>
          </p:cNvGraphicFramePr>
          <p:nvPr>
            <p:extLst>
              <p:ext uri="{D42A27DB-BD31-4B8C-83A1-F6EECF244321}">
                <p14:modId xmlns:p14="http://schemas.microsoft.com/office/powerpoint/2010/main" val="3277805441"/>
              </p:ext>
            </p:extLst>
          </p:nvPr>
        </p:nvGraphicFramePr>
        <p:xfrm>
          <a:off x="264695" y="846980"/>
          <a:ext cx="11334350" cy="4806214"/>
        </p:xfrm>
        <a:graphic>
          <a:graphicData uri="http://schemas.openxmlformats.org/drawingml/2006/table">
            <a:tbl>
              <a:tblPr>
                <a:tableStyleId>{5C22544A-7EE6-4342-B048-85BDC9FD1C3A}</a:tableStyleId>
              </a:tblPr>
              <a:tblGrid>
                <a:gridCol w="312821">
                  <a:extLst>
                    <a:ext uri="{9D8B030D-6E8A-4147-A177-3AD203B41FA5}">
                      <a16:colId xmlns:a16="http://schemas.microsoft.com/office/drawing/2014/main" val="638819682"/>
                    </a:ext>
                  </a:extLst>
                </a:gridCol>
                <a:gridCol w="745957">
                  <a:extLst>
                    <a:ext uri="{9D8B030D-6E8A-4147-A177-3AD203B41FA5}">
                      <a16:colId xmlns:a16="http://schemas.microsoft.com/office/drawing/2014/main" val="2997834348"/>
                    </a:ext>
                  </a:extLst>
                </a:gridCol>
                <a:gridCol w="848298">
                  <a:extLst>
                    <a:ext uri="{9D8B030D-6E8A-4147-A177-3AD203B41FA5}">
                      <a16:colId xmlns:a16="http://schemas.microsoft.com/office/drawing/2014/main" val="2499462410"/>
                    </a:ext>
                  </a:extLst>
                </a:gridCol>
                <a:gridCol w="473337">
                  <a:extLst>
                    <a:ext uri="{9D8B030D-6E8A-4147-A177-3AD203B41FA5}">
                      <a16:colId xmlns:a16="http://schemas.microsoft.com/office/drawing/2014/main" val="970694766"/>
                    </a:ext>
                  </a:extLst>
                </a:gridCol>
                <a:gridCol w="516367">
                  <a:extLst>
                    <a:ext uri="{9D8B030D-6E8A-4147-A177-3AD203B41FA5}">
                      <a16:colId xmlns:a16="http://schemas.microsoft.com/office/drawing/2014/main" val="1255272531"/>
                    </a:ext>
                  </a:extLst>
                </a:gridCol>
                <a:gridCol w="2269863">
                  <a:extLst>
                    <a:ext uri="{9D8B030D-6E8A-4147-A177-3AD203B41FA5}">
                      <a16:colId xmlns:a16="http://schemas.microsoft.com/office/drawing/2014/main" val="885606735"/>
                    </a:ext>
                  </a:extLst>
                </a:gridCol>
                <a:gridCol w="1312789">
                  <a:extLst>
                    <a:ext uri="{9D8B030D-6E8A-4147-A177-3AD203B41FA5}">
                      <a16:colId xmlns:a16="http://schemas.microsoft.com/office/drawing/2014/main" val="3624776406"/>
                    </a:ext>
                  </a:extLst>
                </a:gridCol>
                <a:gridCol w="374646">
                  <a:extLst>
                    <a:ext uri="{9D8B030D-6E8A-4147-A177-3AD203B41FA5}">
                      <a16:colId xmlns:a16="http://schemas.microsoft.com/office/drawing/2014/main" val="1483937014"/>
                    </a:ext>
                  </a:extLst>
                </a:gridCol>
                <a:gridCol w="561995">
                  <a:extLst>
                    <a:ext uri="{9D8B030D-6E8A-4147-A177-3AD203B41FA5}">
                      <a16:colId xmlns:a16="http://schemas.microsoft.com/office/drawing/2014/main" val="2997952694"/>
                    </a:ext>
                  </a:extLst>
                </a:gridCol>
                <a:gridCol w="2656119">
                  <a:extLst>
                    <a:ext uri="{9D8B030D-6E8A-4147-A177-3AD203B41FA5}">
                      <a16:colId xmlns:a16="http://schemas.microsoft.com/office/drawing/2014/main" val="3421382886"/>
                    </a:ext>
                  </a:extLst>
                </a:gridCol>
                <a:gridCol w="1262158">
                  <a:extLst>
                    <a:ext uri="{9D8B030D-6E8A-4147-A177-3AD203B41FA5}">
                      <a16:colId xmlns:a16="http://schemas.microsoft.com/office/drawing/2014/main" val="1819132313"/>
                    </a:ext>
                  </a:extLst>
                </a:gridCol>
              </a:tblGrid>
              <a:tr h="163165">
                <a:tc rowSpan="2" gridSpan="2">
                  <a:txBody>
                    <a:bodyPr/>
                    <a:lstStyle/>
                    <a:p>
                      <a:pPr marL="0" algn="ctr" defTabSz="914400" rtl="0" eaLnBrk="1" fontAlgn="ctr" latinLnBrk="0" hangingPunct="1"/>
                      <a:r>
                        <a:rPr lang="es-ES" sz="900" b="1" kern="1200" dirty="0">
                          <a:solidFill>
                            <a:srgbClr val="009ED0"/>
                          </a:solidFill>
                          <a:latin typeface="ABeZeh"/>
                          <a:ea typeface="+mn-ea"/>
                          <a:cs typeface="+mn-cs"/>
                        </a:rPr>
                        <a:t>            Lección</a:t>
                      </a:r>
                    </a:p>
                  </a:txBody>
                  <a:tcPr marL="5183" marR="5183" marT="5183" marB="0" anchor="ctr">
                    <a:solidFill>
                      <a:srgbClr val="E7F5FA"/>
                    </a:solidFill>
                  </a:tcPr>
                </a:tc>
                <a:tc rowSpan="2" hMerge="1">
                  <a:txBody>
                    <a:bodyPr/>
                    <a:lstStyle/>
                    <a:p>
                      <a:endParaRPr lang="es-ES"/>
                    </a:p>
                  </a:txBody>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Lugar de la lección</a:t>
                      </a:r>
                    </a:p>
                  </a:txBody>
                  <a:tcPr marL="5183" marR="5183" marT="5183" marB="0" anchor="ctr">
                    <a:solidFill>
                      <a:srgbClr val="E7F5FA"/>
                    </a:solidFill>
                  </a:tcPr>
                </a:tc>
                <a:tc gridSpan="2">
                  <a:txBody>
                    <a:bodyPr/>
                    <a:lstStyle/>
                    <a:p>
                      <a:pPr marL="0" algn="ctr" defTabSz="914400" rtl="0" eaLnBrk="1" fontAlgn="ctr" latinLnBrk="0" hangingPunct="1"/>
                      <a:r>
                        <a:rPr lang="es-ES" sz="900" b="1" kern="1200" dirty="0">
                          <a:solidFill>
                            <a:srgbClr val="009ED0"/>
                          </a:solidFill>
                          <a:latin typeface="ABeZeh"/>
                          <a:ea typeface="+mn-ea"/>
                          <a:cs typeface="+mn-cs"/>
                        </a:rPr>
                        <a:t>Pruebas </a:t>
                      </a:r>
                      <a:r>
                        <a:rPr lang="es-ES" sz="900" b="1" kern="1200" dirty="0" err="1">
                          <a:solidFill>
                            <a:srgbClr val="009ED0"/>
                          </a:solidFill>
                          <a:latin typeface="ABeZeh"/>
                          <a:ea typeface="+mn-ea"/>
                          <a:cs typeface="+mn-cs"/>
                        </a:rPr>
                        <a:t>Snappet</a:t>
                      </a:r>
                      <a:endParaRPr lang="es-ES" sz="900" b="1" kern="1200" dirty="0">
                        <a:solidFill>
                          <a:srgbClr val="009ED0"/>
                        </a:solidFill>
                        <a:latin typeface="ABeZeh"/>
                        <a:ea typeface="+mn-ea"/>
                        <a:cs typeface="+mn-cs"/>
                      </a:endParaRPr>
                    </a:p>
                  </a:txBody>
                  <a:tcPr marL="5183" marR="5183" marT="5183" marB="0" anchor="ctr">
                    <a:solidFill>
                      <a:srgbClr val="E7F5FA"/>
                    </a:solidFill>
                  </a:tcPr>
                </a:tc>
                <a:tc hMerge="1">
                  <a:txBody>
                    <a:bodyPr/>
                    <a:lstStyle/>
                    <a:p>
                      <a:pPr marL="0" algn="ctr" defTabSz="914400" rtl="0" eaLnBrk="1" fontAlgn="ctr" latinLnBrk="0" hangingPunct="1"/>
                      <a:endParaRPr lang="es-ES" sz="900" b="1" kern="1200" dirty="0">
                        <a:solidFill>
                          <a:srgbClr val="009ED0"/>
                        </a:solidFill>
                        <a:latin typeface="ABeZeh"/>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err="1">
                          <a:solidFill>
                            <a:srgbClr val="009ED0"/>
                          </a:solidFill>
                          <a:latin typeface="+mn-lt"/>
                          <a:ea typeface="+mn-ea"/>
                          <a:cs typeface="+mn-cs"/>
                        </a:rPr>
                        <a:t>Obj</a:t>
                      </a:r>
                      <a:r>
                        <a:rPr lang="es-ES" sz="900" b="1" kern="1200" dirty="0">
                          <a:solidFill>
                            <a:srgbClr val="009ED0"/>
                          </a:solidFill>
                          <a:latin typeface="+mn-lt"/>
                          <a:ea typeface="+mn-ea"/>
                          <a:cs typeface="+mn-cs"/>
                        </a:rPr>
                        <a:t>. aprendizaje de </a:t>
                      </a:r>
                      <a:r>
                        <a:rPr lang="es-ES" sz="900" b="1" kern="1200" dirty="0" err="1">
                          <a:solidFill>
                            <a:srgbClr val="009ED0"/>
                          </a:solidFill>
                          <a:latin typeface="+mn-lt"/>
                          <a:ea typeface="+mn-ea"/>
                          <a:cs typeface="+mn-cs"/>
                        </a:rPr>
                        <a:t>Snappet</a:t>
                      </a:r>
                      <a:endParaRPr lang="es-ES" sz="900" b="1" kern="1200" dirty="0">
                        <a:solidFill>
                          <a:srgbClr val="009ED0"/>
                        </a:solidFill>
                        <a:latin typeface="+mn-lt"/>
                        <a:ea typeface="+mn-ea"/>
                        <a:cs typeface="+mn-cs"/>
                      </a:endParaRP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ABeZeh"/>
                          <a:ea typeface="+mn-ea"/>
                          <a:cs typeface="+mn-cs"/>
                        </a:rPr>
                        <a:t>Saber básico</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Criterios de evaluación</a:t>
                      </a:r>
                    </a:p>
                  </a:txBody>
                  <a:tcPr marL="5183" marR="5183" marT="5183" marB="0" anchor="ctr">
                    <a:solidFill>
                      <a:srgbClr val="E7F5FA"/>
                    </a:solidFill>
                  </a:tcPr>
                </a:tc>
                <a:tc rowSpan="2">
                  <a:txBody>
                    <a:bodyPr/>
                    <a:lstStyle/>
                    <a:p>
                      <a:pPr marL="0" algn="ctr" defTabSz="914400" rtl="0" eaLnBrk="1" fontAlgn="ctr" latinLnBrk="0" hangingPunct="1"/>
                      <a:r>
                        <a:rPr lang="es-ES" sz="900" b="1" kern="1200" dirty="0">
                          <a:solidFill>
                            <a:srgbClr val="009ED0"/>
                          </a:solidFill>
                          <a:latin typeface="+mn-lt"/>
                          <a:ea typeface="+mn-ea"/>
                          <a:cs typeface="+mn-cs"/>
                        </a:rPr>
                        <a:t>Competencias específicas</a:t>
                      </a:r>
                    </a:p>
                  </a:txBody>
                  <a:tcPr marL="5183" marR="5183" marT="5183" marB="0" anchor="ctr">
                    <a:solidFill>
                      <a:srgbClr val="E7F5FA"/>
                    </a:solidFill>
                  </a:tcPr>
                </a:tc>
                <a:tc rowSpan="2">
                  <a:txBody>
                    <a:bodyPr/>
                    <a:lstStyle/>
                    <a:p>
                      <a:pPr marL="0" algn="ctr" defTabSz="914400" rtl="0" eaLnBrk="1" fontAlgn="ctr" latinLnBrk="0" hangingPunct="1"/>
                      <a:r>
                        <a:rPr lang="es-ES" sz="800" b="1" kern="1200" dirty="0">
                          <a:solidFill>
                            <a:srgbClr val="009ED0"/>
                          </a:solidFill>
                          <a:latin typeface="+mn-lt"/>
                          <a:ea typeface="+mn-ea"/>
                          <a:cs typeface="+mn-cs"/>
                        </a:rPr>
                        <a:t>Perfil de salida</a:t>
                      </a:r>
                    </a:p>
                  </a:txBody>
                  <a:tcPr marL="5183" marR="5183" marT="5183" marB="0" anchor="ctr">
                    <a:solidFill>
                      <a:srgbClr val="E7F5FA"/>
                    </a:solidFill>
                  </a:tcPr>
                </a:tc>
                <a:extLst>
                  <a:ext uri="{0D108BD9-81ED-4DB2-BD59-A6C34878D82A}">
                    <a16:rowId xmlns:a16="http://schemas.microsoft.com/office/drawing/2014/main" val="1342767814"/>
                  </a:ext>
                </a:extLst>
              </a:tr>
              <a:tr h="385516">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unidad</a:t>
                      </a:r>
                    </a:p>
                  </a:txBody>
                  <a:tcPr marL="5183" marR="5183" marT="5183" marB="0" anchor="ctr">
                    <a:solidFill>
                      <a:srgbClr val="E7F5F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1" kern="1200" dirty="0">
                          <a:solidFill>
                            <a:srgbClr val="009ED0"/>
                          </a:solidFill>
                          <a:latin typeface="ABeZeh"/>
                          <a:ea typeface="+mn-ea"/>
                          <a:cs typeface="+mn-cs"/>
                        </a:rPr>
                        <a:t>P. </a:t>
                      </a:r>
                      <a:r>
                        <a:rPr lang="es-ES" sz="900" b="1" kern="1200" dirty="0" err="1">
                          <a:solidFill>
                            <a:srgbClr val="009ED0"/>
                          </a:solidFill>
                          <a:latin typeface="ABeZeh"/>
                          <a:ea typeface="+mn-ea"/>
                          <a:cs typeface="+mn-cs"/>
                        </a:rPr>
                        <a:t>compe-tencial</a:t>
                      </a:r>
                      <a:endParaRPr lang="es-ES" sz="900" b="1" kern="1200" dirty="0">
                        <a:solidFill>
                          <a:srgbClr val="009ED0"/>
                        </a:solidFill>
                        <a:latin typeface="ABeZeh"/>
                        <a:ea typeface="+mn-ea"/>
                        <a:cs typeface="+mn-cs"/>
                      </a:endParaRPr>
                    </a:p>
                  </a:txBody>
                  <a:tcPr marL="5183" marR="5183" marT="5183" marB="0" anchor="ctr">
                    <a:solidFill>
                      <a:srgbClr val="E7F5FA"/>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3716125349"/>
                  </a:ext>
                </a:extLst>
              </a:tr>
              <a:tr h="264858">
                <a:tc rowSpan="2">
                  <a:txBody>
                    <a:bodyPr/>
                    <a:lstStyle/>
                    <a:p>
                      <a:pPr marL="0" indent="0" algn="ctr"/>
                      <a:r>
                        <a:rPr lang="es-ES" sz="900" dirty="0">
                          <a:solidFill>
                            <a:srgbClr val="00B0F0"/>
                          </a:solidFill>
                          <a:latin typeface="+mn-lt"/>
                        </a:rPr>
                        <a:t>8.6</a:t>
                      </a:r>
                    </a:p>
                  </a:txBody>
                  <a:tcPr marL="36000" marR="36000" marT="36000" marB="0" anchor="ctr">
                    <a:solidFill>
                      <a:srgbClr val="E7F5FA"/>
                    </a:solidFill>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u="none" strike="noStrike" kern="1200" dirty="0">
                          <a:solidFill>
                            <a:srgbClr val="00B0F0"/>
                          </a:solidFill>
                          <a:effectLst/>
                          <a:latin typeface="+mn-lt"/>
                          <a:ea typeface="+mn-ea"/>
                          <a:cs typeface="+mn-cs"/>
                        </a:rPr>
                        <a:t>Los días de la semana</a:t>
                      </a:r>
                      <a:endParaRPr lang="es-ES" sz="900" dirty="0">
                        <a:solidFill>
                          <a:srgbClr val="00B0F0"/>
                        </a:solidFill>
                        <a:latin typeface="+mn-lt"/>
                      </a:endParaRPr>
                    </a:p>
                  </a:txBody>
                  <a:tcPr anchor="ctr">
                    <a:solidFill>
                      <a:srgbClr val="E7F5F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u="none" strike="noStrike" dirty="0">
                          <a:effectLst/>
                        </a:rPr>
                        <a:t>Ejercicios 1 y 2 y adaptativo</a:t>
                      </a:r>
                      <a:endParaRPr lang="es-ES" sz="900" b="0" i="0" u="none" strike="noStrike" dirty="0">
                        <a:solidFill>
                          <a:srgbClr val="000000"/>
                        </a:solidFill>
                        <a:effectLst/>
                        <a:latin typeface="Calibri" panose="020F0502020204030204" pitchFamily="34" charset="0"/>
                      </a:endParaRPr>
                    </a:p>
                  </a:txBody>
                  <a:tcPr marL="6349" marR="6349" marT="6349" marB="0" anchor="ctr">
                    <a:solidFill>
                      <a:schemeClr val="accent4">
                        <a:lumMod val="20000"/>
                        <a:lumOff val="80000"/>
                      </a:schemeClr>
                    </a:solidFill>
                  </a:tcPr>
                </a:tc>
                <a:tc>
                  <a:txBody>
                    <a:bodyPr/>
                    <a:lstStyle/>
                    <a:p>
                      <a:pPr marL="0" algn="ctr" defTabSz="914400" rtl="0" eaLnBrk="1" fontAlgn="ctr" latinLnBrk="0" hangingPunct="1"/>
                      <a:r>
                        <a:rPr lang="es-ES" sz="900" b="1" kern="1200" dirty="0">
                          <a:solidFill>
                            <a:schemeClr val="tx1"/>
                          </a:solidFill>
                          <a:latin typeface="ABeZeh"/>
                          <a:ea typeface="+mn-ea"/>
                          <a:cs typeface="+mn-cs"/>
                        </a:rPr>
                        <a:t>x</a:t>
                      </a:r>
                    </a:p>
                  </a:txBody>
                  <a:tcPr marL="5183" marR="5183" marT="5183" marB="0" anchor="ctr">
                    <a:solidFill>
                      <a:schemeClr val="accent4">
                        <a:lumMod val="20000"/>
                        <a:lumOff val="80000"/>
                      </a:schemeClr>
                    </a:solidFill>
                  </a:tcPr>
                </a:tc>
                <a:tc>
                  <a:txBody>
                    <a:bodyPr/>
                    <a:lstStyle/>
                    <a:p>
                      <a:pPr algn="ctr"/>
                      <a:endParaRPr lang="es-ES"/>
                    </a:p>
                  </a:txBody>
                  <a:tcPr marL="5183" marR="5183" marT="5183" marB="0" anchor="ctr"/>
                </a:tc>
                <a:tc>
                  <a:txBody>
                    <a:bodyPr/>
                    <a:lstStyle/>
                    <a:p>
                      <a:pPr algn="ctr" fontAlgn="ctr"/>
                      <a:r>
                        <a:rPr lang="es-ES" sz="900" u="none" strike="noStrike" dirty="0">
                          <a:effectLst/>
                        </a:rPr>
                        <a:t>108. Conocer y ordenar los días de la semana.</a:t>
                      </a:r>
                      <a:endParaRPr lang="es-ES" sz="900" b="0" i="0" u="none" strike="noStrike" dirty="0">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ctr"/>
                      <a:r>
                        <a:rPr lang="es-ES" sz="900" u="none" strike="noStrike" dirty="0">
                          <a:effectLst/>
                        </a:rPr>
                        <a:t>B. 1. Magnitud</a:t>
                      </a:r>
                      <a:endParaRPr lang="es-ES" sz="900" b="0" i="0" u="none" strike="noStrike" dirty="0">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rgbClr val="000000"/>
                          </a:solidFill>
                          <a:effectLst/>
                          <a:latin typeface="+mn-lt"/>
                        </a:rPr>
                        <a:t>B.1.1</a:t>
                      </a:r>
                    </a:p>
                  </a:txBody>
                  <a:tcPr marL="6349" marR="6349" marT="6349"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ctr"/>
                      <a:endParaRPr lang="es-ES" sz="800" b="0" i="0" u="none" strike="noStrike" dirty="0">
                        <a:solidFill>
                          <a:srgbClr val="444444"/>
                        </a:solidFill>
                        <a:effectLst/>
                        <a:latin typeface="+mn-lt"/>
                      </a:endParaRPr>
                    </a:p>
                  </a:txBody>
                  <a:tcPr marL="6349" marR="6349" marT="6349" marB="0" anchor="ctr"/>
                </a:tc>
                <a:extLst>
                  <a:ext uri="{0D108BD9-81ED-4DB2-BD59-A6C34878D82A}">
                    <a16:rowId xmlns:a16="http://schemas.microsoft.com/office/drawing/2014/main" val="91910031"/>
                  </a:ext>
                </a:extLst>
              </a:tr>
              <a:tr h="409338">
                <a:tc vMerge="1">
                  <a:txBody>
                    <a:bodyPr/>
                    <a:lstStyle/>
                    <a:p>
                      <a:endParaRPr lang="es-ES" sz="900" dirty="0">
                        <a:solidFill>
                          <a:srgbClr val="00B0F0"/>
                        </a:solidFill>
                        <a:latin typeface="+mn-lt"/>
                      </a:endParaRPr>
                    </a:p>
                  </a:txBody>
                  <a:tcPr>
                    <a:solidFill>
                      <a:srgbClr val="E7F5FA"/>
                    </a:solidFill>
                  </a:tcPr>
                </a:tc>
                <a:tc vMerge="1">
                  <a:txBody>
                    <a:bodyPr/>
                    <a:lstStyle/>
                    <a:p>
                      <a:endParaRPr lang="es-ES" sz="900" dirty="0">
                        <a:solidFill>
                          <a:srgbClr val="00B0F0"/>
                        </a:solidFill>
                        <a:latin typeface="+mn-lt"/>
                      </a:endParaRPr>
                    </a:p>
                  </a:txBody>
                  <a:tcPr>
                    <a:solidFill>
                      <a:srgbClr val="E7F5FA"/>
                    </a:solidFill>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dirty="0"/>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960. 4.1. Utilizar principios básicos del pensamiento computacional de forma guiada.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4.1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4. Utilizar el pensamiento computacional organizando datos, descomponiendo en partes, reconociendo patrones…</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STEM3, CD1, CD3, CD5,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098291314"/>
                  </a:ext>
                </a:extLst>
              </a:tr>
              <a:tr h="294941">
                <a:tc rowSpan="2">
                  <a:txBody>
                    <a:bodyPr/>
                    <a:lstStyle/>
                    <a:p>
                      <a:pPr algn="ctr" fontAlgn="ctr"/>
                      <a:r>
                        <a:rPr lang="es-ES" sz="900" u="none" strike="noStrike" dirty="0">
                          <a:solidFill>
                            <a:srgbClr val="00B0F0"/>
                          </a:solidFill>
                          <a:effectLst/>
                          <a:latin typeface="+mn-lt"/>
                        </a:rPr>
                        <a:t>8.7</a:t>
                      </a:r>
                      <a:endParaRPr lang="es-ES" sz="900" b="0" i="0" u="none" strike="noStrike" dirty="0">
                        <a:solidFill>
                          <a:srgbClr val="00B0F0"/>
                        </a:solidFill>
                        <a:effectLst/>
                        <a:latin typeface="+mn-lt"/>
                      </a:endParaRPr>
                    </a:p>
                  </a:txBody>
                  <a:tcPr marL="36000" marR="36000" marT="36000" marB="0" anchor="ctr">
                    <a:solidFill>
                      <a:srgbClr val="E7F5FA"/>
                    </a:solidFill>
                  </a:tcPr>
                </a:tc>
                <a:tc rowSpan="2">
                  <a:txBody>
                    <a:bodyPr/>
                    <a:lstStyle/>
                    <a:p>
                      <a:pPr algn="ctr" fontAlgn="ctr"/>
                      <a:r>
                        <a:rPr lang="es-ES" sz="900" u="none" strike="noStrike" dirty="0">
                          <a:solidFill>
                            <a:srgbClr val="00B0F0"/>
                          </a:solidFill>
                          <a:effectLst/>
                          <a:latin typeface="+mn-lt"/>
                        </a:rPr>
                        <a:t>El calendario</a:t>
                      </a:r>
                      <a:endParaRPr lang="es-ES" sz="900" b="0" i="0" u="none" strike="noStrike" dirty="0">
                        <a:solidFill>
                          <a:srgbClr val="00B0F0"/>
                        </a:solidFill>
                        <a:effectLst/>
                        <a:latin typeface="+mn-lt"/>
                      </a:endParaRP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dirty="0"/>
                    </a:p>
                  </a:txBody>
                  <a:tcPr marL="6349" marR="6349" marT="6349" marB="0" anchor="ctr"/>
                </a:tc>
                <a:tc>
                  <a:txBody>
                    <a:bodyPr/>
                    <a:lstStyle/>
                    <a:p>
                      <a:pPr algn="ctr" fontAlgn="ctr"/>
                      <a:r>
                        <a:rPr lang="es-ES" sz="900" u="none" strike="noStrike" dirty="0">
                          <a:effectLst/>
                          <a:latin typeface="+mn-lt"/>
                        </a:rPr>
                        <a:t>768. Leer un calendario.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rPr>
                        <a:t>B. 1. Magnitud</a:t>
                      </a:r>
                      <a:endParaRPr lang="es-ES" sz="900" b="0" i="0" u="none" strike="noStrike" dirty="0">
                        <a:solidFill>
                          <a:srgbClr val="000000"/>
                        </a:solidFill>
                        <a:effectLst/>
                        <a:latin typeface="Calibri" panose="020F0502020204030204" pitchFamily="34" charset="0"/>
                      </a:endParaRPr>
                    </a:p>
                  </a:txBody>
                  <a:tcPr marL="2583" marR="2583" marT="2583" marB="0" anchor="ctr">
                    <a:solidFill>
                      <a:schemeClr val="accent4">
                        <a:lumMod val="20000"/>
                        <a:lumOff val="80000"/>
                      </a:schemeClr>
                    </a:solidFill>
                  </a:tcPr>
                </a:tc>
                <a:tc>
                  <a:txBody>
                    <a:bodyPr/>
                    <a:lstStyle/>
                    <a:p>
                      <a:pPr algn="ctr" fontAlgn="b"/>
                      <a:r>
                        <a:rPr lang="es-ES" sz="900" b="0" i="0" u="none" strike="noStrike" dirty="0">
                          <a:solidFill>
                            <a:srgbClr val="000000"/>
                          </a:solidFill>
                          <a:effectLst/>
                          <a:latin typeface="+mn-lt"/>
                        </a:rPr>
                        <a:t>B.1.3</a:t>
                      </a: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b="0" i="0" u="none" strike="noStrike">
                        <a:solidFill>
                          <a:srgbClr val="000000"/>
                        </a:solidFill>
                        <a:effectLst/>
                        <a:latin typeface="+mn-lt"/>
                      </a:endParaRPr>
                    </a:p>
                  </a:txBody>
                  <a:tcPr marL="6349" marR="6349" marT="6349" marB="0" anchor="b"/>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1733857731"/>
                  </a:ext>
                </a:extLst>
              </a:tr>
              <a:tr h="409338">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dirty="0"/>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960. 4.1. Utilizar principios básicos del pensamiento computacional de forma guiada.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4.1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4. Utilizar el pensamiento computacional organizando datos, descomponiendo en partes, reconociendo patrones…</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STEM2, STEM3, CD1, CD3, CD5, CE3.</a:t>
                      </a:r>
                      <a:endParaRPr lang="en-GB" sz="1800" b="0" i="0" u="none" strike="noStrike" dirty="0">
                        <a:solidFill>
                          <a:schemeClr val="tx1"/>
                        </a:solidFill>
                        <a:effectLst/>
                        <a:latin typeface="Arial" panose="020B0604020202020204" pitchFamily="34" charset="0"/>
                      </a:endParaRPr>
                    </a:p>
                  </a:txBody>
                  <a:tcPr marL="6349" marR="6349" marT="6349" marB="0" anchor="ctr">
                    <a:solidFill>
                      <a:schemeClr val="bg2">
                        <a:lumMod val="90000"/>
                      </a:schemeClr>
                    </a:solidFill>
                  </a:tcPr>
                </a:tc>
                <a:extLst>
                  <a:ext uri="{0D108BD9-81ED-4DB2-BD59-A6C34878D82A}">
                    <a16:rowId xmlns:a16="http://schemas.microsoft.com/office/drawing/2014/main" val="1941620326"/>
                  </a:ext>
                </a:extLst>
              </a:tr>
              <a:tr h="371655">
                <a:tc rowSpan="2">
                  <a:txBody>
                    <a:bodyPr/>
                    <a:lstStyle/>
                    <a:p>
                      <a:pPr algn="ctr" fontAlgn="ctr"/>
                      <a:r>
                        <a:rPr lang="es-ES" sz="900" u="none" strike="noStrike" dirty="0">
                          <a:solidFill>
                            <a:srgbClr val="00B0F0"/>
                          </a:solidFill>
                          <a:effectLst/>
                          <a:latin typeface="+mn-lt"/>
                        </a:rPr>
                        <a:t>8.8</a:t>
                      </a:r>
                      <a:endParaRPr lang="es-ES" sz="900" b="0" i="0" u="none" strike="noStrike" dirty="0">
                        <a:solidFill>
                          <a:srgbClr val="00B0F0"/>
                        </a:solidFill>
                        <a:effectLst/>
                        <a:latin typeface="+mn-lt"/>
                      </a:endParaRPr>
                    </a:p>
                  </a:txBody>
                  <a:tcPr marL="36000" marR="36000" marT="36000" marB="0" anchor="ctr">
                    <a:solidFill>
                      <a:srgbClr val="E7F5FA"/>
                    </a:solidFill>
                  </a:tcPr>
                </a:tc>
                <a:tc rowSpan="2">
                  <a:txBody>
                    <a:bodyPr/>
                    <a:lstStyle/>
                    <a:p>
                      <a:pPr algn="ctr" fontAlgn="ctr"/>
                      <a:r>
                        <a:rPr lang="es-ES" sz="900" u="none" strike="noStrike" dirty="0">
                          <a:solidFill>
                            <a:srgbClr val="00B0F0"/>
                          </a:solidFill>
                          <a:effectLst/>
                          <a:latin typeface="+mn-lt"/>
                        </a:rPr>
                        <a:t>Billetes y monedas</a:t>
                      </a:r>
                      <a:endParaRPr lang="es-ES" sz="900" u="none" strike="noStrike" kern="1200" dirty="0">
                        <a:solidFill>
                          <a:srgbClr val="00B0F0"/>
                        </a:solidFill>
                        <a:effectLst/>
                        <a:latin typeface="+mn-lt"/>
                        <a:ea typeface="+mn-ea"/>
                        <a:cs typeface="+mn-cs"/>
                      </a:endParaRP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dirty="0"/>
                    </a:p>
                  </a:txBody>
                  <a:tcPr marL="6349" marR="6349" marT="6349" marB="0" anchor="ctr"/>
                </a:tc>
                <a:tc>
                  <a:txBody>
                    <a:bodyPr/>
                    <a:lstStyle/>
                    <a:p>
                      <a:pPr algn="ctr" fontAlgn="ctr"/>
                      <a:r>
                        <a:rPr lang="es-ES" sz="900" u="none" strike="noStrike" dirty="0">
                          <a:effectLst/>
                          <a:latin typeface="+mn-lt"/>
                        </a:rPr>
                        <a:t>178. Contar y pagar con billetes y monedas.</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A</a:t>
                      </a:r>
                      <a:r>
                        <a:rPr lang="es-ES" sz="900" u="none" strike="noStrike" baseline="0" dirty="0">
                          <a:effectLst/>
                          <a:latin typeface="+mn-lt"/>
                        </a:rPr>
                        <a:t>.5</a:t>
                      </a:r>
                      <a:r>
                        <a:rPr lang="es-ES" sz="900" u="none" strike="noStrike" dirty="0">
                          <a:effectLst/>
                          <a:latin typeface="+mn-lt"/>
                        </a:rPr>
                        <a:t>. Educación financiera</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latin typeface="+mn-lt"/>
                        </a:rPr>
                        <a:t>A 5.1</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endParaRPr lang="es-ES" sz="900" b="0" i="0" u="none" strike="noStrike">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2894841827"/>
                  </a:ext>
                </a:extLst>
              </a:tr>
              <a:tr h="574180">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r>
                        <a:rPr lang="es-ES" sz="1000" b="0" i="0" u="none" strike="noStrike" dirty="0">
                          <a:solidFill>
                            <a:schemeClr val="tx1"/>
                          </a:solidFill>
                          <a:effectLst/>
                          <a:latin typeface="+mn-lt"/>
                        </a:rPr>
                        <a:t>x</a:t>
                      </a:r>
                      <a:endParaRPr lang="es-ES" sz="1000" dirty="0"/>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963. 5.2 Reconocer y utilizar conexiones entre las matemáticas, otras áreas y la vida cotidiana.</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5.2</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rPr>
                        <a:t>5. Reconocer y utilizar conexiones entre las diferentes ideas matemáticas, así como identificar las matemáticas implicadas en otras áreas o en la vida cotidiana…</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bg2">
                        <a:lumMod val="90000"/>
                      </a:schemeClr>
                    </a:solidFill>
                  </a:tcPr>
                </a:tc>
                <a:tc>
                  <a:txBody>
                    <a:bodyPr/>
                    <a:lstStyle/>
                    <a:p>
                      <a:pPr algn="ctr" fontAlgn="t">
                        <a:lnSpc>
                          <a:spcPct val="107000"/>
                        </a:lnSpc>
                        <a:spcBef>
                          <a:spcPts val="0"/>
                        </a:spcBef>
                        <a:spcAft>
                          <a:spcPts val="800"/>
                        </a:spcAft>
                      </a:pPr>
                      <a:r>
                        <a:rPr lang="en-GB" sz="8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STEM1, STEM3, CD3, CD5, CC4, CCEC1.</a:t>
                      </a:r>
                      <a:endParaRPr lang="en-GB" sz="1800" b="0" i="0" u="none" strike="noStrike" dirty="0">
                        <a:solidFill>
                          <a:schemeClr val="tx1"/>
                        </a:solidFill>
                        <a:effectLst/>
                        <a:latin typeface="Arial" panose="020B0604020202020204" pitchFamily="34" charset="0"/>
                      </a:endParaRPr>
                    </a:p>
                  </a:txBody>
                  <a:tcPr marL="5183" marR="5183" marT="5183" marB="0" anchor="ctr">
                    <a:solidFill>
                      <a:schemeClr val="bg2">
                        <a:lumMod val="90000"/>
                      </a:schemeClr>
                    </a:solidFill>
                  </a:tcPr>
                </a:tc>
                <a:extLst>
                  <a:ext uri="{0D108BD9-81ED-4DB2-BD59-A6C34878D82A}">
                    <a16:rowId xmlns:a16="http://schemas.microsoft.com/office/drawing/2014/main" val="173911191"/>
                  </a:ext>
                </a:extLst>
              </a:tr>
              <a:tr h="404878">
                <a:tc rowSpan="2">
                  <a:txBody>
                    <a:bodyPr/>
                    <a:lstStyle/>
                    <a:p>
                      <a:pPr algn="ctr" fontAlgn="ctr"/>
                      <a:r>
                        <a:rPr lang="es-ES" sz="900" u="none" strike="noStrike" dirty="0">
                          <a:solidFill>
                            <a:srgbClr val="00B0F0"/>
                          </a:solidFill>
                          <a:effectLst/>
                          <a:latin typeface="+mn-lt"/>
                        </a:rPr>
                        <a:t>8.9</a:t>
                      </a:r>
                      <a:endParaRPr lang="es-ES" sz="900" b="0" i="0" u="none" strike="noStrike" dirty="0">
                        <a:solidFill>
                          <a:srgbClr val="00B0F0"/>
                        </a:solidFill>
                        <a:effectLst/>
                        <a:latin typeface="+mn-lt"/>
                      </a:endParaRPr>
                    </a:p>
                  </a:txBody>
                  <a:tcPr marL="36000" marR="36000" marT="36000" marB="0" anchor="ctr">
                    <a:solidFill>
                      <a:srgbClr val="E7F5FA"/>
                    </a:solidFill>
                  </a:tcPr>
                </a:tc>
                <a:tc rowSpan="2">
                  <a:txBody>
                    <a:bodyPr/>
                    <a:lstStyle/>
                    <a:p>
                      <a:pPr algn="ctr" fontAlgn="ctr"/>
                      <a:r>
                        <a:rPr lang="es-ES" sz="900" u="none" strike="noStrike" dirty="0">
                          <a:solidFill>
                            <a:srgbClr val="00B0F0"/>
                          </a:solidFill>
                          <a:effectLst/>
                          <a:latin typeface="+mn-lt"/>
                        </a:rPr>
                        <a:t>El reloj analógico</a:t>
                      </a:r>
                    </a:p>
                  </a:txBody>
                  <a:tcPr marL="6349" marR="6349" marT="6349" marB="0" anchor="ctr">
                    <a:solidFill>
                      <a:srgbClr val="E7F5FA"/>
                    </a:solidFill>
                  </a:tcPr>
                </a:tc>
                <a:tc>
                  <a:txBody>
                    <a:bodyPr/>
                    <a:lstStyle/>
                    <a:p>
                      <a:pPr algn="l" fontAlgn="ctr"/>
                      <a:r>
                        <a:rPr lang="es-ES" sz="900" u="none" strike="noStrike" dirty="0">
                          <a:effectLst/>
                          <a:latin typeface="+mn-lt"/>
                        </a:rPr>
                        <a:t>Ejercicios 1 y 2 y adaptativo</a:t>
                      </a:r>
                      <a:endParaRPr lang="es-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algn="ctr"/>
                      <a:endParaRPr lang="es-ES" sz="1000" dirty="0"/>
                    </a:p>
                  </a:txBody>
                  <a:tcPr marL="6349" marR="6349" marT="6349" marB="0" anchor="ctr"/>
                </a:tc>
                <a:tc>
                  <a:txBody>
                    <a:bodyPr/>
                    <a:lstStyle/>
                    <a:p>
                      <a:pPr algn="ctr" fontAlgn="ctr"/>
                      <a:r>
                        <a:rPr lang="es-ES" sz="900" u="none" strike="noStrike" dirty="0">
                          <a:effectLst/>
                          <a:latin typeface="+mn-lt"/>
                        </a:rPr>
                        <a:t>91. Leer las horas en punto y las medias horas en relojes analógicos.</a:t>
                      </a:r>
                    </a:p>
                  </a:txBody>
                  <a:tcPr marL="6349" marR="6349" marT="6349" marB="0" anchor="ctr">
                    <a:solidFill>
                      <a:schemeClr val="accent4">
                        <a:lumMod val="20000"/>
                        <a:lumOff val="80000"/>
                      </a:schemeClr>
                    </a:solidFill>
                  </a:tcPr>
                </a:tc>
                <a:tc>
                  <a:txBody>
                    <a:bodyPr/>
                    <a:lstStyle/>
                    <a:p>
                      <a:pPr algn="ctr" fontAlgn="ctr"/>
                      <a:r>
                        <a:rPr lang="es-ES" sz="900" u="none" strike="noStrike" dirty="0">
                          <a:effectLst/>
                        </a:rPr>
                        <a:t>B. 1. Magnitud</a:t>
                      </a:r>
                    </a:p>
                  </a:txBody>
                  <a:tcPr marL="5183" marR="5183" marT="5183" marB="0" anchor="ctr">
                    <a:solidFill>
                      <a:schemeClr val="accent4">
                        <a:lumMod val="20000"/>
                        <a:lumOff val="80000"/>
                      </a:schemeClr>
                    </a:solidFill>
                  </a:tcPr>
                </a:tc>
                <a:tc>
                  <a:txBody>
                    <a:bodyPr/>
                    <a:lstStyle/>
                    <a:p>
                      <a:pPr algn="ctr" fontAlgn="ctr"/>
                      <a:r>
                        <a:rPr lang="es-ES" sz="900" u="none" strike="noStrike" dirty="0">
                          <a:effectLst/>
                        </a:rPr>
                        <a:t>B. 1.3</a:t>
                      </a:r>
                      <a:endParaRPr lang="es-ES" sz="900" b="0" i="0" u="none" strike="noStrike"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endParaRPr lang="es-ES" sz="900" b="0" i="0" u="none" strike="noStrike" dirty="0">
                        <a:solidFill>
                          <a:srgbClr val="000000"/>
                        </a:solidFill>
                        <a:effectLst/>
                        <a:latin typeface="+mn-lt"/>
                      </a:endParaRPr>
                    </a:p>
                  </a:txBody>
                  <a:tcPr marL="6349" marR="6349" marT="6349" marB="0" anchor="ct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ctr"/>
                      <a:endParaRPr lang="es-ES" sz="800" b="0" i="0" u="none" strike="noStrike" dirty="0">
                        <a:solidFill>
                          <a:schemeClr val="tx1"/>
                        </a:solidFill>
                        <a:effectLst/>
                        <a:latin typeface="+mn-lt"/>
                      </a:endParaRPr>
                    </a:p>
                  </a:txBody>
                  <a:tcPr marL="6349" marR="6349" marT="6349" marB="0" anchor="ctr"/>
                </a:tc>
                <a:extLst>
                  <a:ext uri="{0D108BD9-81ED-4DB2-BD59-A6C34878D82A}">
                    <a16:rowId xmlns:a16="http://schemas.microsoft.com/office/drawing/2014/main" val="2226416610"/>
                  </a:ext>
                </a:extLst>
              </a:tr>
              <a:tr h="498518">
                <a:tc vMerge="1">
                  <a:txBody>
                    <a:bodyPr/>
                    <a:lstStyle/>
                    <a:p>
                      <a:endParaRPr lang="es-ES"/>
                    </a:p>
                  </a:txBody>
                  <a:tcPr/>
                </a:tc>
                <a:tc vMerge="1">
                  <a:txBody>
                    <a:bodyPr/>
                    <a:lstStyle/>
                    <a:p>
                      <a:endParaRPr lang="es-ES"/>
                    </a:p>
                  </a:txBody>
                  <a:tcPr/>
                </a:tc>
                <a:tc>
                  <a:txBody>
                    <a:bodyPr/>
                    <a:lstStyle/>
                    <a:p>
                      <a:pPr algn="l" fontAlgn="ctr"/>
                      <a:r>
                        <a:rPr lang="es-ES" sz="900" u="none" strike="noStrike" dirty="0">
                          <a:effectLst/>
                          <a:latin typeface="+mn-lt"/>
                        </a:rPr>
                        <a:t>Ejercicio 3</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algn="ctr" fontAlgn="ctr"/>
                      <a:endParaRPr lang="es-ES" sz="900" b="0" i="0" u="none" strike="noStrike" dirty="0">
                        <a:solidFill>
                          <a:schemeClr val="tx1"/>
                        </a:solidFill>
                        <a:effectLst/>
                        <a:latin typeface="+mn-lt"/>
                      </a:endParaRPr>
                    </a:p>
                  </a:txBody>
                  <a:tcPr marL="6349" marR="6349" marT="6349" marB="0" anchor="ctr"/>
                </a:tc>
                <a:tc>
                  <a:txBody>
                    <a:bodyPr/>
                    <a:lstStyle/>
                    <a:p>
                      <a:pPr algn="ctr"/>
                      <a:endParaRPr lang="es-ES" sz="1000" b="0" i="0" u="none" strike="noStrike" dirty="0">
                        <a:solidFill>
                          <a:schemeClr val="tx1"/>
                        </a:solidFill>
                        <a:effectLst/>
                        <a:latin typeface="+mn-lt"/>
                      </a:endParaRPr>
                    </a:p>
                  </a:txBody>
                  <a:tcPr marL="6349" marR="6349" marT="6349" marB="0" anchor="ctr">
                    <a:solidFill>
                      <a:schemeClr val="bg2">
                        <a:lumMod val="90000"/>
                      </a:schemeClr>
                    </a:solidFill>
                  </a:tcPr>
                </a:tc>
                <a:tc>
                  <a:txBody>
                    <a:bodyPr/>
                    <a:lstStyle/>
                    <a:p>
                      <a:pPr algn="ctr" fontAlgn="ctr"/>
                      <a:r>
                        <a:rPr lang="es-ES" sz="900" u="none" strike="noStrike" dirty="0">
                          <a:effectLst/>
                          <a:latin typeface="+mn-lt"/>
                        </a:rPr>
                        <a:t>960. 4.1. Utilizar principios básicos del pensamiento computacional.</a:t>
                      </a:r>
                    </a:p>
                  </a:txBody>
                  <a:tcPr marL="6349" marR="6349" marT="6349" marB="0" anchor="ctr">
                    <a:solidFill>
                      <a:schemeClr val="bg2">
                        <a:lumMod val="90000"/>
                      </a:schemeClr>
                    </a:solidFill>
                  </a:tcPr>
                </a:tc>
                <a:tc>
                  <a:txBody>
                    <a:bodyPr/>
                    <a:lstStyle/>
                    <a:p>
                      <a:pPr algn="ctr" fontAlgn="b"/>
                      <a:endParaRPr lang="es-ES" sz="900" b="0" i="0" u="none" strike="noStrike" dirty="0">
                        <a:solidFill>
                          <a:srgbClr val="000000"/>
                        </a:solidFill>
                        <a:effectLst/>
                        <a:latin typeface="+mn-lt"/>
                      </a:endParaRPr>
                    </a:p>
                  </a:txBody>
                  <a:tcPr marL="6349" marR="6349" marT="6349" marB="0" anchor="b"/>
                </a:tc>
                <a:tc>
                  <a:txBody>
                    <a:bodyPr/>
                    <a:lstStyle/>
                    <a:p>
                      <a:pPr algn="ctr" fontAlgn="b"/>
                      <a:endParaRPr lang="es-ES" sz="900" b="0" i="0" u="none" strike="noStrike" dirty="0">
                        <a:solidFill>
                          <a:srgbClr val="000000"/>
                        </a:solidFill>
                        <a:effectLst/>
                        <a:latin typeface="+mn-lt"/>
                      </a:endParaRPr>
                    </a:p>
                  </a:txBody>
                  <a:tcPr marL="6349" marR="6349" marT="6349" marB="0" anchor="ctr"/>
                </a:tc>
                <a:tc>
                  <a:txBody>
                    <a:bodyPr/>
                    <a:lstStyle/>
                    <a:p>
                      <a:pPr algn="ctr" fontAlgn="ctr"/>
                      <a:r>
                        <a:rPr lang="es-ES" sz="900" u="none" strike="noStrike" dirty="0">
                          <a:effectLst/>
                          <a:latin typeface="+mn-lt"/>
                        </a:rPr>
                        <a:t>C.E. 4.1</a:t>
                      </a:r>
                      <a:endParaRPr lang="es-ES" sz="900" b="0" i="0" u="none" strike="noStrike" dirty="0">
                        <a:solidFill>
                          <a:srgbClr val="000000"/>
                        </a:solidFill>
                        <a:effectLst/>
                        <a:latin typeface="+mn-lt"/>
                      </a:endParaRPr>
                    </a:p>
                  </a:txBody>
                  <a:tcPr marL="6349" marR="6349" marT="6349" marB="0" anchor="ctr">
                    <a:solidFill>
                      <a:schemeClr val="bg2">
                        <a:lumMod val="90000"/>
                      </a:schemeClr>
                    </a:solidFill>
                  </a:tcPr>
                </a:tc>
                <a:tc>
                  <a:txBody>
                    <a:bodyPr/>
                    <a:lstStyle/>
                    <a:p>
                      <a:pPr lvl="0" algn="ctr">
                        <a:buNone/>
                      </a:pPr>
                      <a:r>
                        <a:rPr lang="es-ES" sz="900" u="none" strike="noStrike" dirty="0">
                          <a:effectLst/>
                          <a:latin typeface="+mn-lt"/>
                        </a:rPr>
                        <a:t>4. Utilizar el pensamiento computacional organizando datos, descomponiendo en partes, reconociendo patrones…</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lvl="0" algn="ctr">
                        <a:lnSpc>
                          <a:spcPct val="107000"/>
                        </a:lnSpc>
                        <a:spcBef>
                          <a:spcPts val="0"/>
                        </a:spcBef>
                        <a:spcAft>
                          <a:spcPts val="800"/>
                        </a:spcAft>
                        <a:buNone/>
                      </a:pPr>
                      <a:r>
                        <a:rPr lang="en-GB" sz="800" b="0" i="0" u="none" strike="noStrike" dirty="0">
                          <a:solidFill>
                            <a:schemeClr val="tx1"/>
                          </a:solidFill>
                          <a:effectLst/>
                          <a:latin typeface="Calibri"/>
                          <a:ea typeface="Times New Roman" panose="02020603050405020304" pitchFamily="18" charset="0"/>
                          <a:cs typeface="Calibri"/>
                        </a:rPr>
                        <a:t>STEM1, STEM2, STEM3, CD1, CD3, CD5, CE3.</a:t>
                      </a:r>
                      <a:endParaRPr lang="en-GB" sz="1800" b="0" i="0" u="none" strike="noStrike">
                        <a:solidFill>
                          <a:schemeClr val="tx1"/>
                        </a:solidFill>
                        <a:effectLst/>
                        <a:latin typeface="Calibri"/>
                        <a:cs typeface="Calibri"/>
                      </a:endParaRPr>
                    </a:p>
                  </a:txBody>
                  <a:tcPr marL="6349" marR="6349" marT="6349" marB="0" anchor="ctr">
                    <a:solidFill>
                      <a:schemeClr val="bg2">
                        <a:lumMod val="90000"/>
                      </a:schemeClr>
                    </a:solidFill>
                  </a:tcPr>
                </a:tc>
                <a:extLst>
                  <a:ext uri="{0D108BD9-81ED-4DB2-BD59-A6C34878D82A}">
                    <a16:rowId xmlns:a16="http://schemas.microsoft.com/office/drawing/2014/main" val="4008220302"/>
                  </a:ext>
                </a:extLst>
              </a:tr>
              <a:tr h="498517">
                <a:tc rowSpan="2">
                  <a:txBody>
                    <a:bodyPr/>
                    <a:lstStyle/>
                    <a:p>
                      <a:pPr lvl="0" algn="ctr">
                        <a:buNone/>
                      </a:pPr>
                      <a:r>
                        <a:rPr lang="es-ES" sz="900" u="none" strike="noStrike" dirty="0">
                          <a:solidFill>
                            <a:srgbClr val="00B0F0"/>
                          </a:solidFill>
                          <a:effectLst/>
                          <a:latin typeface="+mn-lt"/>
                        </a:rPr>
                        <a:t>8.10</a:t>
                      </a:r>
                    </a:p>
                  </a:txBody>
                  <a:tcPr marL="36000" marR="36000" marT="36000" marB="0" anchor="ctr">
                    <a:solidFill>
                      <a:srgbClr val="E7F5FA"/>
                    </a:solidFill>
                  </a:tcPr>
                </a:tc>
                <a:tc rowSpan="2">
                  <a:txBody>
                    <a:bodyPr/>
                    <a:lstStyle/>
                    <a:p>
                      <a:pPr lvl="0" algn="ctr">
                        <a:buNone/>
                      </a:pPr>
                      <a:r>
                        <a:rPr lang="es-ES" sz="900" u="none" strike="noStrike" dirty="0">
                          <a:solidFill>
                            <a:srgbClr val="00B0F0"/>
                          </a:solidFill>
                          <a:effectLst/>
                          <a:latin typeface="+mn-lt"/>
                        </a:rPr>
                        <a:t>El reloj digital</a:t>
                      </a:r>
                    </a:p>
                  </a:txBody>
                  <a:tcPr marL="6348" marR="6348" marT="6348" marB="0" anchor="ctr">
                    <a:solidFill>
                      <a:srgbClr val="E7F5FA"/>
                    </a:solidFill>
                  </a:tcPr>
                </a:tc>
                <a:tc>
                  <a:txBody>
                    <a:bodyPr/>
                    <a:lstStyle/>
                    <a:p>
                      <a:pPr lvl="0" algn="l">
                        <a:buNone/>
                      </a:pPr>
                      <a:r>
                        <a:rPr lang="es-ES" sz="900" u="none" strike="noStrike" dirty="0">
                          <a:effectLst/>
                          <a:latin typeface="+mn-lt"/>
                        </a:rPr>
                        <a:t>Ejercicios 1 y 2 y adaptativo</a:t>
                      </a:r>
                      <a:endParaRPr lang="es-ES" sz="900" b="0" i="0" u="none" strike="noStrike">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lvl="0" algn="ctr">
                        <a:buNone/>
                      </a:pPr>
                      <a:r>
                        <a:rPr lang="es-ES" sz="900" b="0" i="0" u="none" strike="noStrike" dirty="0">
                          <a:solidFill>
                            <a:schemeClr val="tx1"/>
                          </a:solidFill>
                          <a:effectLst/>
                          <a:latin typeface="+mn-lt"/>
                        </a:rPr>
                        <a:t>x</a:t>
                      </a:r>
                      <a:endParaRPr lang="es-ES"/>
                    </a:p>
                  </a:txBody>
                  <a:tcPr marL="6349" marR="6349" marT="6349" marB="0" anchor="ctr">
                    <a:solidFill>
                      <a:schemeClr val="accent4">
                        <a:lumMod val="20000"/>
                        <a:lumOff val="80000"/>
                      </a:schemeClr>
                    </a:solidFill>
                  </a:tcPr>
                </a:tc>
                <a:tc>
                  <a:txBody>
                    <a:bodyPr/>
                    <a:lstStyle/>
                    <a:p>
                      <a:pPr lvl="0" algn="ctr">
                        <a:buNone/>
                      </a:pPr>
                      <a:endParaRPr lang="es-ES" sz="1000" b="0" i="0" u="none" strike="noStrike" dirty="0">
                        <a:solidFill>
                          <a:schemeClr val="tx1"/>
                        </a:solidFill>
                        <a:effectLst/>
                        <a:latin typeface="+mn-lt"/>
                      </a:endParaRPr>
                    </a:p>
                  </a:txBody>
                  <a:tcPr marL="6348" marR="6348" marT="6348" marB="0" anchor="ctr">
                    <a:solidFill>
                      <a:srgbClr val="E9EBF5"/>
                    </a:solidFill>
                  </a:tcPr>
                </a:tc>
                <a:tc>
                  <a:txBody>
                    <a:bodyPr/>
                    <a:lstStyle/>
                    <a:p>
                      <a:pPr lvl="0" algn="ctr">
                        <a:buNone/>
                      </a:pPr>
                      <a:r>
                        <a:rPr lang="es-ES" sz="900" u="none" strike="noStrike" dirty="0">
                          <a:effectLst/>
                          <a:latin typeface="+mn-lt"/>
                        </a:rPr>
                        <a:t>93. Horas en punto y medias horas en relojes analógicos y digitales.</a:t>
                      </a:r>
                    </a:p>
                  </a:txBody>
                  <a:tcPr marL="6348" marR="6348" marT="6348" marB="0" anchor="ctr">
                    <a:solidFill>
                      <a:schemeClr val="accent4">
                        <a:lumMod val="20000"/>
                        <a:lumOff val="80000"/>
                      </a:schemeClr>
                    </a:solidFill>
                  </a:tcPr>
                </a:tc>
                <a:tc>
                  <a:txBody>
                    <a:bodyPr/>
                    <a:lstStyle/>
                    <a:p>
                      <a:pPr lvl="0" algn="ctr">
                        <a:buNone/>
                      </a:pPr>
                      <a:r>
                        <a:rPr lang="es-ES" sz="900" u="none" strike="noStrike" dirty="0">
                          <a:effectLst/>
                        </a:rPr>
                        <a:t>B. 1. Magnitud</a:t>
                      </a:r>
                      <a:endParaRPr lang="es-ES"/>
                    </a:p>
                  </a:txBody>
                  <a:tcPr marL="5183" marR="5183" marT="5183" marB="0" anchor="ctr">
                    <a:solidFill>
                      <a:schemeClr val="accent4">
                        <a:lumMod val="20000"/>
                        <a:lumOff val="80000"/>
                      </a:schemeClr>
                    </a:solidFill>
                  </a:tcPr>
                </a:tc>
                <a:tc>
                  <a:txBody>
                    <a:bodyPr/>
                    <a:lstStyle/>
                    <a:p>
                      <a:pPr lvl="0" algn="ctr">
                        <a:buNone/>
                      </a:pPr>
                      <a:r>
                        <a:rPr lang="es-ES" sz="900" u="none" strike="noStrike" dirty="0">
                          <a:effectLst/>
                        </a:rPr>
                        <a:t>B. 1.3</a:t>
                      </a:r>
                      <a:endParaRPr lang="es-ES" sz="900" b="0" i="0" u="none" strike="noStrike">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lvl="0" algn="ctr">
                        <a:buNone/>
                      </a:pPr>
                      <a:endParaRPr lang="es-ES" sz="900" u="none" strike="noStrike" dirty="0">
                        <a:effectLst/>
                        <a:latin typeface="+mn-lt"/>
                      </a:endParaRPr>
                    </a:p>
                  </a:txBody>
                  <a:tcPr marL="6348" marR="6348" marT="6348" marB="0" anchor="ctr">
                    <a:solidFill>
                      <a:srgbClr val="E9EBF5"/>
                    </a:solidFill>
                  </a:tcPr>
                </a:tc>
                <a:tc>
                  <a:txBody>
                    <a:bodyPr/>
                    <a:lstStyle/>
                    <a:p>
                      <a:pPr lvl="0" algn="ctr">
                        <a:buNone/>
                      </a:pPr>
                      <a:endParaRPr lang="es-ES" sz="900" u="none" strike="noStrike" dirty="0">
                        <a:effectLst/>
                        <a:latin typeface="+mn-lt"/>
                      </a:endParaRPr>
                    </a:p>
                  </a:txBody>
                  <a:tcPr marL="6348" marR="6348" marT="6348" marB="0" anchor="ctr">
                    <a:solidFill>
                      <a:srgbClr val="E9EBF5"/>
                    </a:solidFill>
                  </a:tcPr>
                </a:tc>
                <a:tc>
                  <a:txBody>
                    <a:bodyPr/>
                    <a:lstStyle/>
                    <a:p>
                      <a:pPr lvl="0" algn="ctr">
                        <a:lnSpc>
                          <a:spcPct val="107000"/>
                        </a:lnSpc>
                        <a:spcBef>
                          <a:spcPts val="0"/>
                        </a:spcBef>
                        <a:spcAft>
                          <a:spcPts val="800"/>
                        </a:spcAft>
                        <a:buNone/>
                      </a:pPr>
                      <a:endParaRPr lang="es-ES" sz="800" b="0" i="0" u="none" strike="noStrike" dirty="0">
                        <a:solidFill>
                          <a:schemeClr val="tx1"/>
                        </a:solidFill>
                        <a:effectLst/>
                        <a:latin typeface="Calibri"/>
                        <a:cs typeface="Calibri"/>
                      </a:endParaRPr>
                    </a:p>
                  </a:txBody>
                  <a:tcPr marL="6348" marR="6348" marT="6348" marB="0" anchor="ctr">
                    <a:solidFill>
                      <a:srgbClr val="E9EBF5"/>
                    </a:solidFill>
                  </a:tcPr>
                </a:tc>
                <a:extLst>
                  <a:ext uri="{0D108BD9-81ED-4DB2-BD59-A6C34878D82A}">
                    <a16:rowId xmlns:a16="http://schemas.microsoft.com/office/drawing/2014/main" val="1745369406"/>
                  </a:ext>
                </a:extLst>
              </a:tr>
              <a:tr h="498517">
                <a:tc vMerge="1">
                  <a:txBody>
                    <a:bodyPr/>
                    <a:lstStyle/>
                    <a:p>
                      <a:endParaRPr lang="es-ES"/>
                    </a:p>
                  </a:txBody>
                  <a:tcPr marL="36000" marR="36000" marT="36000" marB="0" anchor="ctr">
                    <a:solidFill>
                      <a:srgbClr val="E7F5FA"/>
                    </a:solidFill>
                  </a:tcPr>
                </a:tc>
                <a:tc vMerge="1">
                  <a:txBody>
                    <a:bodyPr/>
                    <a:lstStyle/>
                    <a:p>
                      <a:endParaRPr lang="es-ES"/>
                    </a:p>
                  </a:txBody>
                  <a:tcPr marL="6348" marR="6348" marT="6348" marB="0" anchor="ctr">
                    <a:solidFill>
                      <a:srgbClr val="E7F5FA"/>
                    </a:solidFill>
                  </a:tcPr>
                </a:tc>
                <a:tc>
                  <a:txBody>
                    <a:bodyPr/>
                    <a:lstStyle/>
                    <a:p>
                      <a:pPr lvl="0" algn="l">
                        <a:buNone/>
                      </a:pPr>
                      <a:r>
                        <a:rPr lang="es-ES" sz="900" u="none" strike="noStrike" dirty="0">
                          <a:effectLst/>
                          <a:latin typeface="+mn-lt"/>
                        </a:rPr>
                        <a:t>Ejercicio 3</a:t>
                      </a:r>
                      <a:endParaRPr lang="es-ES" sz="900" b="0" i="0" u="none" strike="noStrike">
                        <a:solidFill>
                          <a:srgbClr val="000000"/>
                        </a:solidFill>
                        <a:effectLst/>
                        <a:latin typeface="+mn-lt"/>
                      </a:endParaRPr>
                    </a:p>
                  </a:txBody>
                  <a:tcPr marL="6349" marR="6349" marT="6349" marB="0" anchor="ctr">
                    <a:solidFill>
                      <a:schemeClr val="bg2">
                        <a:lumMod val="90000"/>
                      </a:schemeClr>
                    </a:solidFill>
                  </a:tcPr>
                </a:tc>
                <a:tc>
                  <a:txBody>
                    <a:bodyPr/>
                    <a:lstStyle/>
                    <a:p>
                      <a:pPr lvl="0" algn="ctr">
                        <a:buNone/>
                      </a:pPr>
                      <a:endParaRPr lang="es-ES" sz="900" b="0" i="0" u="none" strike="noStrike" dirty="0">
                        <a:solidFill>
                          <a:schemeClr val="tx1"/>
                        </a:solidFill>
                        <a:effectLst/>
                        <a:latin typeface="+mn-lt"/>
                      </a:endParaRPr>
                    </a:p>
                  </a:txBody>
                  <a:tcPr marL="6349" marR="6349" marT="6349" marB="0" anchor="ctr"/>
                </a:tc>
                <a:tc>
                  <a:txBody>
                    <a:bodyPr/>
                    <a:lstStyle/>
                    <a:p>
                      <a:pPr lvl="0" algn="ctr">
                        <a:buNone/>
                      </a:pPr>
                      <a:endParaRPr lang="es-ES" sz="1000" b="0" i="0" u="none" strike="noStrike" dirty="0">
                        <a:solidFill>
                          <a:schemeClr val="tx1"/>
                        </a:solidFill>
                        <a:effectLst/>
                        <a:latin typeface="+mn-lt"/>
                      </a:endParaRPr>
                    </a:p>
                  </a:txBody>
                  <a:tcPr marL="6348" marR="6348" marT="6348" marB="0" anchor="ctr">
                    <a:solidFill>
                      <a:schemeClr val="bg2">
                        <a:lumMod val="90000"/>
                      </a:schemeClr>
                    </a:solidFill>
                  </a:tcPr>
                </a:tc>
                <a:tc>
                  <a:txBody>
                    <a:bodyPr/>
                    <a:lstStyle/>
                    <a:p>
                      <a:pPr lvl="0" algn="ctr">
                        <a:buNone/>
                      </a:pPr>
                      <a:r>
                        <a:rPr lang="es-ES" sz="900" u="none" strike="noStrike" dirty="0">
                          <a:effectLst/>
                          <a:latin typeface="+mn-lt"/>
                        </a:rPr>
                        <a:t>957. 2.3. Asegurar la validez de las soluciones de un problema y su coherencia en el contexto.</a:t>
                      </a:r>
                    </a:p>
                  </a:txBody>
                  <a:tcPr marL="6348" marR="6348" marT="6348" marB="0" anchor="ctr">
                    <a:solidFill>
                      <a:schemeClr val="bg2">
                        <a:lumMod val="90000"/>
                      </a:schemeClr>
                    </a:solidFill>
                  </a:tcPr>
                </a:tc>
                <a:tc>
                  <a:txBody>
                    <a:bodyPr/>
                    <a:lstStyle/>
                    <a:p>
                      <a:pPr lvl="0" algn="ctr">
                        <a:buNone/>
                      </a:pPr>
                      <a:endParaRPr lang="es-ES" sz="900" b="0" i="0" u="none" strike="noStrike" dirty="0">
                        <a:solidFill>
                          <a:srgbClr val="000000"/>
                        </a:solidFill>
                        <a:effectLst/>
                        <a:latin typeface="+mn-lt"/>
                      </a:endParaRPr>
                    </a:p>
                  </a:txBody>
                  <a:tcPr marL="6348" marR="6348" marT="6348" marB="0" anchor="b"/>
                </a:tc>
                <a:tc>
                  <a:txBody>
                    <a:bodyPr/>
                    <a:lstStyle/>
                    <a:p>
                      <a:pPr lvl="0" algn="ctr">
                        <a:buNone/>
                      </a:pPr>
                      <a:endParaRPr lang="es-ES" sz="900" b="0" i="0" u="none" strike="noStrike" dirty="0">
                        <a:solidFill>
                          <a:srgbClr val="000000"/>
                        </a:solidFill>
                        <a:effectLst/>
                        <a:latin typeface="+mn-lt"/>
                      </a:endParaRPr>
                    </a:p>
                  </a:txBody>
                  <a:tcPr marL="6348" marR="6348" marT="6348" marB="0" anchor="ctr"/>
                </a:tc>
                <a:tc>
                  <a:txBody>
                    <a:bodyPr/>
                    <a:lstStyle/>
                    <a:p>
                      <a:pPr lvl="0" algn="ctr">
                        <a:buNone/>
                      </a:pPr>
                      <a:r>
                        <a:rPr lang="es-ES" sz="900" u="none" strike="noStrike" dirty="0">
                          <a:effectLst/>
                          <a:latin typeface="+mn-lt"/>
                        </a:rPr>
                        <a:t>C.E. 2.3</a:t>
                      </a:r>
                    </a:p>
                  </a:txBody>
                  <a:tcPr marL="6348" marR="6348" marT="6348" marB="0" anchor="ctr">
                    <a:solidFill>
                      <a:schemeClr val="bg2">
                        <a:lumMod val="90000"/>
                      </a:schemeClr>
                    </a:solidFill>
                  </a:tcPr>
                </a:tc>
                <a:tc>
                  <a:txBody>
                    <a:bodyPr/>
                    <a:lstStyle/>
                    <a:p>
                      <a:pPr lvl="0" algn="ctr">
                        <a:buNone/>
                      </a:pPr>
                      <a:r>
                        <a:rPr lang="es-ES" sz="900" b="0" i="0" u="none" strike="noStrike" noProof="0" dirty="0">
                          <a:solidFill>
                            <a:schemeClr val="tx1"/>
                          </a:solidFill>
                          <a:effectLst/>
                          <a:latin typeface="Calibri"/>
                        </a:rPr>
                        <a:t>2. Resolver situaciones problematizadas, aplicando diferentes técnicas, estrategias…</a:t>
                      </a:r>
                      <a:endParaRPr lang="es-ES" dirty="0"/>
                    </a:p>
                  </a:txBody>
                  <a:tcPr marL="6348" marR="6348" marT="6348" marB="0" anchor="ctr">
                    <a:solidFill>
                      <a:schemeClr val="bg2">
                        <a:lumMod val="90000"/>
                      </a:schemeClr>
                    </a:solidFill>
                  </a:tcPr>
                </a:tc>
                <a:tc>
                  <a:txBody>
                    <a:bodyPr/>
                    <a:lstStyle/>
                    <a:p>
                      <a:pPr lvl="0" algn="ctr">
                        <a:lnSpc>
                          <a:spcPct val="107000"/>
                        </a:lnSpc>
                        <a:spcBef>
                          <a:spcPts val="0"/>
                        </a:spcBef>
                        <a:spcAft>
                          <a:spcPts val="800"/>
                        </a:spcAft>
                        <a:buNone/>
                      </a:pPr>
                      <a:r>
                        <a:rPr lang="pt-BR" sz="900" b="0" i="0" u="none" strike="noStrike" noProof="0" dirty="0">
                          <a:solidFill>
                            <a:schemeClr val="tx1"/>
                          </a:solidFill>
                          <a:effectLst/>
                          <a:latin typeface="Calibri"/>
                        </a:rPr>
                        <a:t>STEM1, STEM2, CPSAA4, CPSAA5, CE3.</a:t>
                      </a:r>
                      <a:endParaRPr lang="es-ES" dirty="0"/>
                    </a:p>
                  </a:txBody>
                  <a:tcPr marL="6348" marR="6348" marT="6348" marB="0" anchor="ctr">
                    <a:solidFill>
                      <a:schemeClr val="bg2">
                        <a:lumMod val="90000"/>
                      </a:schemeClr>
                    </a:solidFill>
                  </a:tcPr>
                </a:tc>
                <a:extLst>
                  <a:ext uri="{0D108BD9-81ED-4DB2-BD59-A6C34878D82A}">
                    <a16:rowId xmlns:a16="http://schemas.microsoft.com/office/drawing/2014/main" val="571903959"/>
                  </a:ext>
                </a:extLst>
              </a:tr>
            </a:tbl>
          </a:graphicData>
        </a:graphic>
      </p:graphicFrame>
      <p:pic>
        <p:nvPicPr>
          <p:cNvPr id="3" name="Afbeelding 16">
            <a:extLst>
              <a:ext uri="{FF2B5EF4-FFF2-40B4-BE49-F238E27FC236}">
                <a16:creationId xmlns:a16="http://schemas.microsoft.com/office/drawing/2014/main" id="{3B296C83-24B3-7B1D-AD17-F70E117C054B}"/>
              </a:ext>
            </a:extLst>
          </p:cNvPr>
          <p:cNvPicPr>
            <a:picLocks noChangeAspect="1"/>
          </p:cNvPicPr>
          <p:nvPr/>
        </p:nvPicPr>
        <p:blipFill>
          <a:blip r:embed="rId2"/>
          <a:stretch>
            <a:fillRect/>
          </a:stretch>
        </p:blipFill>
        <p:spPr>
          <a:xfrm>
            <a:off x="11363280" y="6529271"/>
            <a:ext cx="804656" cy="227691"/>
          </a:xfrm>
          <a:prstGeom prst="rect">
            <a:avLst/>
          </a:prstGeom>
        </p:spPr>
      </p:pic>
      <p:graphicFrame>
        <p:nvGraphicFramePr>
          <p:cNvPr id="4" name="Tabla 3">
            <a:extLst>
              <a:ext uri="{FF2B5EF4-FFF2-40B4-BE49-F238E27FC236}">
                <a16:creationId xmlns:a16="http://schemas.microsoft.com/office/drawing/2014/main" id="{2C85F843-0955-E753-6483-E5C98A65714E}"/>
              </a:ext>
            </a:extLst>
          </p:cNvPr>
          <p:cNvGraphicFramePr>
            <a:graphicFrameLocks noGrp="1"/>
          </p:cNvGraphicFramePr>
          <p:nvPr>
            <p:extLst>
              <p:ext uri="{D42A27DB-BD31-4B8C-83A1-F6EECF244321}">
                <p14:modId xmlns:p14="http://schemas.microsoft.com/office/powerpoint/2010/main" val="2846098623"/>
              </p:ext>
            </p:extLst>
          </p:nvPr>
        </p:nvGraphicFramePr>
        <p:xfrm>
          <a:off x="2311102" y="570535"/>
          <a:ext cx="7352091" cy="282000"/>
        </p:xfrm>
        <a:graphic>
          <a:graphicData uri="http://schemas.openxmlformats.org/drawingml/2006/table">
            <a:tbl>
              <a:tblPr firstRow="1" bandRow="1">
                <a:solidFill>
                  <a:srgbClr val="34A3D7">
                    <a:alpha val="89804"/>
                  </a:srgbClr>
                </a:solidFill>
                <a:tableStyleId>{5C22544A-7EE6-4342-B048-85BDC9FD1C3A}</a:tableStyleId>
              </a:tblPr>
              <a:tblGrid>
                <a:gridCol w="747206">
                  <a:extLst>
                    <a:ext uri="{9D8B030D-6E8A-4147-A177-3AD203B41FA5}">
                      <a16:colId xmlns:a16="http://schemas.microsoft.com/office/drawing/2014/main" val="2609070057"/>
                    </a:ext>
                  </a:extLst>
                </a:gridCol>
                <a:gridCol w="676340">
                  <a:extLst>
                    <a:ext uri="{9D8B030D-6E8A-4147-A177-3AD203B41FA5}">
                      <a16:colId xmlns:a16="http://schemas.microsoft.com/office/drawing/2014/main" val="1649306208"/>
                    </a:ext>
                  </a:extLst>
                </a:gridCol>
                <a:gridCol w="665772">
                  <a:extLst>
                    <a:ext uri="{9D8B030D-6E8A-4147-A177-3AD203B41FA5}">
                      <a16:colId xmlns:a16="http://schemas.microsoft.com/office/drawing/2014/main" val="898289322"/>
                    </a:ext>
                  </a:extLst>
                </a:gridCol>
                <a:gridCol w="528391">
                  <a:extLst>
                    <a:ext uri="{9D8B030D-6E8A-4147-A177-3AD203B41FA5}">
                      <a16:colId xmlns:a16="http://schemas.microsoft.com/office/drawing/2014/main" val="2289679965"/>
                    </a:ext>
                  </a:extLst>
                </a:gridCol>
                <a:gridCol w="602366">
                  <a:extLst>
                    <a:ext uri="{9D8B030D-6E8A-4147-A177-3AD203B41FA5}">
                      <a16:colId xmlns:a16="http://schemas.microsoft.com/office/drawing/2014/main" val="1197422144"/>
                    </a:ext>
                  </a:extLst>
                </a:gridCol>
                <a:gridCol w="739747">
                  <a:extLst>
                    <a:ext uri="{9D8B030D-6E8A-4147-A177-3AD203B41FA5}">
                      <a16:colId xmlns:a16="http://schemas.microsoft.com/office/drawing/2014/main" val="3371118360"/>
                    </a:ext>
                  </a:extLst>
                </a:gridCol>
                <a:gridCol w="760883">
                  <a:extLst>
                    <a:ext uri="{9D8B030D-6E8A-4147-A177-3AD203B41FA5}">
                      <a16:colId xmlns:a16="http://schemas.microsoft.com/office/drawing/2014/main" val="377946607"/>
                    </a:ext>
                  </a:extLst>
                </a:gridCol>
                <a:gridCol w="908832">
                  <a:extLst>
                    <a:ext uri="{9D8B030D-6E8A-4147-A177-3AD203B41FA5}">
                      <a16:colId xmlns:a16="http://schemas.microsoft.com/office/drawing/2014/main" val="2804903395"/>
                    </a:ext>
                  </a:extLst>
                </a:gridCol>
                <a:gridCol w="834857">
                  <a:extLst>
                    <a:ext uri="{9D8B030D-6E8A-4147-A177-3AD203B41FA5}">
                      <a16:colId xmlns:a16="http://schemas.microsoft.com/office/drawing/2014/main" val="1919728735"/>
                    </a:ext>
                  </a:extLst>
                </a:gridCol>
                <a:gridCol w="887697">
                  <a:extLst>
                    <a:ext uri="{9D8B030D-6E8A-4147-A177-3AD203B41FA5}">
                      <a16:colId xmlns:a16="http://schemas.microsoft.com/office/drawing/2014/main" val="2566579587"/>
                    </a:ext>
                  </a:extLst>
                </a:gridCol>
              </a:tblGrid>
              <a:tr h="277537">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SEPT</a:t>
                      </a:r>
                      <a:endParaRPr lang="es-ES_tradnl" sz="1000" noProof="0" dirty="0">
                        <a:latin typeface="ABeZeh" pitchFamily="2" charset="0"/>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pitchFamily="2" charset="0"/>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DIC</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ENE</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pitchFamily="2" charset="0"/>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MAYO</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s-ES_tradnl" sz="1000" noProof="0" dirty="0">
                          <a:solidFill>
                            <a:srgbClr val="009ED0"/>
                          </a:solidFill>
                          <a:latin typeface="ABeZeh" pitchFamily="2" charset="0"/>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6" name="Ondertitel 2">
            <a:extLst>
              <a:ext uri="{FF2B5EF4-FFF2-40B4-BE49-F238E27FC236}">
                <a16:creationId xmlns:a16="http://schemas.microsoft.com/office/drawing/2014/main" id="{2520139A-6A55-E672-2D73-D9ED726BFEAF}"/>
              </a:ext>
            </a:extLst>
          </p:cNvPr>
          <p:cNvSpPr txBox="1">
            <a:spLocks/>
          </p:cNvSpPr>
          <p:nvPr/>
        </p:nvSpPr>
        <p:spPr>
          <a:xfrm>
            <a:off x="841635" y="21342"/>
            <a:ext cx="10721339"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es-ES_tradnl" sz="1800" b="1" dirty="0">
                <a:solidFill>
                  <a:srgbClr val="009ED0"/>
                </a:solidFill>
                <a:latin typeface="ABeZeh"/>
                <a:ea typeface="ABeZeh" pitchFamily="2" charset="0"/>
              </a:rPr>
              <a:t>1º Pr</a:t>
            </a:r>
            <a:r>
              <a:rPr lang="es-ES_tradnl" sz="1800" b="1" dirty="0">
                <a:solidFill>
                  <a:srgbClr val="00B0F0"/>
                </a:solidFill>
                <a:latin typeface="ABeZeh"/>
                <a:ea typeface="ABeZeh" pitchFamily="2" charset="0"/>
              </a:rPr>
              <a:t>og</a:t>
            </a:r>
            <a:r>
              <a:rPr lang="es-ES_tradnl" sz="1800" b="1" dirty="0">
                <a:solidFill>
                  <a:srgbClr val="009ED0"/>
                </a:solidFill>
                <a:latin typeface="ABeZeh"/>
                <a:ea typeface="ABeZeh" pitchFamily="2" charset="0"/>
              </a:rPr>
              <a:t>ramación </a:t>
            </a:r>
            <a:r>
              <a:rPr lang="es-ES_tradnl" sz="2400" b="1" dirty="0">
                <a:solidFill>
                  <a:srgbClr val="009ED0"/>
                </a:solidFill>
                <a:latin typeface="ABeZeh"/>
                <a:ea typeface="ABeZeh" pitchFamily="2" charset="0"/>
              </a:rPr>
              <a:t>			                     	</a:t>
            </a:r>
            <a:r>
              <a:rPr lang="es-ES_tradnl" sz="1800" b="1" dirty="0">
                <a:solidFill>
                  <a:srgbClr val="009ED0"/>
                </a:solidFill>
                <a:latin typeface="ABeZeh"/>
                <a:ea typeface="ABeZeh" pitchFamily="2" charset="0"/>
              </a:rPr>
              <a:t>Unidad 8 </a:t>
            </a:r>
            <a:r>
              <a:rPr lang="es-ES_tradnl" sz="2400" b="1" dirty="0">
                <a:solidFill>
                  <a:srgbClr val="009ED0"/>
                </a:solidFill>
                <a:latin typeface="ABeZeh"/>
                <a:ea typeface="ABeZeh" pitchFamily="2" charset="0"/>
              </a:rPr>
              <a:t>                                  </a:t>
            </a:r>
            <a:r>
              <a:rPr lang="es-ES" sz="1000" b="1" dirty="0">
                <a:solidFill>
                  <a:srgbClr val="009ED0"/>
                </a:solidFill>
                <a:latin typeface="ABeZeh"/>
              </a:rPr>
              <a:t>Duración</a:t>
            </a:r>
            <a:r>
              <a:rPr kumimoji="0" lang="es-ES" sz="1000" b="0" i="0" u="none" strike="noStrike" kern="1200" cap="none" spc="0" normalizeH="0" baseline="0" noProof="0" dirty="0">
                <a:ln>
                  <a:noFill/>
                </a:ln>
                <a:solidFill>
                  <a:srgbClr val="333333"/>
                </a:solidFill>
                <a:effectLst/>
                <a:uLnTx/>
                <a:uFillTx/>
                <a:latin typeface="ABeZeh"/>
                <a:ea typeface="ABeZeh" pitchFamily="2" charset="0"/>
              </a:rPr>
              <a:t>: </a:t>
            </a:r>
            <a:r>
              <a:rPr lang="es-ES" sz="1000" b="1">
                <a:solidFill>
                  <a:srgbClr val="009ED0"/>
                </a:solidFill>
                <a:latin typeface="ABeZeh"/>
              </a:rPr>
              <a:t>10-13 sesiones </a:t>
            </a:r>
            <a:endParaRPr lang="es-ES_tradnl" sz="1000" b="1" dirty="0">
              <a:solidFill>
                <a:srgbClr val="009ED0"/>
              </a:solidFill>
              <a:latin typeface="ABeZeh"/>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_tradnl" sz="1000" b="0" i="0" u="none" strike="noStrike" kern="1200" cap="none" spc="0" normalizeH="0" baseline="0" noProof="0" dirty="0">
              <a:ln>
                <a:noFill/>
              </a:ln>
              <a:solidFill>
                <a:srgbClr val="333333"/>
              </a:solidFill>
              <a:effectLst/>
              <a:uLnTx/>
              <a:uFillTx/>
              <a:latin typeface="ABeZeh" pitchFamily="2" charset="0"/>
              <a:ea typeface="ABeZeh" pitchFamily="2" charset="0"/>
              <a:cs typeface="+mn-cs"/>
            </a:endParaRPr>
          </a:p>
        </p:txBody>
      </p:sp>
    </p:spTree>
    <p:extLst>
      <p:ext uri="{BB962C8B-B14F-4D97-AF65-F5344CB8AC3E}">
        <p14:creationId xmlns:p14="http://schemas.microsoft.com/office/powerpoint/2010/main" val="29644370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F7EBB4031B73F4589B29962719C5DF5" ma:contentTypeVersion="17" ma:contentTypeDescription="Crear nuevo documento." ma:contentTypeScope="" ma:versionID="832bbea41d5ced11d6f7cf65b8bcd08e">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a4fdee71dfe44027e09985fb67d21b83"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366D95-7B7B-4355-ACAF-FBE1A8BC2CDD}">
  <ds:schemaRefs>
    <ds:schemaRef ds:uri="http://schemas.microsoft.com/sharepoint/v3/contenttype/forms"/>
  </ds:schemaRefs>
</ds:datastoreItem>
</file>

<file path=customXml/itemProps2.xml><?xml version="1.0" encoding="utf-8"?>
<ds:datastoreItem xmlns:ds="http://schemas.openxmlformats.org/officeDocument/2006/customXml" ds:itemID="{F2A0E2A9-91CA-44B9-B651-B8B22A192F1E}">
  <ds:schemaRef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dcmitype/"/>
    <ds:schemaRef ds:uri="http://purl.org/dc/terms/"/>
    <ds:schemaRef ds:uri="4df41d69-8cf9-497b-ae8f-b424b063cd22"/>
    <ds:schemaRef ds:uri="f0ce2327-97fb-4dfc-a980-285cacb0ad39"/>
    <ds:schemaRef ds:uri="http://purl.org/dc/elements/1.1/"/>
  </ds:schemaRefs>
</ds:datastoreItem>
</file>

<file path=customXml/itemProps3.xml><?xml version="1.0" encoding="utf-8"?>
<ds:datastoreItem xmlns:ds="http://schemas.openxmlformats.org/officeDocument/2006/customXml" ds:itemID="{FAE4B6FE-00E5-4911-95A9-80E05C0765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2140</TotalTime>
  <Words>1476</Words>
  <Application>Microsoft Office PowerPoint</Application>
  <PresentationFormat>Panorámica</PresentationFormat>
  <Paragraphs>267</Paragraphs>
  <Slides>6</Slides>
  <Notes>2</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lastModifiedBy>Viviana Saavedra</cp:lastModifiedBy>
  <cp:revision>169</cp:revision>
  <dcterms:created xsi:type="dcterms:W3CDTF">2022-06-17T12:01:50Z</dcterms:created>
  <dcterms:modified xsi:type="dcterms:W3CDTF">2024-01-03T17:42:43Z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