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1"/>
  </p:notesMasterIdLst>
  <p:sldIdLst>
    <p:sldId id="260" r:id="rId5"/>
    <p:sldId id="267" r:id="rId6"/>
    <p:sldId id="259" r:id="rId7"/>
    <p:sldId id="257" r:id="rId8"/>
    <p:sldId id="264" r:id="rId9"/>
    <p:sldId id="270"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12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Saavedra" initials="AS" lastIdx="1" clrIdx="0">
    <p:extLst>
      <p:ext uri="{19B8F6BF-5375-455C-9EA6-DF929625EA0E}">
        <p15:presenceInfo xmlns:p15="http://schemas.microsoft.com/office/powerpoint/2012/main" userId="Andrea Saaved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E7F5FA"/>
    <a:srgbClr val="F2A998"/>
    <a:srgbClr val="FFCCFF"/>
    <a:srgbClr val="F7CBC1"/>
    <a:srgbClr val="FCECE8"/>
    <a:srgbClr val="F513AA"/>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01B60E-A1EE-454A-1CE8-A6ED770D5421}" v="137" dt="2022-09-08T10:52:47.387"/>
    <p1510:client id="{4D711DBD-6809-81BD-6C3A-B3B421EC5699}" v="7" dt="2022-10-06T10:48:45.713"/>
    <p1510:client id="{5932F149-C03C-2FA1-5303-8D95B8980D1C}" v="45" dt="2022-08-01T09:14:36.166"/>
    <p1510:client id="{9311C562-F8BB-F841-9266-158700140A09}" v="29" dt="2022-09-08T11:25:17.313"/>
    <p1510:client id="{E69168F7-3136-820C-4208-656DE425CB96}" v="28" dt="2022-09-07T18:53:07.78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527"/>
        <p:guide pos="121"/>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ana Saavedra" userId="S::viviana.saavedra@snappet.org::aa95fd6c-3033-4ac3-a8a2-8731ac2a924c" providerId="AD" clId="Web-{5932F149-C03C-2FA1-5303-8D95B8980D1C}"/>
    <pc:docChg chg="modSld">
      <pc:chgData name="Viviana Saavedra" userId="S::viviana.saavedra@snappet.org::aa95fd6c-3033-4ac3-a8a2-8731ac2a924c" providerId="AD" clId="Web-{5932F149-C03C-2FA1-5303-8D95B8980D1C}" dt="2022-08-01T09:14:31.306" v="41"/>
      <pc:docMkLst>
        <pc:docMk/>
      </pc:docMkLst>
      <pc:sldChg chg="modSp">
        <pc:chgData name="Viviana Saavedra" userId="S::viviana.saavedra@snappet.org::aa95fd6c-3033-4ac3-a8a2-8731ac2a924c" providerId="AD" clId="Web-{5932F149-C03C-2FA1-5303-8D95B8980D1C}" dt="2022-08-01T09:14:31.306" v="41"/>
        <pc:sldMkLst>
          <pc:docMk/>
          <pc:sldMk cId="1333967645" sldId="259"/>
        </pc:sldMkLst>
        <pc:graphicFrameChg chg="mod modGraphic">
          <ac:chgData name="Viviana Saavedra" userId="S::viviana.saavedra@snappet.org::aa95fd6c-3033-4ac3-a8a2-8731ac2a924c" providerId="AD" clId="Web-{5932F149-C03C-2FA1-5303-8D95B8980D1C}" dt="2022-08-01T09:14:31.306" v="41"/>
          <ac:graphicFrameMkLst>
            <pc:docMk/>
            <pc:sldMk cId="1333967645" sldId="259"/>
            <ac:graphicFrameMk id="2" creationId="{457224D1-104C-F8A9-EB45-2067343875DC}"/>
          </ac:graphicFrameMkLst>
        </pc:graphicFrameChg>
      </pc:sldChg>
    </pc:docChg>
  </pc:docChgLst>
  <pc:docChgLst>
    <pc:chgData name="Maria Del Mar Mañas Martinez" userId="S::maria.manas@snappet.org::67f3acc2-0360-426e-ba56-ef4e224d080b" providerId="AD" clId="Web-{4B01B60E-A1EE-454A-1CE8-A6ED770D5421}"/>
    <pc:docChg chg="modSld">
      <pc:chgData name="Maria Del Mar Mañas Martinez" userId="S::maria.manas@snappet.org::67f3acc2-0360-426e-ba56-ef4e224d080b" providerId="AD" clId="Web-{4B01B60E-A1EE-454A-1CE8-A6ED770D5421}" dt="2022-09-08T10:52:44.043" v="125"/>
      <pc:docMkLst>
        <pc:docMk/>
      </pc:docMkLst>
      <pc:sldChg chg="modSp">
        <pc:chgData name="Maria Del Mar Mañas Martinez" userId="S::maria.manas@snappet.org::67f3acc2-0360-426e-ba56-ef4e224d080b" providerId="AD" clId="Web-{4B01B60E-A1EE-454A-1CE8-A6ED770D5421}" dt="2022-09-08T10:50:46.695" v="69"/>
        <pc:sldMkLst>
          <pc:docMk/>
          <pc:sldMk cId="1333967645" sldId="259"/>
        </pc:sldMkLst>
        <pc:graphicFrameChg chg="mod modGraphic">
          <ac:chgData name="Maria Del Mar Mañas Martinez" userId="S::maria.manas@snappet.org::67f3acc2-0360-426e-ba56-ef4e224d080b" providerId="AD" clId="Web-{4B01B60E-A1EE-454A-1CE8-A6ED770D5421}" dt="2022-09-08T10:50:46.695" v="69"/>
          <ac:graphicFrameMkLst>
            <pc:docMk/>
            <pc:sldMk cId="1333967645" sldId="259"/>
            <ac:graphicFrameMk id="2" creationId="{457224D1-104C-F8A9-EB45-2067343875DC}"/>
          </ac:graphicFrameMkLst>
        </pc:graphicFrameChg>
      </pc:sldChg>
      <pc:sldChg chg="modSp">
        <pc:chgData name="Maria Del Mar Mañas Martinez" userId="S::maria.manas@snappet.org::67f3acc2-0360-426e-ba56-ef4e224d080b" providerId="AD" clId="Web-{4B01B60E-A1EE-454A-1CE8-A6ED770D5421}" dt="2022-09-08T10:52:44.043" v="125"/>
        <pc:sldMkLst>
          <pc:docMk/>
          <pc:sldMk cId="3196971791" sldId="270"/>
        </pc:sldMkLst>
        <pc:graphicFrameChg chg="mod modGraphic">
          <ac:chgData name="Maria Del Mar Mañas Martinez" userId="S::maria.manas@snappet.org::67f3acc2-0360-426e-ba56-ef4e224d080b" providerId="AD" clId="Web-{4B01B60E-A1EE-454A-1CE8-A6ED770D5421}" dt="2022-09-08T10:52:44.043" v="125"/>
          <ac:graphicFrameMkLst>
            <pc:docMk/>
            <pc:sldMk cId="3196971791" sldId="270"/>
            <ac:graphicFrameMk id="4" creationId="{DDA80BDB-E941-C2AB-612D-B90ABDF40270}"/>
          </ac:graphicFrameMkLst>
        </pc:graphicFrameChg>
      </pc:sldChg>
    </pc:docChg>
  </pc:docChgLst>
  <pc:docChgLst>
    <pc:chgData name="Maria Del Mar Mañas Martinez" userId="S::maria.manas@snappet.org::67f3acc2-0360-426e-ba56-ef4e224d080b" providerId="AD" clId="Web-{9311C562-F8BB-F841-9266-158700140A09}"/>
    <pc:docChg chg="modSld">
      <pc:chgData name="Maria Del Mar Mañas Martinez" userId="S::maria.manas@snappet.org::67f3acc2-0360-426e-ba56-ef4e224d080b" providerId="AD" clId="Web-{9311C562-F8BB-F841-9266-158700140A09}" dt="2022-09-08T11:25:15.406" v="13"/>
      <pc:docMkLst>
        <pc:docMk/>
      </pc:docMkLst>
      <pc:sldChg chg="modSp">
        <pc:chgData name="Maria Del Mar Mañas Martinez" userId="S::maria.manas@snappet.org::67f3acc2-0360-426e-ba56-ef4e224d080b" providerId="AD" clId="Web-{9311C562-F8BB-F841-9266-158700140A09}" dt="2022-09-08T11:25:15.406" v="13"/>
        <pc:sldMkLst>
          <pc:docMk/>
          <pc:sldMk cId="1333967645" sldId="259"/>
        </pc:sldMkLst>
        <pc:graphicFrameChg chg="mod modGraphic">
          <ac:chgData name="Maria Del Mar Mañas Martinez" userId="S::maria.manas@snappet.org::67f3acc2-0360-426e-ba56-ef4e224d080b" providerId="AD" clId="Web-{9311C562-F8BB-F841-9266-158700140A09}" dt="2022-09-08T11:25:15.406" v="13"/>
          <ac:graphicFrameMkLst>
            <pc:docMk/>
            <pc:sldMk cId="1333967645" sldId="259"/>
            <ac:graphicFrameMk id="2" creationId="{457224D1-104C-F8A9-EB45-2067343875DC}"/>
          </ac:graphicFrameMkLst>
        </pc:graphicFrameChg>
      </pc:sldChg>
    </pc:docChg>
  </pc:docChgLst>
  <pc:docChgLst>
    <pc:chgData name="Maria Del Mar Mañas Martinez" userId="S::maria.manas@snappet.org::67f3acc2-0360-426e-ba56-ef4e224d080b" providerId="AD" clId="Web-{E69168F7-3136-820C-4208-656DE425CB96}"/>
    <pc:docChg chg="modSld">
      <pc:chgData name="Maria Del Mar Mañas Martinez" userId="S::maria.manas@snappet.org::67f3acc2-0360-426e-ba56-ef4e224d080b" providerId="AD" clId="Web-{E69168F7-3136-820C-4208-656DE425CB96}" dt="2022-09-07T18:53:05.738" v="19"/>
      <pc:docMkLst>
        <pc:docMk/>
      </pc:docMkLst>
      <pc:sldChg chg="modSp">
        <pc:chgData name="Maria Del Mar Mañas Martinez" userId="S::maria.manas@snappet.org::67f3acc2-0360-426e-ba56-ef4e224d080b" providerId="AD" clId="Web-{E69168F7-3136-820C-4208-656DE425CB96}" dt="2022-09-07T18:50:41.248" v="13"/>
        <pc:sldMkLst>
          <pc:docMk/>
          <pc:sldMk cId="1333967645" sldId="259"/>
        </pc:sldMkLst>
        <pc:graphicFrameChg chg="mod modGraphic">
          <ac:chgData name="Maria Del Mar Mañas Martinez" userId="S::maria.manas@snappet.org::67f3acc2-0360-426e-ba56-ef4e224d080b" providerId="AD" clId="Web-{E69168F7-3136-820C-4208-656DE425CB96}" dt="2022-09-07T18:50:41.248" v="13"/>
          <ac:graphicFrameMkLst>
            <pc:docMk/>
            <pc:sldMk cId="1333967645" sldId="259"/>
            <ac:graphicFrameMk id="2" creationId="{457224D1-104C-F8A9-EB45-2067343875DC}"/>
          </ac:graphicFrameMkLst>
        </pc:graphicFrameChg>
      </pc:sldChg>
      <pc:sldChg chg="modSp">
        <pc:chgData name="Maria Del Mar Mañas Martinez" userId="S::maria.manas@snappet.org::67f3acc2-0360-426e-ba56-ef4e224d080b" providerId="AD" clId="Web-{E69168F7-3136-820C-4208-656DE425CB96}" dt="2022-09-07T18:53:05.738" v="19"/>
        <pc:sldMkLst>
          <pc:docMk/>
          <pc:sldMk cId="1802548540" sldId="264"/>
        </pc:sldMkLst>
        <pc:graphicFrameChg chg="mod modGraphic">
          <ac:chgData name="Maria Del Mar Mañas Martinez" userId="S::maria.manas@snappet.org::67f3acc2-0360-426e-ba56-ef4e224d080b" providerId="AD" clId="Web-{E69168F7-3136-820C-4208-656DE425CB96}" dt="2022-09-07T18:53:05.738" v="19"/>
          <ac:graphicFrameMkLst>
            <pc:docMk/>
            <pc:sldMk cId="1802548540" sldId="264"/>
            <ac:graphicFrameMk id="4" creationId="{DDA80BDB-E941-C2AB-612D-B90ABDF40270}"/>
          </ac:graphicFrameMkLst>
        </pc:graphicFrameChg>
      </pc:sldChg>
    </pc:docChg>
  </pc:docChgLst>
  <pc:docChgLst>
    <pc:chgData name="Maria Del Mar Mañas Martinez" userId="S::maria.manas@snappet.org::67f3acc2-0360-426e-ba56-ef4e224d080b" providerId="AD" clId="Web-{4D711DBD-6809-81BD-6C3A-B3B421EC5699}"/>
    <pc:docChg chg="modSld">
      <pc:chgData name="Maria Del Mar Mañas Martinez" userId="S::maria.manas@snappet.org::67f3acc2-0360-426e-ba56-ef4e224d080b" providerId="AD" clId="Web-{4D711DBD-6809-81BD-6C3A-B3B421EC5699}" dt="2022-10-06T10:48:45.713" v="3"/>
      <pc:docMkLst>
        <pc:docMk/>
      </pc:docMkLst>
      <pc:sldChg chg="addSp delSp modSp">
        <pc:chgData name="Maria Del Mar Mañas Martinez" userId="S::maria.manas@snappet.org::67f3acc2-0360-426e-ba56-ef4e224d080b" providerId="AD" clId="Web-{4D711DBD-6809-81BD-6C3A-B3B421EC5699}" dt="2022-10-06T10:48:45.713" v="3"/>
        <pc:sldMkLst>
          <pc:docMk/>
          <pc:sldMk cId="1333967645" sldId="259"/>
        </pc:sldMkLst>
        <pc:graphicFrameChg chg="mod modGraphic">
          <ac:chgData name="Maria Del Mar Mañas Martinez" userId="S::maria.manas@snappet.org::67f3acc2-0360-426e-ba56-ef4e224d080b" providerId="AD" clId="Web-{4D711DBD-6809-81BD-6C3A-B3B421EC5699}" dt="2022-10-06T10:48:37.494" v="1" actId="1076"/>
          <ac:graphicFrameMkLst>
            <pc:docMk/>
            <pc:sldMk cId="1333967645" sldId="259"/>
            <ac:graphicFrameMk id="2" creationId="{457224D1-104C-F8A9-EB45-2067343875DC}"/>
          </ac:graphicFrameMkLst>
        </pc:graphicFrameChg>
        <pc:graphicFrameChg chg="add del">
          <ac:chgData name="Maria Del Mar Mañas Martinez" userId="S::maria.manas@snappet.org::67f3acc2-0360-426e-ba56-ef4e224d080b" providerId="AD" clId="Web-{4D711DBD-6809-81BD-6C3A-B3B421EC5699}" dt="2022-10-06T10:48:45.713" v="3"/>
          <ac:graphicFrameMkLst>
            <pc:docMk/>
            <pc:sldMk cId="1333967645" sldId="259"/>
            <ac:graphicFrameMk id="4" creationId="{CC773FBF-6F67-E0E5-521E-5CCA216E9D5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06/10/2022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4014300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6</a:t>
            </a:fld>
            <a:endParaRPr lang="es-ES"/>
          </a:p>
        </p:txBody>
      </p:sp>
    </p:spTree>
    <p:extLst>
      <p:ext uri="{BB962C8B-B14F-4D97-AF65-F5344CB8AC3E}">
        <p14:creationId xmlns:p14="http://schemas.microsoft.com/office/powerpoint/2010/main" val="340997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06/10/2022</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06/10/2022</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311197"/>
            <a:ext cx="10161270" cy="5159426"/>
          </a:xfrm>
          <a:prstGeom prst="rect">
            <a:avLst/>
          </a:prstGeom>
          <a:noFill/>
        </p:spPr>
        <p:txBody>
          <a:bodyPr wrap="square">
            <a:spAutoFit/>
          </a:bodyPr>
          <a:lstStyle/>
          <a:p>
            <a:pPr>
              <a:lnSpc>
                <a:spcPct val="107000"/>
              </a:lnSpc>
              <a:spcAft>
                <a:spcPts val="800"/>
              </a:spcAft>
            </a:pPr>
            <a:r>
              <a:rPr lang="es-ES" sz="1100">
                <a:effectLst/>
                <a:latin typeface="Calibri" panose="020F0502020204030204" pitchFamily="34" charset="0"/>
                <a:ea typeface="Calibri" panose="020F0502020204030204" pitchFamily="34" charset="0"/>
                <a:cs typeface="Arial" panose="020B0604020202020204" pitchFamily="34" charset="0"/>
              </a:rPr>
              <a:t> </a:t>
            </a:r>
          </a:p>
          <a:p>
            <a:pPr>
              <a:lnSpc>
                <a:spcPts val="1500"/>
              </a:lnSpc>
              <a:spcAft>
                <a:spcPts val="800"/>
              </a:spcAft>
            </a:pPr>
            <a:r>
              <a:rPr lang="es-ES" b="1">
                <a:solidFill>
                  <a:srgbClr val="009ED0"/>
                </a:solidFill>
                <a:latin typeface="ABeZeh" pitchFamily="2" charset="0"/>
              </a:rPr>
              <a:t>Características generales de la unidad</a:t>
            </a:r>
            <a:endParaRPr lang="es-ES" sz="1100" strike="sngStrike">
              <a:effectLst/>
              <a:ea typeface="Times New Roman" panose="02020603050405020304" pitchFamily="18" charset="0"/>
              <a:cs typeface="Arial" panose="020B0604020202020204" pitchFamily="34" charset="0"/>
            </a:endParaRPr>
          </a:p>
          <a:p>
            <a:pPr marL="266700" lvl="0" eaLnBrk="0" fontAlgn="base" hangingPunct="0">
              <a:spcBef>
                <a:spcPct val="0"/>
              </a:spcBef>
              <a:spcAft>
                <a:spcPct val="0"/>
              </a:spcAft>
              <a:tabLst>
                <a:tab pos="266700" algn="l"/>
              </a:tabLst>
            </a:pPr>
            <a:r>
              <a:rPr lang="es-ES" sz="1100">
                <a:ea typeface="Times New Roman" panose="02020603050405020304" pitchFamily="18" charset="0"/>
                <a:cs typeface="Arial" panose="020B0604020202020204" pitchFamily="34" charset="0"/>
              </a:rPr>
              <a:t>Esta unidad está compuesta por 10 lecciones que tienen como propósito desarrollar habilidades y modos de pensar basados en la comprensión, la representación y el uso flexible de los números. </a:t>
            </a:r>
          </a:p>
          <a:p>
            <a:pPr marL="266700" eaLnBrk="0" fontAlgn="base" hangingPunct="0">
              <a:spcBef>
                <a:spcPct val="0"/>
              </a:spcBef>
              <a:spcAft>
                <a:spcPct val="0"/>
              </a:spcAft>
              <a:tabLst>
                <a:tab pos="266700" algn="l"/>
              </a:tabLst>
            </a:pPr>
            <a:r>
              <a:rPr lang="es-ES" altLang="es-ES" sz="1100">
                <a:ea typeface="MS Mincho" panose="02020609040205080304" pitchFamily="49" charset="-128"/>
                <a:cs typeface="Arial" panose="020B0604020202020204" pitchFamily="34" charset="0"/>
              </a:rPr>
              <a:t>Proponemos a lo largo de las lecciones el manejo de materiales manipulativos y el uso de elementos de la vida cotidiana que permitan resolver situaciones </a:t>
            </a:r>
            <a:r>
              <a:rPr lang="es-ES" sz="1100"/>
              <a:t>que implican la construcción del significado y el uso de los números.</a:t>
            </a:r>
            <a:endParaRPr lang="es-ES" altLang="es-ES" sz="1100">
              <a:ea typeface="MS Mincho" panose="02020609040205080304" pitchFamily="49" charset="-128"/>
              <a:cs typeface="Arial" panose="020B0604020202020204" pitchFamily="34" charset="0"/>
            </a:endParaRPr>
          </a:p>
          <a:p>
            <a:pPr marL="266700" eaLnBrk="0" fontAlgn="base" hangingPunct="0">
              <a:spcBef>
                <a:spcPct val="0"/>
              </a:spcBef>
              <a:spcAft>
                <a:spcPct val="0"/>
              </a:spcAft>
              <a:tabLst>
                <a:tab pos="266700" algn="l"/>
              </a:tabLst>
            </a:pPr>
            <a:r>
              <a:rPr lang="es-ES" altLang="es-ES" sz="1100">
                <a:ea typeface="MS Mincho" panose="02020609040205080304" pitchFamily="49" charset="-128"/>
                <a:cs typeface="Arial" panose="020B0604020202020204" pitchFamily="34" charset="0"/>
              </a:rPr>
              <a:t>En la guía didáctica de cada lección ofrecemos actividades complementarias y sugerencias para abordar las posibles </a:t>
            </a:r>
            <a:r>
              <a:rPr lang="en-GB" sz="1100">
                <a:ea typeface="MS Mincho" panose="02020609040205080304" pitchFamily="49" charset="-128"/>
                <a:cs typeface="Arial" panose="020B0604020202020204" pitchFamily="34" charset="0"/>
              </a:rPr>
              <a:t>dificultades que presente el </a:t>
            </a:r>
            <a:r>
              <a:rPr lang="en-GB" sz="1100" err="1">
                <a:ea typeface="MS Mincho" panose="02020609040205080304" pitchFamily="49" charset="-128"/>
                <a:cs typeface="Arial" panose="020B0604020202020204" pitchFamily="34" charset="0"/>
              </a:rPr>
              <a:t>alumnado</a:t>
            </a:r>
            <a:r>
              <a:rPr lang="es-ES" altLang="es-ES" sz="1100">
                <a:ea typeface="MS Mincho" panose="02020609040205080304" pitchFamily="49" charset="-128"/>
                <a:cs typeface="Arial" panose="020B0604020202020204" pitchFamily="34" charset="0"/>
              </a:rPr>
              <a:t>.</a:t>
            </a:r>
            <a:endParaRPr lang="es-ES" altLang="es-ES" sz="1100">
              <a:solidFill>
                <a:srgbClr val="000000"/>
              </a:solidFill>
              <a:ea typeface="MS Mincho" panose="02020609040205080304" pitchFamily="49" charset="-128"/>
              <a:cs typeface="Arial" panose="020B0604020202020204" pitchFamily="34" charset="0"/>
            </a:endParaRPr>
          </a:p>
          <a:p>
            <a:pPr>
              <a:lnSpc>
                <a:spcPts val="1500"/>
              </a:lnSpc>
              <a:spcBef>
                <a:spcPts val="1000"/>
              </a:spcBef>
              <a:spcAft>
                <a:spcPts val="800"/>
              </a:spcAft>
            </a:pPr>
            <a:r>
              <a:rPr lang="es-ES" b="1">
                <a:solidFill>
                  <a:srgbClr val="009ED0"/>
                </a:solidFill>
                <a:latin typeface="ABeZeh" pitchFamily="2" charset="0"/>
              </a:rPr>
              <a:t>Materiales curriculares y otros recursos didácticos</a:t>
            </a:r>
          </a:p>
          <a:p>
            <a:pPr algn="just">
              <a:lnSpc>
                <a:spcPts val="1300"/>
              </a:lnSpc>
              <a:spcBef>
                <a:spcPts val="1000"/>
              </a:spcBef>
              <a:spcAft>
                <a:spcPts val="800"/>
              </a:spcAft>
            </a:pPr>
            <a:r>
              <a:rPr lang="es-ES" sz="1200" b="1">
                <a:solidFill>
                  <a:srgbClr val="00B0F0"/>
                </a:solidFill>
                <a:effectLst/>
                <a:latin typeface="Arial" panose="020B0604020202020204" pitchFamily="34" charset="0"/>
                <a:ea typeface="Calibri" panose="020F0502020204030204" pitchFamily="34" charset="0"/>
                <a:cs typeface="Arial" panose="020B0604020202020204" pitchFamily="34" charset="0"/>
              </a:rPr>
              <a:t>Material del alumno</a:t>
            </a:r>
            <a:endParaRPr lang="es-ES" sz="110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a:effectLst/>
                <a:ea typeface="Times New Roman" panose="02020603050405020304" pitchFamily="18" charset="0"/>
                <a:cs typeface="Arial" panose="020B0604020202020204" pitchFamily="34" charset="0"/>
              </a:rPr>
              <a:t>10 lecciones curriculares</a:t>
            </a: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Ejercicio 1 y 2 (exposición de la lección y práctica)</a:t>
            </a:r>
            <a:endParaRPr lang="es-ES" sz="110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Ejercicio 3 (práctica competencial a partir de los criterios de evaluación LOMLOE)</a:t>
            </a:r>
            <a:endParaRPr lang="es-ES" sz="110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Adaptativo</a:t>
            </a:r>
            <a:endParaRPr lang="es-ES" sz="110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1100">
                <a:solidFill>
                  <a:srgbClr val="000000"/>
                </a:solidFill>
                <a:effectLst/>
                <a:ea typeface="Times New Roman" panose="02020603050405020304" pitchFamily="18" charset="0"/>
                <a:cs typeface="Times New Roman" panose="02020603050405020304" pitchFamily="18" charset="0"/>
              </a:rPr>
              <a:t>Resúmenes</a:t>
            </a:r>
            <a:endParaRPr lang="es-ES" sz="1100">
              <a:effectLst/>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es-ES" sz="1100">
                <a:ea typeface="Times New Roman" panose="02020603050405020304" pitchFamily="18" charset="0"/>
                <a:cs typeface="Arial" panose="020B0604020202020204" pitchFamily="34" charset="0"/>
              </a:rPr>
              <a:t>Unidad de problemas al final del bloque.</a:t>
            </a:r>
          </a:p>
          <a:p>
            <a:pPr marR="111760">
              <a:lnSpc>
                <a:spcPts val="1300"/>
              </a:lnSpc>
              <a:spcAft>
                <a:spcPts val="1000"/>
              </a:spcAft>
            </a:pPr>
            <a:r>
              <a:rPr lang="es-ES" sz="1200" b="1">
                <a:solidFill>
                  <a:srgbClr val="00B0F0"/>
                </a:solidFill>
                <a:effectLst/>
                <a:latin typeface="Arial" panose="020B0604020202020204" pitchFamily="34" charset="0"/>
                <a:ea typeface="Times New Roman" panose="02020603050405020304" pitchFamily="18" charset="0"/>
                <a:cs typeface="Arial" panose="020B0604020202020204" pitchFamily="34" charset="0"/>
              </a:rPr>
              <a:t>Materiales de aula</a:t>
            </a:r>
          </a:p>
          <a:p>
            <a:pPr marR="111760">
              <a:lnSpc>
                <a:spcPts val="1300"/>
              </a:lnSpc>
              <a:spcAft>
                <a:spcPts val="1000"/>
              </a:spcAft>
            </a:pPr>
            <a:r>
              <a:rPr lang="es-ES" sz="1100">
                <a:ea typeface="Times New Roman" panose="02020603050405020304" pitchFamily="18" charset="0"/>
                <a:cs typeface="Arial" panose="020B0604020202020204" pitchFamily="34" charset="0"/>
              </a:rPr>
              <a:t>Fichas de contadores, dinero ficticio, bloques de base 10, tablas de valor posicional y dados.</a:t>
            </a:r>
          </a:p>
          <a:p>
            <a:pPr marR="111760" lvl="0">
              <a:lnSpc>
                <a:spcPts val="1300"/>
              </a:lnSpc>
              <a:spcAft>
                <a:spcPts val="530"/>
              </a:spcAft>
              <a:buClr>
                <a:srgbClr val="00B050"/>
              </a:buClr>
            </a:pPr>
            <a:r>
              <a:rPr lang="es-ES" sz="1200" b="1">
                <a:solidFill>
                  <a:srgbClr val="00B0F0"/>
                </a:solidFill>
                <a:latin typeface="Arial" panose="020B0604020202020204" pitchFamily="34" charset="0"/>
                <a:ea typeface="Calibri" panose="020F0502020204030204" pitchFamily="34" charset="0"/>
                <a:cs typeface="Arial" panose="020B0604020202020204" pitchFamily="34" charset="0"/>
              </a:rPr>
              <a:t>Material </a:t>
            </a:r>
            <a:r>
              <a:rPr lang="es-ES" sz="1200" b="1">
                <a:solidFill>
                  <a:srgbClr val="00B0F0"/>
                </a:solidFill>
                <a:effectLst/>
                <a:latin typeface="Arial" panose="020B0604020202020204" pitchFamily="34" charset="0"/>
                <a:ea typeface="Calibri" panose="020F0502020204030204" pitchFamily="34" charset="0"/>
                <a:cs typeface="Arial" panose="020B0604020202020204" pitchFamily="34" charset="0"/>
              </a:rPr>
              <a:t>del profesorado</a:t>
            </a:r>
            <a:endParaRPr lang="es-ES" sz="110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200"/>
              </a:lnSpc>
              <a:spcAft>
                <a:spcPts val="500"/>
              </a:spcAft>
              <a:buClr>
                <a:srgbClr val="00B050"/>
              </a:buClr>
              <a:buFont typeface="Symbol" panose="05050102010706020507" pitchFamily="18" charset="2"/>
              <a:buChar char=""/>
            </a:pPr>
            <a:r>
              <a:rPr lang="es-ES" sz="1100">
                <a:solidFill>
                  <a:srgbClr val="000000"/>
                </a:solidFill>
                <a:effectLst/>
                <a:ea typeface="Times New Roman" panose="02020603050405020304" pitchFamily="18" charset="0"/>
                <a:cs typeface="Arial" panose="020B0604020202020204" pitchFamily="34" charset="0"/>
              </a:rPr>
              <a:t>Programación </a:t>
            </a:r>
            <a:r>
              <a:rPr lang="es-ES" sz="1100">
                <a:effectLst/>
                <a:ea typeface="Times New Roman" panose="02020603050405020304" pitchFamily="18" charset="0"/>
                <a:cs typeface="Arial" panose="020B0604020202020204" pitchFamily="34" charset="0"/>
              </a:rPr>
              <a:t>Didáctica de Aula e instrumentos para la evaluación (PDA).</a:t>
            </a:r>
          </a:p>
          <a:p>
            <a:pPr marL="342900" marR="111760" lvl="0" indent="-342900">
              <a:lnSpc>
                <a:spcPts val="1300"/>
              </a:lnSpc>
              <a:spcAft>
                <a:spcPts val="530"/>
              </a:spcAft>
              <a:buClr>
                <a:srgbClr val="00B050"/>
              </a:buClr>
              <a:buFont typeface="Symbol" panose="05050102010706020507" pitchFamily="18" charset="2"/>
              <a:buChar char=""/>
            </a:pPr>
            <a:r>
              <a:rPr lang="es-ES" sz="1100">
                <a:solidFill>
                  <a:srgbClr val="000000"/>
                </a:solidFill>
                <a:effectLst/>
                <a:ea typeface="Times New Roman" panose="02020603050405020304" pitchFamily="18" charset="0"/>
                <a:cs typeface="Arial" panose="020B0604020202020204" pitchFamily="34" charset="0"/>
              </a:rPr>
              <a:t>Guía didáctica en cada lección.</a:t>
            </a:r>
            <a:endParaRPr lang="es-ES" sz="1100">
              <a:effectLst/>
              <a:ea typeface="Times New Roman" panose="02020603050405020304" pitchFamily="18"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es-ES" sz="1100">
                <a:effectLst/>
                <a:ea typeface="Times New Roman" panose="02020603050405020304" pitchFamily="18" charset="0"/>
                <a:cs typeface="Arial" panose="020B0604020202020204" pitchFamily="34" charset="0"/>
              </a:rPr>
              <a:t>Prueba de la unidad y </a:t>
            </a:r>
            <a:r>
              <a:rPr lang="es-ES" sz="1100">
                <a:solidFill>
                  <a:srgbClr val="000000"/>
                </a:solidFill>
                <a:effectLst/>
                <a:ea typeface="Times New Roman" panose="02020603050405020304" pitchFamily="18" charset="0"/>
                <a:cs typeface="Arial" panose="020B0604020202020204" pitchFamily="34" charset="0"/>
              </a:rPr>
              <a:t>Prueba competencial trimestral.</a:t>
            </a:r>
            <a:endParaRPr lang="es-ES" sz="1100">
              <a:effectLst/>
              <a:ea typeface="Times New Roman" panose="02020603050405020304" pitchFamily="18" charset="0"/>
              <a:cs typeface="Arial" panose="020B0604020202020204" pitchFamily="34" charset="0"/>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138574"/>
            <a:ext cx="11406365"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200" b="1">
                <a:solidFill>
                  <a:srgbClr val="009ED0"/>
                </a:solidFill>
                <a:latin typeface="ABeZeh" pitchFamily="2" charset="0"/>
                <a:ea typeface="ABeZeh" pitchFamily="2" charset="0"/>
              </a:rPr>
              <a:t>Programación Unidad 2 </a:t>
            </a:r>
            <a:endParaRPr lang="es-ES_tradnl" sz="2200">
              <a:solidFill>
                <a:srgbClr val="FF0000"/>
              </a:solidFill>
              <a:latin typeface="ABeZeh" pitchFamily="2" charset="0"/>
              <a:ea typeface="ABeZeh" pitchFamily="2" charset="0"/>
            </a:endParaRP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80" y="710790"/>
            <a:ext cx="3717096" cy="284693"/>
          </a:xfrm>
          <a:prstGeom prst="rect">
            <a:avLst/>
          </a:prstGeom>
          <a:noFill/>
        </p:spPr>
        <p:txBody>
          <a:bodyPr wrap="square">
            <a:spAutoFit/>
          </a:bodyPr>
          <a:lstStyle/>
          <a:p>
            <a:pPr>
              <a:lnSpc>
                <a:spcPts val="1500"/>
              </a:lnSpc>
              <a:spcAft>
                <a:spcPts val="800"/>
              </a:spcAft>
            </a:pPr>
            <a:r>
              <a:rPr lang="es-ES" b="1">
                <a:solidFill>
                  <a:srgbClr val="009ED0"/>
                </a:solidFill>
                <a:latin typeface="ABeZeh" pitchFamily="2" charset="0"/>
              </a:rPr>
              <a:t>Recursos para evaluar la unidad</a:t>
            </a:r>
            <a:endParaRPr lang="es-ES" sz="1100" strike="sngStrike">
              <a:effectLst/>
              <a:ea typeface="Times New Roman" panose="02020603050405020304" pitchFamily="18" charset="0"/>
              <a:cs typeface="Arial" panose="020B0604020202020204" pitchFamily="34" charset="0"/>
            </a:endParaRPr>
          </a:p>
        </p:txBody>
      </p:sp>
      <p:graphicFrame>
        <p:nvGraphicFramePr>
          <p:cNvPr id="16"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1916469553"/>
              </p:ext>
            </p:extLst>
          </p:nvPr>
        </p:nvGraphicFramePr>
        <p:xfrm>
          <a:off x="1142106" y="1324575"/>
          <a:ext cx="9542032" cy="379476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t>Por lección</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Ejercicios 1 y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a:t>     </a:t>
                      </a:r>
                    </a:p>
                    <a:p>
                      <a:endParaRPr lang="es-ES" sz="120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es-ES" sz="1200"/>
                    </a:p>
                    <a:p>
                      <a:pPr marL="0" marR="0" indent="0" algn="l" defTabSz="914400" rtl="0" eaLnBrk="1" fontAlgn="auto" latinLnBrk="0" hangingPunct="1">
                        <a:lnSpc>
                          <a:spcPct val="100000"/>
                        </a:lnSpc>
                        <a:spcBef>
                          <a:spcPts val="0"/>
                        </a:spcBef>
                        <a:spcAft>
                          <a:spcPts val="0"/>
                        </a:spcAft>
                        <a:buClrTx/>
                        <a:buSzTx/>
                        <a:buFontTx/>
                        <a:buNone/>
                        <a:tabLst/>
                        <a:defRPr/>
                      </a:pPr>
                      <a:r>
                        <a:rPr lang="es-ES" sz="1200" b="0"/>
                        <a:t>Objetivo de aprendizaje </a:t>
                      </a:r>
                      <a:r>
                        <a:rPr lang="es-ES" sz="1200" b="0" err="1"/>
                        <a:t>Snappet</a:t>
                      </a:r>
                      <a:r>
                        <a:rPr lang="es-ES" sz="1200" b="0"/>
                        <a:t> (contenido matemático)</a:t>
                      </a:r>
                    </a:p>
                    <a:p>
                      <a:endParaRPr lang="es-ES" sz="1200" b="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es-ES" sz="1200" b="1"/>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900" b="1"/>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err="1"/>
                        <a:t>Subsaber</a:t>
                      </a:r>
                      <a:r>
                        <a:rPr lang="es-ES" sz="1200" b="1"/>
                        <a:t> de la Ley</a:t>
                      </a:r>
                      <a:endParaRPr lang="es-ES" sz="1200">
                        <a:solidFill>
                          <a:srgbClr val="FF0000"/>
                        </a:solidFill>
                      </a:endParaRP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Por unidad</a:t>
                      </a:r>
                    </a:p>
                    <a:p>
                      <a:endParaRPr lang="es-ES"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Adaptativo</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a:t>evalúa</a:t>
                      </a:r>
                    </a:p>
                    <a:p>
                      <a:endParaRPr lang="es-ES" sz="1200"/>
                    </a:p>
                  </a:txBody>
                  <a:tcPr/>
                </a:tc>
                <a:tc vMerge="1">
                  <a:txBody>
                    <a:bodyPr/>
                    <a:lstStyle/>
                    <a:p>
                      <a:r>
                        <a:rPr lang="es-ES" sz="1200"/>
                        <a:t>Objetivo de aprendizaje </a:t>
                      </a:r>
                      <a:r>
                        <a:rPr lang="es-ES" sz="1200" err="1"/>
                        <a:t>Snappet</a:t>
                      </a:r>
                      <a:r>
                        <a:rPr lang="es-ES" sz="1200"/>
                        <a:t> </a:t>
                      </a:r>
                    </a:p>
                    <a:p>
                      <a:r>
                        <a:rPr lang="es-ES" sz="1200"/>
                        <a:t>(contenido matemático)</a:t>
                      </a:r>
                    </a:p>
                    <a:p>
                      <a:endParaRPr lang="es-ES" sz="1200"/>
                    </a:p>
                  </a:txBody>
                  <a:tcPr/>
                </a:tc>
                <a:tc vMerge="1">
                  <a:txBody>
                    <a:bodyPr/>
                    <a:lstStyle/>
                    <a:p>
                      <a:endParaRPr lang="es-ES" sz="12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err="1"/>
                        <a:t>Subsaber</a:t>
                      </a:r>
                      <a:r>
                        <a:rPr lang="es-ES" sz="1200" b="1"/>
                        <a:t> de la Ley</a:t>
                      </a:r>
                    </a:p>
                    <a:p>
                      <a:endParaRPr lang="es-ES" sz="120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Ejercicio 3</a:t>
                      </a:r>
                    </a:p>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a:solidFill>
                            <a:schemeClr val="dk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a:solidFill>
                            <a:schemeClr val="dk1"/>
                          </a:solidFill>
                        </a:rPr>
                        <a:t>     </a:t>
                      </a:r>
                    </a:p>
                    <a:p>
                      <a:endParaRPr lang="es-ES" sz="120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es-ES" sz="900" b="1"/>
                    </a:p>
                    <a:p>
                      <a:pPr algn="l"/>
                      <a:r>
                        <a:rPr lang="es-ES" sz="1200" b="0"/>
                        <a:t>Objetivo de aprendizaje </a:t>
                      </a:r>
                      <a:r>
                        <a:rPr lang="es-ES" sz="1200" b="0" err="1"/>
                        <a:t>Snappet</a:t>
                      </a:r>
                      <a:r>
                        <a:rPr lang="es-ES" sz="1200" b="0"/>
                        <a:t> </a:t>
                      </a:r>
                    </a:p>
                    <a:p>
                      <a:r>
                        <a:rPr lang="es-ES" sz="1200" b="0"/>
                        <a:t>(a partir de criterios de evaluación)</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es-ES" sz="120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a:t>Criterios de evaluación de la Ley</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es-ES" sz="900"/>
                    </a:p>
                  </a:txBody>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a:p>
                  </a:txBody>
                  <a:tcPr/>
                </a:tc>
                <a:tc rowSpan="5" gridSpan="2">
                  <a:txBody>
                    <a:bodyPr/>
                    <a:lstStyle/>
                    <a:p>
                      <a:endParaRPr lang="es-ES" sz="1200">
                        <a:solidFill>
                          <a:schemeClr val="bg1"/>
                        </a:solidFill>
                      </a:endParaRPr>
                    </a:p>
                  </a:txBody>
                  <a:tcPr/>
                </a:tc>
                <a:tc rowSpan="5" hMerge="1">
                  <a:txBody>
                    <a:bodyPr/>
                    <a:lstStyle/>
                    <a:p>
                      <a:endParaRPr lang="es-ES" sz="120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t>Por unidad</a:t>
                      </a:r>
                    </a:p>
                    <a:p>
                      <a:endParaRPr lang="es-ES" sz="120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Prueba de unidad</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es-ES" sz="1200"/>
                    </a:p>
                    <a:p>
                      <a:endParaRPr lang="es-ES" sz="1200"/>
                    </a:p>
                    <a:p>
                      <a:endParaRPr lang="es-ES" sz="1200"/>
                    </a:p>
                  </a:txBody>
                  <a:tcPr/>
                </a:tc>
                <a:tc gridSpan="2" vMerge="1">
                  <a:txBody>
                    <a:bodyPr/>
                    <a:lstStyle/>
                    <a:p>
                      <a:endParaRPr lang="es-ES" sz="120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a:p>
                  </a:txBody>
                  <a:tcPr>
                    <a:noFill/>
                  </a:tcPr>
                </a:tc>
                <a:extLst>
                  <a:ext uri="{0D108BD9-81ED-4DB2-BD59-A6C34878D82A}">
                    <a16:rowId xmlns:a16="http://schemas.microsoft.com/office/drawing/2014/main" val="288781951"/>
                  </a:ext>
                </a:extLst>
              </a:tr>
              <a:tr h="217271">
                <a:tc gridSpan="4">
                  <a:txBody>
                    <a:bodyPr/>
                    <a:lstStyle/>
                    <a:p>
                      <a:endParaRPr lang="es-ES" sz="1200"/>
                    </a:p>
                  </a:txBody>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a:p>
                  </a:txBody>
                  <a:tcPr/>
                </a:tc>
                <a:tc gridSpan="2" vMerge="1">
                  <a:txBody>
                    <a:bodyPr/>
                    <a:lstStyle/>
                    <a:p>
                      <a:endParaRPr lang="es-ES" sz="1200"/>
                    </a:p>
                  </a:txBody>
                  <a:tcPr>
                    <a:noFill/>
                  </a:tcPr>
                </a:tc>
                <a:tc hMerge="1" vMerge="1">
                  <a:txBody>
                    <a:bodyPr/>
                    <a:lstStyle/>
                    <a:p>
                      <a:endParaRPr lang="es-ES" sz="120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t>Por trimestre</a:t>
                      </a:r>
                    </a:p>
                    <a:p>
                      <a:endParaRPr lang="es-ES" sz="120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Prueba competencial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es-ES" sz="1200" b="0"/>
                    </a:p>
                    <a:p>
                      <a:r>
                        <a:rPr lang="es-ES" sz="1200" b="1"/>
                        <a:t>Criterio de evaluación de la Ley</a:t>
                      </a:r>
                    </a:p>
                    <a:p>
                      <a:endParaRPr lang="es-ES" sz="1200"/>
                    </a:p>
                  </a:txBody>
                  <a:tcPr/>
                </a:tc>
                <a:tc gridSpan="2" vMerge="1">
                  <a:txBody>
                    <a:bodyPr/>
                    <a:lstStyle/>
                    <a:p>
                      <a:endParaRPr lang="es-ES" sz="1200"/>
                    </a:p>
                  </a:txBody>
                  <a:tcPr>
                    <a:lnR w="12700" cmpd="sng">
                      <a:noFill/>
                    </a:lnR>
                    <a:noFill/>
                  </a:tcPr>
                </a:tc>
                <a:tc hMerge="1" vMerge="1">
                  <a:txBody>
                    <a:bodyPr/>
                    <a:lstStyle/>
                    <a:p>
                      <a:endParaRPr lang="es-ES" sz="1200"/>
                    </a:p>
                  </a:txBody>
                  <a:tcPr>
                    <a:noFill/>
                  </a:tcPr>
                </a:tc>
                <a:extLst>
                  <a:ext uri="{0D108BD9-81ED-4DB2-BD59-A6C34878D82A}">
                    <a16:rowId xmlns:a16="http://schemas.microsoft.com/office/drawing/2014/main" val="2213055977"/>
                  </a:ext>
                </a:extLst>
              </a:tr>
              <a:tr h="0">
                <a:tc gridSpan="4">
                  <a:txBody>
                    <a:bodyPr/>
                    <a:lstStyle/>
                    <a:p>
                      <a:endParaRPr lang="es-ES" sz="1200"/>
                    </a:p>
                  </a:txBody>
                  <a:tcPr>
                    <a:lnR w="12700" cap="flat" cmpd="sng" algn="ctr">
                      <a:no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a:p>
                  </a:txBody>
                  <a:tcPr>
                    <a:noFill/>
                  </a:tcPr>
                </a:tc>
                <a:extLst>
                  <a:ext uri="{0D108BD9-81ED-4DB2-BD59-A6C34878D82A}">
                    <a16:rowId xmlns:a16="http://schemas.microsoft.com/office/drawing/2014/main" val="1254515404"/>
                  </a:ext>
                </a:extLst>
              </a:tr>
            </a:tbl>
          </a:graphicData>
        </a:graphic>
      </p:graphicFrame>
      <p:sp>
        <p:nvSpPr>
          <p:cNvPr id="17"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rtlCol="0">
            <a:spAutoFit/>
          </a:bodyPr>
          <a:lstStyle/>
          <a:p>
            <a:r>
              <a:rPr lang="es-ES" sz="1200" b="1"/>
              <a:t>evalúa</a:t>
            </a:r>
          </a:p>
        </p:txBody>
      </p:sp>
      <p:sp>
        <p:nvSpPr>
          <p:cNvPr id="21" name="CuadroTexto 20">
            <a:extLst>
              <a:ext uri="{FF2B5EF4-FFF2-40B4-BE49-F238E27FC236}">
                <a16:creationId xmlns:a16="http://schemas.microsoft.com/office/drawing/2014/main" id="{A4B47265-3D80-FD44-0A13-38469DF21F39}"/>
              </a:ext>
            </a:extLst>
          </p:cNvPr>
          <p:cNvSpPr txBox="1"/>
          <p:nvPr/>
        </p:nvSpPr>
        <p:spPr>
          <a:xfrm>
            <a:off x="4452669" y="3524955"/>
            <a:ext cx="1367106" cy="276999"/>
          </a:xfrm>
          <a:prstGeom prst="rect">
            <a:avLst/>
          </a:prstGeom>
          <a:noFill/>
        </p:spPr>
        <p:txBody>
          <a:bodyPr wrap="none" rtlCol="0">
            <a:spAutoFit/>
          </a:bodyPr>
          <a:lstStyle/>
          <a:p>
            <a:r>
              <a:rPr lang="es-ES" sz="1200" b="1" err="1"/>
              <a:t>Subsaber</a:t>
            </a:r>
            <a:r>
              <a:rPr lang="es-ES" sz="1200" b="1"/>
              <a:t> de la Ley</a:t>
            </a:r>
          </a:p>
        </p:txBody>
      </p:sp>
      <p:sp>
        <p:nvSpPr>
          <p:cNvPr id="22"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CuadroTexto 22">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rtlCol="0">
            <a:spAutoFit/>
          </a:bodyPr>
          <a:lstStyle>
            <a:defPPr>
              <a:defRPr lang="es-ES"/>
            </a:defPPr>
            <a:lvl1pPr>
              <a:defRPr sz="1100"/>
            </a:lvl1pPr>
          </a:lstStyle>
          <a:p>
            <a:r>
              <a:rPr lang="es-ES" sz="1200" b="1"/>
              <a:t>evalúa</a:t>
            </a:r>
          </a:p>
        </p:txBody>
      </p:sp>
      <p:sp>
        <p:nvSpPr>
          <p:cNvPr id="24" name="CuadroTexto 23">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rtlCol="0">
            <a:spAutoFit/>
          </a:bodyPr>
          <a:lstStyle>
            <a:defPPr>
              <a:defRPr lang="es-ES"/>
            </a:defPPr>
            <a:lvl1pPr>
              <a:defRPr sz="1100"/>
            </a:lvl1pPr>
          </a:lstStyle>
          <a:p>
            <a:r>
              <a:rPr lang="es-ES" sz="1200" b="1"/>
              <a:t>evalúa</a:t>
            </a:r>
          </a:p>
        </p:txBody>
      </p:sp>
      <p:sp>
        <p:nvSpPr>
          <p:cNvPr id="25" name="CuadroTexto 24">
            <a:extLst>
              <a:ext uri="{FF2B5EF4-FFF2-40B4-BE49-F238E27FC236}">
                <a16:creationId xmlns:a16="http://schemas.microsoft.com/office/drawing/2014/main" id="{6E252E08-F9C1-7D7B-583A-936238E2C03E}"/>
              </a:ext>
            </a:extLst>
          </p:cNvPr>
          <p:cNvSpPr txBox="1"/>
          <p:nvPr/>
        </p:nvSpPr>
        <p:spPr>
          <a:xfrm>
            <a:off x="3658447" y="3386456"/>
            <a:ext cx="603242" cy="276999"/>
          </a:xfrm>
          <a:prstGeom prst="rect">
            <a:avLst/>
          </a:prstGeom>
          <a:noFill/>
        </p:spPr>
        <p:txBody>
          <a:bodyPr wrap="none" rtlCol="0">
            <a:spAutoFit/>
          </a:bodyPr>
          <a:lstStyle>
            <a:defPPr>
              <a:defRPr lang="es-ES"/>
            </a:defPPr>
            <a:lvl1pPr>
              <a:defRPr sz="1100"/>
            </a:lvl1pPr>
          </a:lstStyle>
          <a:p>
            <a:r>
              <a:rPr lang="es-ES" sz="1200" b="1"/>
              <a:t>evalúa</a:t>
            </a:r>
          </a:p>
        </p:txBody>
      </p:sp>
      <p:sp>
        <p:nvSpPr>
          <p:cNvPr id="26"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4048442B-D045-C969-1593-5D206B37D19A}"/>
              </a:ext>
            </a:extLst>
          </p:cNvPr>
          <p:cNvSpPr txBox="1"/>
          <p:nvPr/>
        </p:nvSpPr>
        <p:spPr>
          <a:xfrm>
            <a:off x="716358" y="1640679"/>
            <a:ext cx="461665" cy="1408462"/>
          </a:xfrm>
          <a:prstGeom prst="rect">
            <a:avLst/>
          </a:prstGeom>
          <a:noFill/>
        </p:spPr>
        <p:txBody>
          <a:bodyPr vert="vert270" wrap="none" rtlCol="0">
            <a:spAutoFit/>
          </a:bodyPr>
          <a:lstStyle/>
          <a:p>
            <a:r>
              <a:rPr lang="es-ES"/>
              <a:t>En plataforma</a:t>
            </a:r>
          </a:p>
        </p:txBody>
      </p:sp>
      <p:sp>
        <p:nvSpPr>
          <p:cNvPr id="29" name="CuadroTexto 28">
            <a:extLst>
              <a:ext uri="{FF2B5EF4-FFF2-40B4-BE49-F238E27FC236}">
                <a16:creationId xmlns:a16="http://schemas.microsoft.com/office/drawing/2014/main" id="{F26C2201-C94F-A22F-6538-116D9F17395C}"/>
              </a:ext>
            </a:extLst>
          </p:cNvPr>
          <p:cNvSpPr txBox="1"/>
          <p:nvPr/>
        </p:nvSpPr>
        <p:spPr>
          <a:xfrm>
            <a:off x="716358" y="3500049"/>
            <a:ext cx="461665" cy="1229119"/>
          </a:xfrm>
          <a:prstGeom prst="rect">
            <a:avLst/>
          </a:prstGeom>
          <a:noFill/>
        </p:spPr>
        <p:txBody>
          <a:bodyPr vert="vert270" wrap="none" rtlCol="0">
            <a:spAutoFit/>
          </a:bodyPr>
          <a:lstStyle/>
          <a:p>
            <a:r>
              <a:rPr lang="es-ES"/>
              <a:t>Descargable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4278806459"/>
              </p:ext>
            </p:extLst>
          </p:nvPr>
        </p:nvGraphicFramePr>
        <p:xfrm>
          <a:off x="625487" y="814833"/>
          <a:ext cx="10721959" cy="5528963"/>
        </p:xfrm>
        <a:graphic>
          <a:graphicData uri="http://schemas.openxmlformats.org/drawingml/2006/table">
            <a:tbl>
              <a:tblPr firstRow="1" firstCol="1" bandRow="1"/>
              <a:tblGrid>
                <a:gridCol w="3377322">
                  <a:extLst>
                    <a:ext uri="{9D8B030D-6E8A-4147-A177-3AD203B41FA5}">
                      <a16:colId xmlns:a16="http://schemas.microsoft.com/office/drawing/2014/main" val="849537277"/>
                    </a:ext>
                  </a:extLst>
                </a:gridCol>
                <a:gridCol w="2942896">
                  <a:extLst>
                    <a:ext uri="{9D8B030D-6E8A-4147-A177-3AD203B41FA5}">
                      <a16:colId xmlns:a16="http://schemas.microsoft.com/office/drawing/2014/main" val="1437013061"/>
                    </a:ext>
                  </a:extLst>
                </a:gridCol>
                <a:gridCol w="4401741">
                  <a:extLst>
                    <a:ext uri="{9D8B030D-6E8A-4147-A177-3AD203B41FA5}">
                      <a16:colId xmlns:a16="http://schemas.microsoft.com/office/drawing/2014/main" val="4005158673"/>
                    </a:ext>
                  </a:extLst>
                </a:gridCol>
              </a:tblGrid>
              <a:tr h="230513">
                <a:tc>
                  <a:txBody>
                    <a:bodyPr/>
                    <a:lstStyle/>
                    <a:p>
                      <a:pPr marL="0" lvl="0" algn="ctr" defTabSz="914400">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Bloques</a:t>
                      </a:r>
                    </a:p>
                  </a:txBody>
                  <a:tcPr marL="93186" marR="93186" marT="46593" marB="46593">
                    <a:lnL>
                      <a:noFill/>
                    </a:lnL>
                    <a:lnR>
                      <a:noFill/>
                    </a:lnR>
                    <a:lnT>
                      <a:noFill/>
                    </a:lnT>
                    <a:lnB>
                      <a:noFill/>
                    </a:lnB>
                    <a:solidFill>
                      <a:schemeClr val="accent1"/>
                    </a:solidFill>
                  </a:tcPr>
                </a:tc>
                <a:tc>
                  <a:txBody>
                    <a:bodyPr/>
                    <a:lstStyle/>
                    <a:p>
                      <a:pPr marL="0" lvl="0" algn="ctr">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Saberes generales</a:t>
                      </a:r>
                      <a:endParaRPr lang="es-ES" sz="1100" b="1" i="0" u="none" strike="noStrike" kern="1200" baseline="0" dirty="0">
                        <a:solidFill>
                          <a:schemeClr val="bg1"/>
                        </a:solidFill>
                        <a:effectLst/>
                        <a:latin typeface="Calibri" panose="020F0502020204030204" pitchFamily="34" charset="0"/>
                        <a:ea typeface="+mn-ea"/>
                        <a:cs typeface="+mn-cs"/>
                      </a:endParaRPr>
                    </a:p>
                  </a:txBody>
                  <a:tcPr marL="93186" marR="93186" marT="46593" marB="46593">
                    <a:lnL>
                      <a:noFill/>
                    </a:lnL>
                    <a:lnR>
                      <a:noFill/>
                    </a:lnR>
                    <a:lnT>
                      <a:noFill/>
                    </a:lnT>
                    <a:lnB>
                      <a:noFill/>
                    </a:lnB>
                    <a:solidFill>
                      <a:schemeClr val="accent1"/>
                    </a:solidFill>
                  </a:tcPr>
                </a:tc>
                <a:tc>
                  <a:txBody>
                    <a:bodyPr/>
                    <a:lstStyle/>
                    <a:p>
                      <a:pPr marL="0" marR="2011680" lvl="0" algn="ctr">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Saberes básicos</a:t>
                      </a:r>
                      <a:endParaRPr lang="es-ES" dirty="0"/>
                    </a:p>
                  </a:txBody>
                  <a:tcPr marL="93186" marR="93186" marT="46593" marB="46593">
                    <a:lnL>
                      <a:noFill/>
                    </a:lnL>
                    <a:lnR>
                      <a:noFill/>
                    </a:lnR>
                    <a:lnT>
                      <a:noFill/>
                    </a:lnT>
                    <a:lnB>
                      <a:noFill/>
                    </a:lnB>
                    <a:solidFill>
                      <a:schemeClr val="accent1"/>
                    </a:solidFill>
                  </a:tcPr>
                </a:tc>
                <a:extLst>
                  <a:ext uri="{0D108BD9-81ED-4DB2-BD59-A6C34878D82A}">
                    <a16:rowId xmlns:a16="http://schemas.microsoft.com/office/drawing/2014/main" val="2089224501"/>
                  </a:ext>
                </a:extLst>
              </a:tr>
              <a:tr h="342476">
                <a:tc rowSpan="4">
                  <a:txBody>
                    <a:bodyPr/>
                    <a:lstStyle/>
                    <a:p>
                      <a:pPr algn="ctr" fontAlgn="ctr">
                        <a:lnSpc>
                          <a:spcPct val="107000"/>
                        </a:lnSpc>
                        <a:spcBef>
                          <a:spcPts val="0"/>
                        </a:spcBef>
                        <a:spcAft>
                          <a:spcPts val="800"/>
                        </a:spcAft>
                      </a:pPr>
                      <a:r>
                        <a:rPr lang="es-ES" sz="1100" b="1" i="0" u="none" strike="noStrike" dirty="0">
                          <a:solidFill>
                            <a:schemeClr val="accent1"/>
                          </a:solidFill>
                          <a:effectLst/>
                          <a:latin typeface="Calibri"/>
                          <a:ea typeface="Times New Roman" panose="02020603050405020304" pitchFamily="18" charset="0"/>
                          <a:cs typeface="Calibri"/>
                        </a:rPr>
                        <a:t>A. </a:t>
                      </a:r>
                      <a:r>
                        <a:rPr lang="es-ES" sz="1100" b="1" i="0" u="none" strike="noStrike" dirty="0">
                          <a:solidFill>
                            <a:srgbClr val="000000"/>
                          </a:solidFill>
                          <a:effectLst/>
                          <a:latin typeface="Calibri"/>
                          <a:ea typeface="Times New Roman" panose="02020603050405020304" pitchFamily="18" charset="0"/>
                          <a:cs typeface="Calibri"/>
                        </a:rPr>
                        <a:t>Sentido numérico</a:t>
                      </a:r>
                    </a:p>
                    <a:p>
                      <a:pPr algn="ctr" fontAlgn="ctr">
                        <a:lnSpc>
                          <a:spcPct val="107000"/>
                        </a:lnSpc>
                        <a:spcBef>
                          <a:spcPts val="0"/>
                        </a:spcBef>
                        <a:spcAft>
                          <a:spcPts val="800"/>
                        </a:spcAft>
                      </a:pPr>
                      <a:r>
                        <a:rPr lang="es-ES" sz="1100" b="0" i="0" u="none" strike="noStrike" dirty="0">
                          <a:solidFill>
                            <a:srgbClr val="000000"/>
                          </a:solidFill>
                          <a:effectLst/>
                          <a:latin typeface="Calibri"/>
                          <a:ea typeface="Times New Roman" panose="02020603050405020304" pitchFamily="18" charset="0"/>
                          <a:cs typeface="Calibri"/>
                        </a:rPr>
                        <a:t>El sentido numérico se caracteriza por el desarrollo de habilidades y modos de pensar basados en la comprensión, la representación y el uso flexible de números y operaciones para, por ejemplo, orientar la toma de decisiones.</a:t>
                      </a:r>
                      <a:endParaRPr lang="es-ES" sz="1100" b="0" i="0" u="none" strike="noStrike" dirty="0">
                        <a:effectLst/>
                        <a:latin typeface="Calibri"/>
                        <a:cs typeface="Calibri"/>
                      </a:endParaRPr>
                    </a:p>
                  </a:txBody>
                  <a:tcPr marL="93186" marR="93186" marT="46593" marB="46593">
                    <a:lnL>
                      <a:noFill/>
                    </a:lnL>
                    <a:lnR>
                      <a:noFill/>
                    </a:lnR>
                    <a:lnT>
                      <a:noFill/>
                    </a:lnT>
                    <a:lnB>
                      <a:noFill/>
                    </a:lnB>
                    <a:solidFill>
                      <a:srgbClr val="FFF2CC"/>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dirty="0">
                          <a:solidFill>
                            <a:schemeClr val="accent1"/>
                          </a:solidFill>
                          <a:effectLst/>
                          <a:latin typeface="Calibri"/>
                          <a:ea typeface="Times New Roman" panose="02020603050405020304" pitchFamily="18" charset="0"/>
                          <a:cs typeface="Calibri"/>
                        </a:rPr>
                        <a:t>1. </a:t>
                      </a:r>
                      <a:r>
                        <a:rPr lang="es-ES" sz="1100" b="0" i="0" u="none" strike="noStrike" dirty="0">
                          <a:solidFill>
                            <a:srgbClr val="000000"/>
                          </a:solidFill>
                          <a:effectLst/>
                          <a:latin typeface="Calibri"/>
                          <a:ea typeface="Times New Roman" panose="02020603050405020304" pitchFamily="18" charset="0"/>
                          <a:cs typeface="Calibri"/>
                        </a:rPr>
                        <a:t>Conteo</a:t>
                      </a:r>
                      <a:endParaRPr lang="es-ES" sz="1100" b="0" i="0" u="none" strike="noStrike" dirty="0">
                        <a:effectLst/>
                        <a:latin typeface="Calibri"/>
                        <a:cs typeface="Calibri"/>
                      </a:endParaRPr>
                    </a:p>
                    <a:p>
                      <a:pPr marL="0" marR="0" indent="0" algn="l" defTabSz="914400" rtl="0" eaLnBrk="1" fontAlgn="ctr" latinLnBrk="0" hangingPunct="1">
                        <a:lnSpc>
                          <a:spcPct val="107000"/>
                        </a:lnSpc>
                        <a:spcBef>
                          <a:spcPts val="0"/>
                        </a:spcBef>
                        <a:spcAft>
                          <a:spcPts val="800"/>
                        </a:spcAft>
                        <a:buClrTx/>
                        <a:buSzTx/>
                        <a:buFontTx/>
                        <a:buNone/>
                        <a:tabLst/>
                        <a:defRPr/>
                      </a:pPr>
                      <a:endParaRPr lang="es-ES" sz="1100" b="0" i="0" u="none" strike="noStrike">
                        <a:effectLst/>
                        <a:latin typeface="Arial" panose="020B0604020202020204" pitchFamily="34" charset="0"/>
                      </a:endParaRPr>
                    </a:p>
                  </a:txBody>
                  <a:tcPr marL="93186" marR="93186" marT="46593" marB="46593">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dirty="0">
                          <a:solidFill>
                            <a:schemeClr val="accent1"/>
                          </a:solidFill>
                          <a:effectLst/>
                          <a:latin typeface="Calibri"/>
                          <a:ea typeface="Times New Roman" panose="02020603050405020304" pitchFamily="18" charset="0"/>
                          <a:cs typeface="Calibri"/>
                        </a:rPr>
                        <a:t>A 1.1.  </a:t>
                      </a:r>
                      <a:r>
                        <a:rPr lang="es-ES" sz="1100" b="0" i="0" u="none" strike="noStrike" kern="1200" noProof="0" dirty="0">
                          <a:effectLst/>
                        </a:rPr>
                        <a:t>Estrategias variadas de conteo, ascendente y descendente, de 25 en 25, de 50 en 50, de 100 en 100... Recuento sistemático y adaptación del conteo al tamaño de los números en situaciones de la vida cotidiana en cantidades hasta el 9999. Elaboración de tablas, ordenación de los casos, establecimiento de un criterio, realización de esquemas gráficos. </a:t>
                      </a: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36000" anchor="ctr">
                    <a:lnL>
                      <a:noFill/>
                    </a:lnL>
                    <a:lnR>
                      <a:noFill/>
                    </a:lnR>
                    <a:lnT>
                      <a:noFill/>
                    </a:lnT>
                    <a:lnB>
                      <a:noFill/>
                    </a:lnB>
                    <a:solidFill>
                      <a:srgbClr val="FFF2CC"/>
                    </a:solidFill>
                  </a:tcPr>
                </a:tc>
                <a:extLst>
                  <a:ext uri="{0D108BD9-81ED-4DB2-BD59-A6C34878D82A}">
                    <a16:rowId xmlns:a16="http://schemas.microsoft.com/office/drawing/2014/main" val="1124538911"/>
                  </a:ext>
                </a:extLst>
              </a:tr>
              <a:tr h="342476">
                <a:tc vMerge="1">
                  <a:txBody>
                    <a:bodyPr/>
                    <a:lstStyle/>
                    <a:p>
                      <a:endParaRPr lang="es-ES"/>
                    </a:p>
                  </a:txBody>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endParaRPr lang="es-ES" sz="1100" b="1" i="0" u="none" strike="noStrike" kern="1200">
                        <a:solidFill>
                          <a:schemeClr val="accent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a:ea typeface="Times New Roman" panose="02020603050405020304" pitchFamily="18" charset="0"/>
                          <a:cs typeface="Calibri"/>
                        </a:rPr>
                        <a:t>2. </a:t>
                      </a:r>
                      <a:r>
                        <a:rPr lang="es-ES" sz="1100" b="0" i="0" u="none" strike="noStrike" kern="1200" dirty="0">
                          <a:solidFill>
                            <a:srgbClr val="000000"/>
                          </a:solidFill>
                          <a:effectLst/>
                          <a:latin typeface="Calibri"/>
                          <a:ea typeface="Times New Roman" panose="02020603050405020304" pitchFamily="18" charset="0"/>
                          <a:cs typeface="Calibri"/>
                        </a:rPr>
                        <a:t>Cantidad</a:t>
                      </a:r>
                    </a:p>
                  </a:txBody>
                  <a:tcPr marL="93186" marR="93186" marT="46593" marB="46593" anchor="ctr">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dirty="0">
                          <a:solidFill>
                            <a:schemeClr val="accent1"/>
                          </a:solidFill>
                          <a:effectLst/>
                          <a:latin typeface="Calibri"/>
                          <a:ea typeface="Times New Roman" panose="02020603050405020304" pitchFamily="18" charset="0"/>
                          <a:cs typeface="Calibri"/>
                        </a:rPr>
                        <a:t>A 2.2. </a:t>
                      </a:r>
                      <a:r>
                        <a:rPr lang="es-ES" sz="1100" b="0" i="0" u="none" strike="noStrike" kern="1200" dirty="0">
                          <a:solidFill>
                            <a:schemeClr val="tx1"/>
                          </a:solidFill>
                          <a:effectLst/>
                          <a:latin typeface="Calibri"/>
                          <a:ea typeface="Times New Roman" panose="02020603050405020304" pitchFamily="18" charset="0"/>
                          <a:cs typeface="Calibri"/>
                        </a:rPr>
                        <a:t>Estimaciones y aproximaciones razonadas de cantidades en contextos de resolución de problemas.</a:t>
                      </a:r>
                      <a:r>
                        <a:rPr lang="es-ES" sz="1100" b="0" i="0" u="none" strike="noStrike" kern="1200" noProof="0" dirty="0">
                          <a:effectLst/>
                        </a:rPr>
                        <a:t> Uso de la calculadora. </a:t>
                      </a:r>
                      <a:endParaRPr lang="es-ES" dirty="0"/>
                    </a:p>
                    <a:p>
                      <a:pPr algn="l" fontAlgn="ctr">
                        <a:lnSpc>
                          <a:spcPct val="107000"/>
                        </a:lnSpc>
                        <a:spcBef>
                          <a:spcPts val="0"/>
                        </a:spcBef>
                        <a:spcAft>
                          <a:spcPts val="800"/>
                        </a:spcAft>
                      </a:pPr>
                      <a:r>
                        <a:rPr lang="es-ES" sz="1100" b="1" i="0" u="none" strike="noStrike" kern="1200" dirty="0">
                          <a:solidFill>
                            <a:schemeClr val="accent1"/>
                          </a:solidFill>
                          <a:effectLst/>
                          <a:latin typeface="Calibri"/>
                          <a:ea typeface="Times New Roman" panose="02020603050405020304" pitchFamily="18" charset="0"/>
                          <a:cs typeface="Calibri"/>
                        </a:rPr>
                        <a:t>A 2.3.</a:t>
                      </a:r>
                      <a:r>
                        <a:rPr lang="es-ES" sz="1100" b="0" i="0" u="none" strike="noStrike" kern="1200" dirty="0">
                          <a:solidFill>
                            <a:srgbClr val="000000"/>
                          </a:solidFill>
                          <a:effectLst/>
                          <a:latin typeface="Calibri"/>
                          <a:ea typeface="Times New Roman" panose="02020603050405020304" pitchFamily="18" charset="0"/>
                          <a:cs typeface="Calibri"/>
                        </a:rPr>
                        <a:t> </a:t>
                      </a:r>
                      <a:r>
                        <a:rPr lang="es-ES" sz="1100" b="0" i="0" u="none" strike="noStrike" kern="1200" dirty="0">
                          <a:solidFill>
                            <a:schemeClr val="tx1"/>
                          </a:solidFill>
                          <a:effectLst/>
                          <a:latin typeface="Calibri"/>
                          <a:ea typeface="Times New Roman" panose="02020603050405020304" pitchFamily="18" charset="0"/>
                          <a:cs typeface="Calibri"/>
                        </a:rPr>
                        <a:t>Lectura, representación (incluida la recta numérica), composición, descomposición y recomposición de números naturales hasta 9999.</a:t>
                      </a:r>
                    </a:p>
                  </a:txBody>
                  <a:tcPr marL="36000" marR="36000" marT="36000" marB="36000" anchor="ctr">
                    <a:lnL>
                      <a:noFill/>
                    </a:lnL>
                    <a:lnR>
                      <a:noFill/>
                    </a:lnR>
                    <a:lnT>
                      <a:noFill/>
                    </a:lnT>
                    <a:lnB>
                      <a:noFill/>
                    </a:lnB>
                    <a:solidFill>
                      <a:srgbClr val="FFF2CC"/>
                    </a:solidFill>
                  </a:tcPr>
                </a:tc>
                <a:extLst>
                  <a:ext uri="{0D108BD9-81ED-4DB2-BD59-A6C34878D82A}">
                    <a16:rowId xmlns:a16="http://schemas.microsoft.com/office/drawing/2014/main" val="1265135542"/>
                  </a:ext>
                </a:extLst>
              </a:tr>
              <a:tr h="846141">
                <a:tc vMerge="1">
                  <a:txBody>
                    <a:bodyPr/>
                    <a:lstStyle/>
                    <a:p>
                      <a:endParaRPr lang="es-ES"/>
                    </a:p>
                  </a:txBody>
                  <a:tcPr/>
                </a:tc>
                <a:tc>
                  <a:txBody>
                    <a:bodyPr/>
                    <a:lstStyle/>
                    <a:p>
                      <a:pPr algn="l" fontAlgn="ctr">
                        <a:lnSpc>
                          <a:spcPct val="107000"/>
                        </a:lnSpc>
                        <a:spcBef>
                          <a:spcPts val="0"/>
                        </a:spcBef>
                        <a:spcAft>
                          <a:spcPts val="800"/>
                        </a:spcAft>
                      </a:pPr>
                      <a:endParaRPr lang="es-ES" sz="1100" b="1" i="0" u="none" strike="noStrike">
                        <a:solidFill>
                          <a:schemeClr val="accent1"/>
                        </a:solidFill>
                        <a:effectLst/>
                        <a:latin typeface="Calibri" panose="020F0502020204030204" pitchFamily="34" charset="0"/>
                        <a:ea typeface="Times New Roman" panose="02020603050405020304" pitchFamily="18" charset="0"/>
                        <a:cs typeface="Calibri" panose="020F0502020204030204" pitchFamily="34" charset="0"/>
                      </a:endParaRPr>
                    </a:p>
                    <a:p>
                      <a:pPr algn="l" fontAlgn="ctr">
                        <a:lnSpc>
                          <a:spcPct val="107000"/>
                        </a:lnSpc>
                        <a:spcBef>
                          <a:spcPts val="0"/>
                        </a:spcBef>
                        <a:spcAft>
                          <a:spcPts val="800"/>
                        </a:spcAft>
                      </a:pPr>
                      <a:r>
                        <a:rPr lang="es-ES" sz="1100" b="1" i="0" u="none" strike="noStrike" dirty="0">
                          <a:solidFill>
                            <a:schemeClr val="accent1"/>
                          </a:solidFill>
                          <a:effectLst/>
                          <a:latin typeface="Calibri"/>
                          <a:ea typeface="Times New Roman" panose="02020603050405020304" pitchFamily="18" charset="0"/>
                          <a:cs typeface="Calibri"/>
                        </a:rPr>
                        <a:t>3. </a:t>
                      </a:r>
                      <a:r>
                        <a:rPr lang="es-ES" sz="1100" b="0" i="0" u="none" strike="noStrike" dirty="0">
                          <a:solidFill>
                            <a:srgbClr val="000000"/>
                          </a:solidFill>
                          <a:effectLst/>
                          <a:latin typeface="Calibri"/>
                          <a:ea typeface="Times New Roman" panose="02020603050405020304" pitchFamily="18" charset="0"/>
                          <a:cs typeface="Calibri"/>
                        </a:rPr>
                        <a:t>Sentido de las operaciones</a:t>
                      </a:r>
                      <a:endParaRPr lang="es-ES" sz="1100" b="0" i="0" u="none" strike="noStrike" dirty="0">
                        <a:effectLst/>
                        <a:latin typeface="Calibri"/>
                        <a:cs typeface="Calibri"/>
                      </a:endParaRPr>
                    </a:p>
                  </a:txBody>
                  <a:tcPr marL="93186" marR="93186" marT="46593" marB="46593">
                    <a:lnL>
                      <a:noFill/>
                    </a:lnL>
                    <a:lnR>
                      <a:noFill/>
                    </a:lnR>
                    <a:lnT>
                      <a:noFill/>
                    </a:lnT>
                    <a:lnB>
                      <a:noFill/>
                    </a:lnB>
                    <a:solidFill>
                      <a:srgbClr val="FFF2CC"/>
                    </a:solidFill>
                  </a:tcPr>
                </a:tc>
                <a:tc>
                  <a:txBody>
                    <a:bodyPr/>
                    <a:lstStyle/>
                    <a:p>
                      <a:pPr marL="0" marR="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3.4. </a:t>
                      </a:r>
                      <a:r>
                        <a:rPr lang="es-ES" sz="1100" b="1" i="0" u="none" strike="noStrike" kern="1200" baseline="0" dirty="0">
                          <a:solidFill>
                            <a:schemeClr val="accent1"/>
                          </a:solidFill>
                          <a:effectLst/>
                          <a:latin typeface="Calibri"/>
                          <a:ea typeface="Times New Roman" panose="02020603050405020304" pitchFamily="18" charset="0"/>
                          <a:cs typeface="Calibri"/>
                        </a:rPr>
                        <a:t> </a:t>
                      </a:r>
                      <a:r>
                        <a:rPr lang="es-ES" sz="1100" b="0" i="0" u="none" strike="noStrike" dirty="0">
                          <a:solidFill>
                            <a:srgbClr val="000000"/>
                          </a:solidFill>
                          <a:effectLst/>
                          <a:latin typeface="Calibri"/>
                          <a:ea typeface="Times New Roman" panose="02020603050405020304" pitchFamily="18" charset="0"/>
                          <a:cs typeface="Calibri"/>
                        </a:rPr>
                        <a:t>Suma, resta, multiplicación y división de números naturales resueltas con flexibilidad y sentido: utilidad en situaciones contextualizadas, estrategias y herramientas de resolución y propiedades.</a:t>
                      </a:r>
                      <a:r>
                        <a:rPr lang="es-ES" sz="1100" b="0" i="0" u="none" strike="noStrike" dirty="0">
                          <a:solidFill>
                            <a:srgbClr val="000000"/>
                          </a:solidFill>
                          <a:effectLst/>
                          <a:latin typeface="Calibri"/>
                          <a:cs typeface="Calibri"/>
                        </a:rPr>
                        <a:t> </a:t>
                      </a:r>
                      <a:r>
                        <a:rPr lang="es-ES" sz="1100" b="0" i="0" u="none" strike="noStrike" noProof="0" dirty="0">
                          <a:effectLst/>
                        </a:rPr>
                        <a:t>Identificación de la multiplicación y división como operaciones inversas.</a:t>
                      </a:r>
                      <a:endParaRPr lang="es-ES" sz="1100" b="0" i="0" u="none" strike="noStrike" kern="1200" noProof="0" dirty="0">
                        <a:effectLst/>
                      </a:endParaRPr>
                    </a:p>
                  </a:txBody>
                  <a:tcPr marL="36000" marR="36000" marT="36000" marB="36000" anchor="ctr">
                    <a:lnL>
                      <a:noFill/>
                    </a:lnL>
                    <a:lnR>
                      <a:noFill/>
                    </a:lnR>
                    <a:lnT>
                      <a:noFill/>
                    </a:lnT>
                    <a:lnB>
                      <a:noFill/>
                    </a:lnB>
                    <a:solidFill>
                      <a:srgbClr val="FFF2CC"/>
                    </a:solidFill>
                  </a:tcPr>
                </a:tc>
                <a:extLst>
                  <a:ext uri="{0D108BD9-81ED-4DB2-BD59-A6C34878D82A}">
                    <a16:rowId xmlns:a16="http://schemas.microsoft.com/office/drawing/2014/main" val="2613200436"/>
                  </a:ext>
                </a:extLst>
              </a:tr>
              <a:tr h="253572">
                <a:tc vMerge="1">
                  <a:txBody>
                    <a:bodyPr/>
                    <a:lstStyle/>
                    <a:p>
                      <a:endParaRPr lang="es-ES"/>
                    </a:p>
                  </a:txBody>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endParaRPr lang="es-ES" sz="1100" b="1" i="0" u="none" strike="noStrike" kern="1200">
                        <a:solidFill>
                          <a:schemeClr val="accent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solidFill>
                          <a:effectLst/>
                          <a:latin typeface="Calibri"/>
                          <a:ea typeface="Times New Roman" panose="02020603050405020304" pitchFamily="18" charset="0"/>
                          <a:cs typeface="Calibri"/>
                        </a:rPr>
                        <a:t>4. </a:t>
                      </a:r>
                      <a:r>
                        <a:rPr lang="es-ES" sz="1100" b="0" i="0" u="none" strike="noStrike" kern="1200" dirty="0">
                          <a:solidFill>
                            <a:srgbClr val="000000"/>
                          </a:solidFill>
                          <a:effectLst/>
                          <a:latin typeface="Calibri"/>
                          <a:ea typeface="Times New Roman" panose="02020603050405020304" pitchFamily="18" charset="0"/>
                          <a:cs typeface="Calibri"/>
                        </a:rPr>
                        <a:t>Relaciones</a:t>
                      </a:r>
                    </a:p>
                    <a:p>
                      <a:pPr algn="l" fontAlgn="ctr">
                        <a:lnSpc>
                          <a:spcPct val="107000"/>
                        </a:lnSpc>
                        <a:spcBef>
                          <a:spcPts val="0"/>
                        </a:spcBef>
                        <a:spcAft>
                          <a:spcPts val="800"/>
                        </a:spcAft>
                      </a:pPr>
                      <a:endParaRPr lang="es-ES" sz="11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93186" marR="93186" marT="46593" marB="46593">
                    <a:lnL>
                      <a:noFill/>
                    </a:lnL>
                    <a:lnR>
                      <a:noFill/>
                    </a:lnR>
                    <a:lnT>
                      <a:noFill/>
                    </a:lnT>
                    <a:lnB>
                      <a:noFill/>
                    </a:lnB>
                    <a:solidFill>
                      <a:srgbClr val="FFF2CC"/>
                    </a:solidFill>
                  </a:tcPr>
                </a:tc>
                <a:tc>
                  <a:txBody>
                    <a:bodyPr/>
                    <a:lstStyle/>
                    <a:p>
                      <a:pPr marL="0" marR="0" indent="0" algn="l" rtl="0" eaLnBrk="1" fontAlgn="ctr" latinLnBrk="0" hangingPunct="1">
                        <a:lnSpc>
                          <a:spcPct val="107000"/>
                        </a:lnSpc>
                        <a:spcBef>
                          <a:spcPts val="0"/>
                        </a:spcBef>
                        <a:spcAft>
                          <a:spcPts val="800"/>
                        </a:spcAft>
                        <a:buClrTx/>
                        <a:buSzTx/>
                        <a:buFontTx/>
                        <a:buNone/>
                      </a:pPr>
                      <a:r>
                        <a:rPr lang="es-ES" sz="1100" b="1" i="0" u="none" strike="noStrike" kern="1200" dirty="0">
                          <a:solidFill>
                            <a:schemeClr val="accent1"/>
                          </a:solidFill>
                          <a:effectLst/>
                          <a:latin typeface="Calibri"/>
                          <a:ea typeface="Times New Roman" panose="02020603050405020304" pitchFamily="18" charset="0"/>
                          <a:cs typeface="Calibri"/>
                        </a:rPr>
                        <a:t>A 4.2.</a:t>
                      </a:r>
                      <a:r>
                        <a:rPr lang="es-ES" sz="1100" b="0" i="0" u="none" strike="noStrike" kern="1200" dirty="0">
                          <a:solidFill>
                            <a:srgbClr val="000000"/>
                          </a:solidFill>
                          <a:effectLst/>
                          <a:latin typeface="Calibri"/>
                          <a:ea typeface="Times New Roman" panose="02020603050405020304" pitchFamily="18" charset="0"/>
                          <a:cs typeface="Calibri"/>
                        </a:rPr>
                        <a:t> </a:t>
                      </a:r>
                      <a:r>
                        <a:rPr lang="es-ES" sz="1100" b="0" i="0" u="none" strike="noStrike" kern="1200" dirty="0">
                          <a:solidFill>
                            <a:schemeClr val="tx1"/>
                          </a:solidFill>
                          <a:effectLst/>
                          <a:latin typeface="Calibri"/>
                          <a:ea typeface="Times New Roman" panose="02020603050405020304" pitchFamily="18" charset="0"/>
                          <a:cs typeface="Calibri"/>
                        </a:rPr>
                        <a:t>Números naturales y fracciones en contextos de la vida cotidiana: comparación y ordenación.</a:t>
                      </a:r>
                      <a:r>
                        <a:rPr lang="es-ES" sz="1100" b="0" i="0" u="none" strike="noStrike" kern="1200" dirty="0">
                          <a:solidFill>
                            <a:schemeClr val="tx1"/>
                          </a:solidFill>
                          <a:effectLst/>
                          <a:latin typeface="Calibri"/>
                          <a:cs typeface="Calibri"/>
                        </a:rPr>
                        <a:t> </a:t>
                      </a:r>
                      <a:r>
                        <a:rPr lang="es-ES" sz="1100" b="0" i="0" u="none" strike="noStrike" kern="1200" noProof="0" dirty="0">
                          <a:effectLst/>
                        </a:rPr>
                        <a:t>Relación de los números naturales con la fracción y su expresión decimal en casos sencillos. </a:t>
                      </a:r>
                      <a:endParaRPr lang="es-ES" sz="11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36000" anchor="ctr">
                    <a:lnL>
                      <a:noFill/>
                    </a:lnL>
                    <a:lnR>
                      <a:noFill/>
                    </a:lnR>
                    <a:lnT>
                      <a:noFill/>
                    </a:lnT>
                    <a:lnB>
                      <a:noFill/>
                    </a:lnB>
                    <a:solidFill>
                      <a:srgbClr val="FFF2CC"/>
                    </a:solidFill>
                  </a:tcPr>
                </a:tc>
                <a:extLst>
                  <a:ext uri="{0D108BD9-81ED-4DB2-BD59-A6C34878D82A}">
                    <a16:rowId xmlns:a16="http://schemas.microsoft.com/office/drawing/2014/main" val="2118439823"/>
                  </a:ext>
                </a:extLst>
              </a:tr>
              <a:tr h="1699846">
                <a:tc>
                  <a:txBody>
                    <a:bodyPr/>
                    <a:lstStyle/>
                    <a:p>
                      <a:pPr lvl="0" algn="ctr">
                        <a:lnSpc>
                          <a:spcPct val="107000"/>
                        </a:lnSpc>
                        <a:spcBef>
                          <a:spcPts val="0"/>
                        </a:spcBef>
                        <a:spcAft>
                          <a:spcPts val="800"/>
                        </a:spcAft>
                        <a:buNone/>
                      </a:pPr>
                      <a:r>
                        <a:rPr lang="es-ES" sz="1100" b="1" i="0" u="none" strike="noStrike" noProof="0" dirty="0">
                          <a:solidFill>
                            <a:schemeClr val="accent1"/>
                          </a:solidFill>
                          <a:effectLst/>
                          <a:latin typeface="Calibri"/>
                        </a:rPr>
                        <a:t>D. </a:t>
                      </a:r>
                      <a:r>
                        <a:rPr lang="es-ES" sz="1100" b="1" i="0" u="none" strike="noStrike" noProof="0" dirty="0">
                          <a:solidFill>
                            <a:srgbClr val="000000"/>
                          </a:solidFill>
                          <a:effectLst/>
                          <a:latin typeface="Calibri"/>
                        </a:rPr>
                        <a:t>Sentido algebraico </a:t>
                      </a:r>
                      <a:endParaRPr lang="en-US" sz="1100" b="0" i="0" u="none" strike="noStrike" noProof="0" dirty="0">
                        <a:effectLst/>
                      </a:endParaRPr>
                    </a:p>
                    <a:p>
                      <a:pPr lvl="0" algn="ctr">
                        <a:lnSpc>
                          <a:spcPct val="107000"/>
                        </a:lnSpc>
                        <a:spcBef>
                          <a:spcPts val="0"/>
                        </a:spcBef>
                        <a:spcAft>
                          <a:spcPts val="800"/>
                        </a:spcAft>
                        <a:buNone/>
                      </a:pPr>
                      <a:r>
                        <a:rPr lang="es-ES" sz="1100" b="0" i="0" u="none" strike="noStrike" noProof="0" dirty="0">
                          <a:solidFill>
                            <a:srgbClr val="000000"/>
                          </a:solidFill>
                          <a:effectLst/>
                          <a:latin typeface="Calibri"/>
                        </a:rPr>
                        <a:t>El sentido algebraico y pensamiento computacional proporciona el lenguaje en el que se comunican las matemáticas. Reconocer patrones y relaciones entre variables, expresar regularidades o modelizar situaciones con expresiones simbólicas son sus características fundamentales.</a:t>
                      </a:r>
                      <a:endParaRPr lang="en-US" sz="1100" b="0" i="0" u="none" strike="noStrike" noProof="0" dirty="0">
                        <a:effectLst/>
                      </a:endParaRPr>
                    </a:p>
                    <a:p>
                      <a:pPr lvl="0" algn="ctr">
                        <a:lnSpc>
                          <a:spcPct val="107000"/>
                        </a:lnSpc>
                        <a:spcBef>
                          <a:spcPts val="0"/>
                        </a:spcBef>
                        <a:spcAft>
                          <a:spcPts val="800"/>
                        </a:spcAft>
                        <a:buNone/>
                      </a:pPr>
                      <a:endParaRPr lang="es-ES" sz="1100" b="0" i="0" u="none" strike="noStrike">
                        <a:solidFill>
                          <a:srgbClr val="000000"/>
                        </a:solidFill>
                        <a:effectLst/>
                        <a:latin typeface="Calibri"/>
                        <a:cs typeface="Calibri"/>
                      </a:endParaRPr>
                    </a:p>
                  </a:txBody>
                  <a:tcPr marL="93185" marR="93185" marT="46593" marB="46593">
                    <a:lnL w="0">
                      <a:noFill/>
                    </a:lnL>
                    <a:lnR w="0">
                      <a:noFill/>
                    </a:lnR>
                    <a:lnT w="0">
                      <a:noFill/>
                    </a:lnT>
                    <a:lnB w="0">
                      <a:noFill/>
                    </a:lnB>
                    <a:solidFill>
                      <a:srgbClr val="FFF2CC"/>
                    </a:solidFill>
                  </a:tcPr>
                </a:tc>
                <a:tc>
                  <a:txBody>
                    <a:bodyPr/>
                    <a:lstStyle/>
                    <a:p>
                      <a:pPr lvl="0" algn="l">
                        <a:lnSpc>
                          <a:spcPct val="107000"/>
                        </a:lnSpc>
                        <a:spcBef>
                          <a:spcPts val="0"/>
                        </a:spcBef>
                        <a:spcAft>
                          <a:spcPts val="800"/>
                        </a:spcAft>
                        <a:buNone/>
                      </a:pPr>
                      <a:r>
                        <a:rPr lang="es-ES" sz="1100" b="1" i="0" u="none" strike="noStrike" kern="1200" noProof="0" dirty="0">
                          <a:solidFill>
                            <a:schemeClr val="accent1"/>
                          </a:solidFill>
                          <a:effectLst/>
                          <a:latin typeface="Calibri"/>
                          <a:cs typeface="Calibri"/>
                        </a:rPr>
                        <a:t>2. </a:t>
                      </a:r>
                      <a:r>
                        <a:rPr lang="es-ES" sz="1100" b="0" i="0" u="none" strike="noStrike" kern="1200" noProof="0" dirty="0">
                          <a:effectLst/>
                        </a:rPr>
                        <a:t>Modelo matemático. </a:t>
                      </a:r>
                      <a:endParaRPr lang="es-ES" dirty="0"/>
                    </a:p>
                  </a:txBody>
                  <a:tcPr marL="93185" marR="93185" marT="46593" marB="46593">
                    <a:lnL w="0">
                      <a:noFill/>
                    </a:lnL>
                    <a:lnR w="0">
                      <a:noFill/>
                    </a:lnR>
                    <a:lnT w="0">
                      <a:noFill/>
                    </a:lnT>
                    <a:lnB w="0">
                      <a:noFill/>
                    </a:lnB>
                    <a:solidFill>
                      <a:srgbClr val="FFF2CC"/>
                    </a:solidFill>
                  </a:tcPr>
                </a:tc>
                <a:tc>
                  <a:txBody>
                    <a:bodyPr/>
                    <a:lstStyle/>
                    <a:p>
                      <a:pPr marL="0" lvl="0" indent="0" algn="l">
                        <a:lnSpc>
                          <a:spcPct val="107000"/>
                        </a:lnSpc>
                        <a:spcBef>
                          <a:spcPts val="0"/>
                        </a:spcBef>
                        <a:spcAft>
                          <a:spcPts val="800"/>
                        </a:spcAft>
                        <a:buNone/>
                      </a:pPr>
                      <a:r>
                        <a:rPr lang="es-ES" sz="1100" b="1" i="0" u="none" strike="noStrike" kern="1200" noProof="0" dirty="0">
                          <a:solidFill>
                            <a:schemeClr val="accent1"/>
                          </a:solidFill>
                          <a:effectLst/>
                          <a:latin typeface="Calibri"/>
                          <a:cs typeface="Calibri"/>
                        </a:rPr>
                        <a:t>D 2.1. </a:t>
                      </a:r>
                      <a:r>
                        <a:rPr lang="es-ES" sz="1100" b="0" i="0" u="none" strike="noStrike" kern="1200" noProof="0" dirty="0">
                          <a:effectLst/>
                        </a:rPr>
                        <a:t> Proceso de modelización de forma guiada (dibujos, esquemas, diagramas, objetos manipulables, dramatizaciones...) en la comprensión y resolución de problemas de la vida cotidiana</a:t>
                      </a:r>
                      <a:r>
                        <a:rPr lang="es-ES" sz="1100" b="0" i="0" u="none" strike="noStrike" kern="1200" noProof="0" dirty="0">
                          <a:effectLst/>
                          <a:latin typeface="Calibri"/>
                        </a:rPr>
                        <a:t>. </a:t>
                      </a:r>
                      <a:endParaRPr lang="es-ES" dirty="0"/>
                    </a:p>
                  </a:txBody>
                  <a:tcPr marL="36000" marR="36000" marT="36000" marB="36000">
                    <a:lnL w="0">
                      <a:noFill/>
                    </a:lnL>
                    <a:lnR w="0">
                      <a:noFill/>
                    </a:lnR>
                    <a:lnT w="0">
                      <a:noFill/>
                    </a:lnT>
                    <a:lnB w="0">
                      <a:noFill/>
                    </a:lnB>
                    <a:solidFill>
                      <a:srgbClr val="FFF2CC"/>
                    </a:solidFill>
                  </a:tcPr>
                </a:tc>
                <a:extLst>
                  <a:ext uri="{0D108BD9-81ED-4DB2-BD59-A6C34878D82A}">
                    <a16:rowId xmlns:a16="http://schemas.microsoft.com/office/drawing/2014/main" val="449349729"/>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8168839" cy="369332"/>
          </a:xfrm>
          <a:prstGeom prst="rect">
            <a:avLst/>
          </a:prstGeom>
          <a:noFill/>
        </p:spPr>
        <p:txBody>
          <a:bodyPr wrap="none" rtlCol="0">
            <a:spAutoFit/>
          </a:bodyPr>
          <a:lstStyle/>
          <a:p>
            <a:r>
              <a:rPr lang="es-ES" b="1">
                <a:solidFill>
                  <a:srgbClr val="00B0F0"/>
                </a:solidFill>
              </a:rPr>
              <a:t>Relación entre Contenidos y Saberes de la Ley LOMLOE que se trabajan en la unidad</a:t>
            </a: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170D892-6EA2-6E9E-694E-D83208D7369B}"/>
              </a:ext>
            </a:extLst>
          </p:cNvPr>
          <p:cNvGraphicFramePr>
            <a:graphicFrameLocks noGrp="1"/>
          </p:cNvGraphicFramePr>
          <p:nvPr>
            <p:extLst>
              <p:ext uri="{D42A27DB-BD31-4B8C-83A1-F6EECF244321}">
                <p14:modId xmlns:p14="http://schemas.microsoft.com/office/powerpoint/2010/main" val="985099314"/>
              </p:ext>
            </p:extLst>
          </p:nvPr>
        </p:nvGraphicFramePr>
        <p:xfrm>
          <a:off x="704168" y="813067"/>
          <a:ext cx="10783664" cy="4771999"/>
        </p:xfrm>
        <a:graphic>
          <a:graphicData uri="http://schemas.openxmlformats.org/drawingml/2006/table">
            <a:tbl>
              <a:tblPr firstRow="1" firstCol="1" bandRow="1"/>
              <a:tblGrid>
                <a:gridCol w="2518018">
                  <a:extLst>
                    <a:ext uri="{9D8B030D-6E8A-4147-A177-3AD203B41FA5}">
                      <a16:colId xmlns:a16="http://schemas.microsoft.com/office/drawing/2014/main" val="3715912591"/>
                    </a:ext>
                  </a:extLst>
                </a:gridCol>
                <a:gridCol w="4360992">
                  <a:extLst>
                    <a:ext uri="{9D8B030D-6E8A-4147-A177-3AD203B41FA5}">
                      <a16:colId xmlns:a16="http://schemas.microsoft.com/office/drawing/2014/main" val="962754025"/>
                    </a:ext>
                  </a:extLst>
                </a:gridCol>
                <a:gridCol w="3904654">
                  <a:extLst>
                    <a:ext uri="{9D8B030D-6E8A-4147-A177-3AD203B41FA5}">
                      <a16:colId xmlns:a16="http://schemas.microsoft.com/office/drawing/2014/main" val="1890888186"/>
                    </a:ext>
                  </a:extLst>
                </a:gridCol>
              </a:tblGrid>
              <a:tr h="209892">
                <a:tc>
                  <a:txBody>
                    <a:bodyPr/>
                    <a:lstStyle/>
                    <a:p>
                      <a:pPr marL="0" algn="ctr" defTabSz="914400" rtl="0" eaLnBrk="1" fontAlgn="ctr" latinLnBrk="0" hangingPunct="1">
                        <a:lnSpc>
                          <a:spcPct val="107000"/>
                        </a:lnSpc>
                        <a:spcBef>
                          <a:spcPts val="0"/>
                        </a:spcBef>
                        <a:spcAft>
                          <a:spcPts val="800"/>
                        </a:spcAft>
                      </a:pPr>
                      <a:r>
                        <a:rPr lang="es-ES" sz="1100" b="1" i="0" u="none" strike="noStrike" kern="1200" baseline="0">
                          <a:solidFill>
                            <a:schemeClr val="bg1"/>
                          </a:solidFill>
                          <a:effectLst/>
                          <a:latin typeface="Calibri" panose="020F0502020204030204" pitchFamily="34" charset="0"/>
                          <a:ea typeface="+mn-ea"/>
                          <a:cs typeface="+mn-cs"/>
                        </a:rPr>
                        <a:t>Perfil salida competencias clave</a:t>
                      </a:r>
                    </a:p>
                  </a:txBody>
                  <a:tcPr marL="48378" marR="48378" marT="10367" marB="0" anchor="ctr">
                    <a:lnL>
                      <a:noFill/>
                    </a:lnL>
                    <a:lnR>
                      <a:noFill/>
                    </a:lnR>
                    <a:lnT>
                      <a:noFill/>
                    </a:lnT>
                    <a:lnB>
                      <a:noFill/>
                    </a:lnB>
                    <a:solidFill>
                      <a:schemeClr val="accent1"/>
                    </a:solidFill>
                  </a:tcPr>
                </a:tc>
                <a:tc>
                  <a:txBody>
                    <a:bodyPr/>
                    <a:lstStyle/>
                    <a:p>
                      <a:pPr algn="ctr" fontAlgn="b"/>
                      <a:r>
                        <a:rPr lang="es-ES" sz="1100" b="1" i="0" u="none" strike="noStrike" baseline="0">
                          <a:solidFill>
                            <a:schemeClr val="bg1"/>
                          </a:solidFill>
                          <a:effectLst/>
                          <a:latin typeface="Calibri" panose="020F0502020204030204" pitchFamily="34" charset="0"/>
                        </a:rPr>
                        <a:t>Competencias específicas de área</a:t>
                      </a:r>
                    </a:p>
                  </a:txBody>
                  <a:tcPr marL="48378" marR="48378" marT="10367" marB="0" anchor="ctr">
                    <a:lnL>
                      <a:noFill/>
                    </a:lnL>
                    <a:lnR>
                      <a:noFill/>
                    </a:lnR>
                    <a:lnT>
                      <a:noFill/>
                    </a:lnT>
                    <a:lnB>
                      <a:noFill/>
                    </a:lnB>
                    <a:solidFill>
                      <a:schemeClr val="accent1"/>
                    </a:solidFill>
                  </a:tcPr>
                </a:tc>
                <a:tc>
                  <a:txBody>
                    <a:bodyPr/>
                    <a:lstStyle/>
                    <a:p>
                      <a:pPr algn="ctr" fontAlgn="b"/>
                      <a:r>
                        <a:rPr lang="es-ES" sz="1100" b="1" i="0" u="none" strike="noStrike" baseline="0">
                          <a:solidFill>
                            <a:schemeClr val="bg1"/>
                          </a:solidFill>
                          <a:effectLst/>
                          <a:latin typeface="Calibri" panose="020F0502020204030204" pitchFamily="34" charset="0"/>
                        </a:rPr>
                        <a:t>Criterios de evaluación de 2</a:t>
                      </a:r>
                      <a:r>
                        <a:rPr lang="es-ES" sz="1100" b="1" i="0" u="none" strike="noStrike" baseline="30000">
                          <a:solidFill>
                            <a:schemeClr val="bg1"/>
                          </a:solidFill>
                          <a:effectLst/>
                          <a:latin typeface="Calibri" panose="020F0502020204030204" pitchFamily="34" charset="0"/>
                        </a:rPr>
                        <a:t>o</a:t>
                      </a:r>
                      <a:r>
                        <a:rPr lang="es-ES" sz="1100" b="1" i="0" u="none" strike="noStrike" baseline="0">
                          <a:solidFill>
                            <a:schemeClr val="bg1"/>
                          </a:solidFill>
                          <a:effectLst/>
                          <a:latin typeface="Calibri" panose="020F0502020204030204" pitchFamily="34" charset="0"/>
                        </a:rPr>
                        <a:t> ciclo</a:t>
                      </a:r>
                    </a:p>
                  </a:txBody>
                  <a:tcPr marL="48378" marR="48378" marT="10367" marB="0" anchor="ctr">
                    <a:lnL>
                      <a:noFill/>
                    </a:lnL>
                    <a:lnR>
                      <a:noFill/>
                    </a:lnR>
                    <a:lnT>
                      <a:noFill/>
                    </a:lnT>
                    <a:lnB>
                      <a:noFill/>
                    </a:lnB>
                    <a:solidFill>
                      <a:schemeClr val="accent1"/>
                    </a:solidFill>
                  </a:tcPr>
                </a:tc>
                <a:extLst>
                  <a:ext uri="{0D108BD9-81ED-4DB2-BD59-A6C34878D82A}">
                    <a16:rowId xmlns:a16="http://schemas.microsoft.com/office/drawing/2014/main" val="1205920343"/>
                  </a:ext>
                </a:extLst>
              </a:tr>
              <a:tr h="689040">
                <a:tc>
                  <a:txBody>
                    <a:bodyPr/>
                    <a:lstStyle/>
                    <a:p>
                      <a:pPr algn="ctr" fontAlgn="t">
                        <a:lnSpc>
                          <a:spcPct val="107000"/>
                        </a:lnSpc>
                        <a:spcBef>
                          <a:spcPts val="0"/>
                        </a:spcBef>
                        <a:spcAft>
                          <a:spcPts val="800"/>
                        </a:spcAft>
                      </a:pPr>
                      <a:r>
                        <a:rPr lang="pl-PL"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b="0" i="0" u="none" strike="noStrike">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1.      Interpretar problemas de la vida cotidiana proporcionando una representación matemática de los mismos mediante conceptos, herramientas y estrategias para analizar la información más relevante.</a:t>
                      </a:r>
                      <a:endParaRPr lang="es-ES" sz="2000" b="0" i="0" u="none" strike="noStrike">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1.1. Interpretar, de forma verbal o gráfica, problemas de la vida cotidiana, comprendiendo las preguntas planteadas a través de diferentes estrategias o herramientas. </a:t>
                      </a:r>
                      <a:br>
                        <a:rPr lang="es-ES" sz="1000" b="0" i="0" u="none" strike="noStrike">
                          <a:solidFill>
                            <a:schemeClr val="tx1"/>
                          </a:solidFill>
                          <a:effectLst/>
                          <a:latin typeface="abezeh"/>
                          <a:ea typeface="Times New Roman" panose="02020603050405020304" pitchFamily="18" charset="0"/>
                          <a:cs typeface="Calibri" panose="020F0502020204030204" pitchFamily="34" charset="0"/>
                        </a:rPr>
                      </a:br>
                      <a:br>
                        <a:rPr lang="es-ES" sz="1000" b="0" i="0" u="none" strike="noStrike">
                          <a:solidFill>
                            <a:schemeClr val="tx1"/>
                          </a:solidFill>
                          <a:effectLst/>
                          <a:latin typeface="abezeh"/>
                          <a:ea typeface="Times New Roman" panose="02020603050405020304" pitchFamily="18" charset="0"/>
                          <a:cs typeface="Calibri" panose="020F0502020204030204" pitchFamily="34" charset="0"/>
                        </a:rPr>
                      </a:br>
                      <a:r>
                        <a:rPr lang="es-ES" sz="1000" b="0" i="0" u="none" strike="noStrike">
                          <a:solidFill>
                            <a:schemeClr val="tx1"/>
                          </a:solidFill>
                          <a:effectLst/>
                          <a:latin typeface="abezeh"/>
                          <a:ea typeface="Times New Roman" panose="02020603050405020304" pitchFamily="18" charset="0"/>
                          <a:cs typeface="Calibri" panose="020F0502020204030204" pitchFamily="34" charset="0"/>
                        </a:rPr>
                        <a:t>C.E. 1.2. Producir representaciones matemáticas, a través de esquemas o diagramas, que ayuden en la resolución de una situación problematizada.</a:t>
                      </a:r>
                      <a:endParaRPr lang="es-ES" sz="1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2850328287"/>
                  </a:ext>
                </a:extLst>
              </a:tr>
              <a:tr h="848756">
                <a:tc>
                  <a:txBody>
                    <a:bodyPr/>
                    <a:lstStyle/>
                    <a:p>
                      <a:pPr marL="0" marR="0" indent="0" algn="ctr" defTabSz="914400" rtl="0" eaLnBrk="1" fontAlgn="t" latinLnBrk="0" hangingPunct="1">
                        <a:lnSpc>
                          <a:spcPct val="107000"/>
                        </a:lnSpc>
                        <a:spcBef>
                          <a:spcPts val="0"/>
                        </a:spcBef>
                        <a:spcAft>
                          <a:spcPts val="800"/>
                        </a:spcAft>
                        <a:buClrTx/>
                        <a:buSzTx/>
                        <a:buFontTx/>
                        <a:buNone/>
                        <a:tabLst/>
                        <a:defRPr/>
                      </a:pPr>
                      <a:r>
                        <a:rPr lang="pt-BR" sz="9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en-GB"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2.      Resolver situaciones problematizadas, aplicando diferentes técnicas, estrategias y formas de razonamiento, para explorar distintas maneras de proceder, obtener soluciones y asegurar su validez desde un punto de vista formal y en relación con el contexto planteado. </a:t>
                      </a:r>
                      <a:endParaRPr lang="es-ES" sz="2000" b="0" i="0" u="none" strike="noStrike">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kern="1200">
                          <a:solidFill>
                            <a:schemeClr val="tx1"/>
                          </a:solidFill>
                          <a:effectLst/>
                          <a:latin typeface="abezeh"/>
                          <a:ea typeface="Times New Roman" panose="02020603050405020304" pitchFamily="18" charset="0"/>
                          <a:cs typeface="Calibri" panose="020F0502020204030204" pitchFamily="34" charset="0"/>
                        </a:rPr>
                        <a:t>C.E. 2.3. Demostrar la corrección matemática de las soluciones de un problema y su coherencia en el contexto planteado.</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98880950"/>
                  </a:ext>
                </a:extLst>
              </a:tr>
              <a:tr h="848756">
                <a:tc>
                  <a:txBody>
                    <a:bodyPr/>
                    <a:lstStyle/>
                    <a:p>
                      <a:pPr marL="0" marR="0" indent="0" algn="ctr" defTabSz="914400" rtl="0" eaLnBrk="1" fontAlgn="t" latinLnBrk="0" hangingPunct="1">
                        <a:lnSpc>
                          <a:spcPct val="107000"/>
                        </a:lnSpc>
                        <a:spcBef>
                          <a:spcPts val="0"/>
                        </a:spcBef>
                        <a:spcAft>
                          <a:spcPts val="800"/>
                        </a:spcAft>
                        <a:buClrTx/>
                        <a:buSzTx/>
                        <a:buFontTx/>
                        <a:buNone/>
                        <a:tabLst/>
                        <a:defRPr/>
                      </a:pPr>
                      <a:r>
                        <a:rPr lang="es-ES" sz="9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CCL1, STEM1, STEM2, CD1, CD3, CD5, CE3.</a:t>
                      </a:r>
                      <a:endParaRPr lang="es-ES" sz="2000" b="0" i="0" u="none" strike="noStrike">
                        <a:solidFill>
                          <a:schemeClr val="tx1"/>
                        </a:solidFill>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3.      Formular y comprobar conjeturas sencillas o plantear problemas de tipo matemático en situaciones basadas en la vida cotidiana de forma guiada, reconociendo el valor del razonamiento y la argumentación para integrar y comprender nuevo conocimiento. </a:t>
                      </a:r>
                      <a:endParaRPr lang="es-ES" sz="2000" b="0" i="0" u="none" strike="noStrike">
                        <a:effectLst/>
                        <a:latin typeface="Arial" panose="020B0604020202020204" pitchFamily="34" charset="0"/>
                      </a:endParaRPr>
                    </a:p>
                  </a:txBody>
                  <a:tcPr marL="48378" marR="48378" marT="10367" marB="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kern="1200">
                          <a:solidFill>
                            <a:schemeClr val="tx1"/>
                          </a:solidFill>
                          <a:effectLst/>
                          <a:latin typeface="abezeh"/>
                          <a:ea typeface="Times New Roman" panose="02020603050405020304" pitchFamily="18" charset="0"/>
                          <a:cs typeface="Calibri" panose="020F0502020204030204" pitchFamily="34" charset="0"/>
                        </a:rPr>
                        <a:t>C.E. 3.1. Analizar conjeturas matemáticas sencillas investigando patrones, propiedades y relaciones de forma pautada.</a:t>
                      </a:r>
                    </a:p>
                    <a:p>
                      <a:pPr algn="l" fontAlgn="ctr">
                        <a:lnSpc>
                          <a:spcPct val="107000"/>
                        </a:lnSpc>
                        <a:spcBef>
                          <a:spcPts val="0"/>
                        </a:spcBef>
                        <a:spcAft>
                          <a:spcPts val="800"/>
                        </a:spcAft>
                      </a:pPr>
                      <a:r>
                        <a:rPr lang="es-ES" sz="1000" b="0" i="0" u="none" strike="noStrike" kern="1200">
                          <a:solidFill>
                            <a:schemeClr val="tx1"/>
                          </a:solidFill>
                          <a:effectLst/>
                          <a:latin typeface="abezeh"/>
                          <a:ea typeface="Times New Roman" panose="02020603050405020304" pitchFamily="18" charset="0"/>
                          <a:cs typeface="Calibri" panose="020F0502020204030204" pitchFamily="34" charset="0"/>
                        </a:rPr>
                        <a:t>C.E. 3.2. Dar ejemplos de problemas sobre situaciones cotidianas que se resuelven matemáticamente.</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162242663"/>
                  </a:ext>
                </a:extLst>
              </a:tr>
              <a:tr h="937910">
                <a:tc>
                  <a:txBody>
                    <a:bodyPr/>
                    <a:lstStyle/>
                    <a:p>
                      <a:pPr algn="ctr" fontAlgn="t">
                        <a:lnSpc>
                          <a:spcPct val="107000"/>
                        </a:lnSpc>
                        <a:spcBef>
                          <a:spcPts val="0"/>
                        </a:spcBef>
                        <a:spcAft>
                          <a:spcPts val="800"/>
                        </a:spcAft>
                      </a:pPr>
                      <a:r>
                        <a:rPr lang="en-GB" sz="9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2000" b="0" i="0" u="none" strike="noStrike">
                        <a:solidFill>
                          <a:schemeClr val="tx1"/>
                        </a:solidFill>
                        <a:effectLst/>
                        <a:latin typeface="Arial" panose="020B0604020202020204" pitchFamily="34" charset="0"/>
                      </a:endParaRPr>
                    </a:p>
                  </a:txBody>
                  <a:tcPr marL="99520" marR="99520" marT="49760" marB="4976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 Reconocer y utilizar conexiones entre las diferentes ideas matemáticas, así como identificar las matemáticas implicadas en otras áreas o en la vida cotidiana, interrelacionando conceptos y procedimientos para interpretar situaciones y contextos diversos. </a:t>
                      </a:r>
                      <a:endParaRPr lang="es-ES" sz="2000" b="0" i="0" u="none" strike="noStrike">
                        <a:solidFill>
                          <a:schemeClr val="bg1"/>
                        </a:solidFill>
                        <a:effectLst/>
                        <a:latin typeface="Arial" panose="020B0604020202020204" pitchFamily="34" charset="0"/>
                      </a:endParaRPr>
                    </a:p>
                  </a:txBody>
                  <a:tcPr marL="99520" marR="99520" marT="49760" marB="4976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kern="1200">
                          <a:solidFill>
                            <a:schemeClr val="tx1"/>
                          </a:solidFill>
                          <a:effectLst/>
                          <a:latin typeface="abezeh"/>
                          <a:ea typeface="Times New Roman" panose="02020603050405020304" pitchFamily="18" charset="0"/>
                          <a:cs typeface="Calibri" panose="020F0502020204030204" pitchFamily="34" charset="0"/>
                        </a:rPr>
                        <a:t>C.E. 5.2. Interpretar situaciones en contextos diversos reconociendo las conexiones entre las matemáticas y la vida cotidiana.</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54584103"/>
                  </a:ext>
                </a:extLst>
              </a:tr>
              <a:tr h="937910">
                <a:tc>
                  <a:txBody>
                    <a:bodyPr/>
                    <a:lstStyle/>
                    <a:p>
                      <a:pPr algn="ctr" fontAlgn="t">
                        <a:lnSpc>
                          <a:spcPct val="107000"/>
                        </a:lnSpc>
                        <a:spcBef>
                          <a:spcPts val="0"/>
                        </a:spcBef>
                        <a:spcAft>
                          <a:spcPts val="800"/>
                        </a:spcAft>
                      </a:pPr>
                      <a:r>
                        <a:rPr lang="pl-PL" sz="9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p>
                  </a:txBody>
                  <a:tcPr marL="99520" marR="99520" marT="49760" marB="4976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kern="12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 Comunicar y representar, de forma individual y colectiva, conceptos, procedimientos y resultados matemáticos utilizando el lenguaje oral, escrito, gráfico, multimodal y la terminología matemática apropiada, para dar significado y permanencia a las ideas matemáticas.</a:t>
                      </a:r>
                    </a:p>
                  </a:txBody>
                  <a:tcPr marL="99520" marR="99520" marT="49760" marB="49760" anchor="ctr">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kern="1200">
                          <a:solidFill>
                            <a:schemeClr val="tx1"/>
                          </a:solidFill>
                          <a:effectLst/>
                          <a:latin typeface="abezeh"/>
                          <a:ea typeface="Times New Roman" panose="02020603050405020304" pitchFamily="18" charset="0"/>
                          <a:cs typeface="Calibri" panose="020F0502020204030204" pitchFamily="34" charset="0"/>
                        </a:rPr>
                        <a:t>C.E.</a:t>
                      </a:r>
                      <a:r>
                        <a:rPr lang="es-ES" sz="1000" b="0" i="0" u="none" strike="noStrike" kern="1200" baseline="0">
                          <a:solidFill>
                            <a:schemeClr val="tx1"/>
                          </a:solidFill>
                          <a:effectLst/>
                          <a:latin typeface="abezeh"/>
                          <a:ea typeface="Times New Roman" panose="02020603050405020304" pitchFamily="18" charset="0"/>
                          <a:cs typeface="Calibri" panose="020F0502020204030204" pitchFamily="34" charset="0"/>
                        </a:rPr>
                        <a:t> 6.1. Reconocer el lenguaje matemático sencillo presente en la vida cotidiana en diferentes formatos, adquiriendo vocabulario específico básico y mostrando comprensión del mensaje.</a:t>
                      </a:r>
                      <a:endParaRPr lang="es-ES" sz="1000" b="0" i="0" u="none" strike="noStrike" kern="1200">
                        <a:solidFill>
                          <a:schemeClr val="tx1"/>
                        </a:solidFill>
                        <a:effectLst/>
                        <a:latin typeface="abezeh"/>
                        <a:ea typeface="Times New Roman" panose="02020603050405020304" pitchFamily="18" charset="0"/>
                        <a:cs typeface="Calibri" panose="020F050202020403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2590252335"/>
                  </a:ext>
                </a:extLst>
              </a:tr>
            </a:tbl>
          </a:graphicData>
        </a:graphic>
      </p:graphicFrame>
      <p:pic>
        <p:nvPicPr>
          <p:cNvPr id="3" name="Afbeelding 16">
            <a:extLst>
              <a:ext uri="{FF2B5EF4-FFF2-40B4-BE49-F238E27FC236}">
                <a16:creationId xmlns:a16="http://schemas.microsoft.com/office/drawing/2014/main" id="{1BB3D84C-AEF6-6963-752A-CFE4EE2EE969}"/>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CuadroTexto 4">
            <a:extLst>
              <a:ext uri="{FF2B5EF4-FFF2-40B4-BE49-F238E27FC236}">
                <a16:creationId xmlns:a16="http://schemas.microsoft.com/office/drawing/2014/main" id="{7F895394-2AA3-9C13-86AA-287E9F9263A3}"/>
              </a:ext>
            </a:extLst>
          </p:cNvPr>
          <p:cNvSpPr txBox="1"/>
          <p:nvPr/>
        </p:nvSpPr>
        <p:spPr>
          <a:xfrm>
            <a:off x="613764" y="354222"/>
            <a:ext cx="10931198" cy="353943"/>
          </a:xfrm>
          <a:prstGeom prst="rect">
            <a:avLst/>
          </a:prstGeom>
          <a:noFill/>
        </p:spPr>
        <p:txBody>
          <a:bodyPr wrap="none" rtlCol="0">
            <a:spAutoFit/>
          </a:bodyPr>
          <a:lstStyle/>
          <a:p>
            <a:r>
              <a:rPr lang="es-ES" sz="1700" b="1">
                <a:solidFill>
                  <a:srgbClr val="009ED0"/>
                </a:solidFill>
                <a:latin typeface="ABeZeh" pitchFamily="2" charset="0"/>
              </a:rPr>
              <a:t>Relación</a:t>
            </a:r>
            <a:r>
              <a:rPr lang="es-ES" sz="1700" b="1">
                <a:solidFill>
                  <a:srgbClr val="FF0000"/>
                </a:solidFill>
              </a:rPr>
              <a:t> </a:t>
            </a:r>
            <a:r>
              <a:rPr lang="es-ES" sz="1700" b="1">
                <a:solidFill>
                  <a:srgbClr val="009ED0"/>
                </a:solidFill>
                <a:latin typeface="ABeZeh" pitchFamily="2" charset="0"/>
              </a:rPr>
              <a:t>entre Competencias y Criterios de evaluación de la Ley LOMLOE que se trabajan en la unidad </a:t>
            </a:r>
          </a:p>
        </p:txBody>
      </p:sp>
    </p:spTree>
    <p:extLst>
      <p:ext uri="{BB962C8B-B14F-4D97-AF65-F5344CB8AC3E}">
        <p14:creationId xmlns:p14="http://schemas.microsoft.com/office/powerpoint/2010/main" val="99074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2999253533"/>
              </p:ext>
            </p:extLst>
          </p:nvPr>
        </p:nvGraphicFramePr>
        <p:xfrm>
          <a:off x="263237" y="845177"/>
          <a:ext cx="11125568" cy="4215132"/>
        </p:xfrm>
        <a:graphic>
          <a:graphicData uri="http://schemas.openxmlformats.org/drawingml/2006/table">
            <a:tbl>
              <a:tblPr>
                <a:tableStyleId>{5C22544A-7EE6-4342-B048-85BDC9FD1C3A}</a:tableStyleId>
              </a:tblPr>
              <a:tblGrid>
                <a:gridCol w="371843">
                  <a:extLst>
                    <a:ext uri="{9D8B030D-6E8A-4147-A177-3AD203B41FA5}">
                      <a16:colId xmlns:a16="http://schemas.microsoft.com/office/drawing/2014/main" val="643910139"/>
                    </a:ext>
                  </a:extLst>
                </a:gridCol>
                <a:gridCol w="675306">
                  <a:extLst>
                    <a:ext uri="{9D8B030D-6E8A-4147-A177-3AD203B41FA5}">
                      <a16:colId xmlns:a16="http://schemas.microsoft.com/office/drawing/2014/main" val="210319462"/>
                    </a:ext>
                  </a:extLst>
                </a:gridCol>
                <a:gridCol w="710005">
                  <a:extLst>
                    <a:ext uri="{9D8B030D-6E8A-4147-A177-3AD203B41FA5}">
                      <a16:colId xmlns:a16="http://schemas.microsoft.com/office/drawing/2014/main" val="2265605224"/>
                    </a:ext>
                  </a:extLst>
                </a:gridCol>
                <a:gridCol w="472811">
                  <a:extLst>
                    <a:ext uri="{9D8B030D-6E8A-4147-A177-3AD203B41FA5}">
                      <a16:colId xmlns:a16="http://schemas.microsoft.com/office/drawing/2014/main" val="3554211028"/>
                    </a:ext>
                  </a:extLst>
                </a:gridCol>
                <a:gridCol w="613711">
                  <a:extLst>
                    <a:ext uri="{9D8B030D-6E8A-4147-A177-3AD203B41FA5}">
                      <a16:colId xmlns:a16="http://schemas.microsoft.com/office/drawing/2014/main" val="1685418001"/>
                    </a:ext>
                  </a:extLst>
                </a:gridCol>
                <a:gridCol w="2302137">
                  <a:extLst>
                    <a:ext uri="{9D8B030D-6E8A-4147-A177-3AD203B41FA5}">
                      <a16:colId xmlns:a16="http://schemas.microsoft.com/office/drawing/2014/main" val="213387017"/>
                    </a:ext>
                  </a:extLst>
                </a:gridCol>
                <a:gridCol w="1398494">
                  <a:extLst>
                    <a:ext uri="{9D8B030D-6E8A-4147-A177-3AD203B41FA5}">
                      <a16:colId xmlns:a16="http://schemas.microsoft.com/office/drawing/2014/main" val="2405058283"/>
                    </a:ext>
                  </a:extLst>
                </a:gridCol>
                <a:gridCol w="408791">
                  <a:extLst>
                    <a:ext uri="{9D8B030D-6E8A-4147-A177-3AD203B41FA5}">
                      <a16:colId xmlns:a16="http://schemas.microsoft.com/office/drawing/2014/main" val="3439689536"/>
                    </a:ext>
                  </a:extLst>
                </a:gridCol>
                <a:gridCol w="634701">
                  <a:extLst>
                    <a:ext uri="{9D8B030D-6E8A-4147-A177-3AD203B41FA5}">
                      <a16:colId xmlns:a16="http://schemas.microsoft.com/office/drawing/2014/main" val="2603641448"/>
                    </a:ext>
                  </a:extLst>
                </a:gridCol>
                <a:gridCol w="2495774">
                  <a:extLst>
                    <a:ext uri="{9D8B030D-6E8A-4147-A177-3AD203B41FA5}">
                      <a16:colId xmlns:a16="http://schemas.microsoft.com/office/drawing/2014/main" val="696596033"/>
                    </a:ext>
                  </a:extLst>
                </a:gridCol>
                <a:gridCol w="1041995">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a:solidFill>
                            <a:srgbClr val="009ED0"/>
                          </a:solidFill>
                          <a:latin typeface="ABeZeh"/>
                          <a:ea typeface="+mn-ea"/>
                          <a:cs typeface="+mn-cs"/>
                        </a:rPr>
                        <a:t>Pruebas </a:t>
                      </a:r>
                      <a:r>
                        <a:rPr lang="es-ES" sz="900" b="1" kern="1200" err="1">
                          <a:solidFill>
                            <a:srgbClr val="009ED0"/>
                          </a:solidFill>
                          <a:latin typeface="ABeZeh"/>
                          <a:ea typeface="+mn-ea"/>
                          <a:cs typeface="+mn-cs"/>
                        </a:rPr>
                        <a:t>Snappet</a:t>
                      </a:r>
                      <a:endParaRPr lang="es-ES" sz="900" b="1" kern="120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err="1">
                          <a:solidFill>
                            <a:srgbClr val="009ED0"/>
                          </a:solidFill>
                          <a:latin typeface="ABeZeh"/>
                          <a:ea typeface="+mn-ea"/>
                          <a:cs typeface="+mn-cs"/>
                        </a:rPr>
                        <a:t>Obj</a:t>
                      </a:r>
                      <a:r>
                        <a:rPr lang="es-ES" sz="900" b="1" kern="1200">
                          <a:solidFill>
                            <a:srgbClr val="009ED0"/>
                          </a:solidFill>
                          <a:latin typeface="ABeZeh"/>
                          <a:ea typeface="+mn-ea"/>
                          <a:cs typeface="+mn-cs"/>
                        </a:rPr>
                        <a:t>. aprendizaje de </a:t>
                      </a:r>
                      <a:r>
                        <a:rPr lang="es-ES" sz="900" b="1" kern="1200" err="1">
                          <a:solidFill>
                            <a:srgbClr val="009ED0"/>
                          </a:solidFill>
                          <a:latin typeface="ABeZeh"/>
                          <a:ea typeface="+mn-ea"/>
                          <a:cs typeface="+mn-cs"/>
                        </a:rPr>
                        <a:t>Snappet</a:t>
                      </a:r>
                      <a:endParaRPr lang="es-ES" sz="900" b="1" kern="120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a:solidFill>
                            <a:srgbClr val="009ED0"/>
                          </a:solidFill>
                          <a:latin typeface="ABeZeh"/>
                          <a:ea typeface="+mn-ea"/>
                          <a:cs typeface="+mn-cs"/>
                        </a:rPr>
                        <a:t>P. </a:t>
                      </a:r>
                      <a:r>
                        <a:rPr lang="es-ES" sz="900" b="1" kern="1200" err="1">
                          <a:solidFill>
                            <a:srgbClr val="009ED0"/>
                          </a:solidFill>
                          <a:latin typeface="ABeZeh"/>
                          <a:ea typeface="+mn-ea"/>
                          <a:cs typeface="+mn-cs"/>
                        </a:rPr>
                        <a:t>compe-tencial</a:t>
                      </a:r>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187510">
                <a:tc rowSpan="2">
                  <a:txBody>
                    <a:bodyPr/>
                    <a:lstStyle/>
                    <a:p>
                      <a:pPr marL="0" algn="ctr" defTabSz="914400" rtl="0" eaLnBrk="1" fontAlgn="ctr" latinLnBrk="0" hangingPunct="1"/>
                      <a:r>
                        <a:rPr lang="es-ES" sz="900" b="1" kern="1200">
                          <a:solidFill>
                            <a:srgbClr val="009ED0"/>
                          </a:solidFill>
                          <a:effectLst/>
                          <a:latin typeface="ABeZeh"/>
                          <a:ea typeface="+mn-ea"/>
                          <a:cs typeface="+mn-cs"/>
                        </a:rPr>
                        <a:t>2.1</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Componer y descomponer números de </a:t>
                      </a:r>
                      <a:br>
                        <a:rPr lang="es-ES" sz="900" u="none" strike="noStrike" kern="1200">
                          <a:solidFill>
                            <a:srgbClr val="00B0F0"/>
                          </a:solidFill>
                          <a:effectLst/>
                          <a:latin typeface="+mn-lt"/>
                          <a:ea typeface="+mn-ea"/>
                          <a:cs typeface="+mn-cs"/>
                        </a:rPr>
                      </a:br>
                      <a:r>
                        <a:rPr lang="es-ES" sz="900" u="none" strike="noStrike" kern="1200">
                          <a:solidFill>
                            <a:srgbClr val="00B0F0"/>
                          </a:solidFill>
                          <a:effectLst/>
                          <a:latin typeface="+mn-lt"/>
                          <a:ea typeface="+mn-ea"/>
                          <a:cs typeface="+mn-cs"/>
                        </a:rPr>
                        <a:t>4 cifras</a:t>
                      </a:r>
                    </a:p>
                  </a:txBody>
                  <a:tcPr marL="5183" marR="5183" marT="5183" marB="0" anchor="ctr">
                    <a:solidFill>
                      <a:srgbClr val="E7F5FA"/>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a:p>
                  </a:txBody>
                  <a:tcPr marL="5183" marR="5183" marT="5183" marB="0" anchor="ctr"/>
                </a:tc>
                <a:tc>
                  <a:txBody>
                    <a:bodyPr/>
                    <a:lstStyle/>
                    <a:p>
                      <a:pPr algn="ctr" fontAlgn="ctr"/>
                      <a:r>
                        <a:rPr lang="es-ES" sz="900" u="none" strike="noStrike" kern="1200">
                          <a:solidFill>
                            <a:schemeClr val="tx1"/>
                          </a:solidFill>
                          <a:effectLst/>
                          <a:latin typeface="+mn-lt"/>
                          <a:ea typeface="+mn-ea"/>
                          <a:cs typeface="+mn-cs"/>
                        </a:rPr>
                        <a:t>245. Componer y descomponer números hasta 10.000.</a:t>
                      </a: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2.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2.3</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s-ES" sz="900" b="0" i="0" u="none" strike="noStrike"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5183" marR="5183" marT="5183" marB="0" anchor="ct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4024253136"/>
                  </a:ext>
                </a:extLst>
              </a:tr>
              <a:tr h="46060">
                <a:tc vMerge="1">
                  <a:txBody>
                    <a:bodyPr/>
                    <a:lstStyle/>
                    <a:p>
                      <a:endParaRPr lang="es-ES"/>
                    </a:p>
                  </a:txBody>
                  <a:tcPr/>
                </a:tc>
                <a:tc vMerge="1">
                  <a:txBody>
                    <a:bodyPr/>
                    <a:lstStyle/>
                    <a:p>
                      <a:endParaRPr lang="es-ES"/>
                    </a:p>
                  </a:txBody>
                  <a:tcPr/>
                </a:tc>
                <a:tc>
                  <a:txBody>
                    <a:bodyPr/>
                    <a:lstStyle/>
                    <a:p>
                      <a:pPr algn="l" fontAlgn="ctr"/>
                      <a:r>
                        <a:rPr lang="es-ES" sz="900" u="none" strike="noStrike">
                          <a:effectLst/>
                        </a:rPr>
                        <a:t>Ejercicio 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tc>
                <a:tc>
                  <a:txBody>
                    <a:bodyPr/>
                    <a:lstStyle/>
                    <a:p>
                      <a:pPr algn="ctr"/>
                      <a:r>
                        <a:rPr lang="es-ES" sz="1000" b="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a:solidFill>
                            <a:schemeClr val="tx1"/>
                          </a:solidFill>
                          <a:effectLst/>
                          <a:latin typeface="+mn-lt"/>
                        </a:rPr>
                        <a:t>954. 1.2.</a:t>
                      </a:r>
                      <a:r>
                        <a:rPr lang="es-ES" sz="900" u="none" strike="noStrike" baseline="0">
                          <a:solidFill>
                            <a:schemeClr val="tx1"/>
                          </a:solidFill>
                          <a:effectLst/>
                          <a:latin typeface="+mn-lt"/>
                        </a:rPr>
                        <a:t> </a:t>
                      </a:r>
                      <a:r>
                        <a:rPr lang="es-ES" sz="900" u="none" strike="noStrike">
                          <a:solidFill>
                            <a:schemeClr val="tx1"/>
                          </a:solidFill>
                          <a:effectLst/>
                          <a:latin typeface="+mn-lt"/>
                        </a:rPr>
                        <a:t>Producir representaciones matemáticas para la resolución de una situación problematizada. </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a:solidFill>
                          <a:schemeClr val="tx1"/>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solidFill>
                            <a:schemeClr val="tx1"/>
                          </a:solidFill>
                          <a:effectLst/>
                          <a:latin typeface="+mn-lt"/>
                        </a:rPr>
                        <a:t>C.E.1.2</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1. Interpretar problemas de la vida cotidiana proporcionando una representación matemática de los mismos...</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p>
                  </a:txBody>
                  <a:tcPr marL="6349" marR="6349" marT="6349" marB="0" anchor="ctr">
                    <a:solidFill>
                      <a:schemeClr val="bg2">
                        <a:lumMod val="90000"/>
                      </a:schemeClr>
                    </a:solidFill>
                  </a:tcPr>
                </a:tc>
                <a:extLst>
                  <a:ext uri="{0D108BD9-81ED-4DB2-BD59-A6C34878D82A}">
                    <a16:rowId xmlns:a16="http://schemas.microsoft.com/office/drawing/2014/main" val="3101580113"/>
                  </a:ext>
                </a:extLst>
              </a:tr>
              <a:tr h="291221">
                <a:tc rowSpan="2">
                  <a:txBody>
                    <a:bodyPr/>
                    <a:lstStyle/>
                    <a:p>
                      <a:pPr marL="0" algn="ctr" defTabSz="914400" rtl="0" eaLnBrk="1" fontAlgn="ctr" latinLnBrk="0" hangingPunct="1"/>
                      <a:r>
                        <a:rPr lang="es-ES" sz="900" b="1" kern="1200">
                          <a:solidFill>
                            <a:srgbClr val="009ED0"/>
                          </a:solidFill>
                          <a:effectLst/>
                          <a:latin typeface="ABeZeh"/>
                          <a:ea typeface="+mn-ea"/>
                          <a:cs typeface="+mn-cs"/>
                        </a:rPr>
                        <a:t>2.2</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Valor de posicional</a:t>
                      </a:r>
                      <a:r>
                        <a:rPr lang="es-ES" sz="900" u="none" strike="noStrike" kern="1200" baseline="0">
                          <a:solidFill>
                            <a:srgbClr val="00B0F0"/>
                          </a:solidFill>
                          <a:effectLst/>
                          <a:latin typeface="+mn-lt"/>
                          <a:ea typeface="+mn-ea"/>
                          <a:cs typeface="+mn-cs"/>
                        </a:rPr>
                        <a:t> en </a:t>
                      </a:r>
                      <a:r>
                        <a:rPr lang="es-ES" sz="900" u="none" strike="noStrike" kern="1200">
                          <a:solidFill>
                            <a:srgbClr val="00B0F0"/>
                          </a:solidFill>
                          <a:effectLst/>
                          <a:latin typeface="+mn-lt"/>
                          <a:ea typeface="+mn-ea"/>
                          <a:cs typeface="+mn-cs"/>
                        </a:rPr>
                        <a:t>números de </a:t>
                      </a:r>
                    </a:p>
                    <a:p>
                      <a:pPr marL="0" algn="ctr" defTabSz="914400" rtl="0" eaLnBrk="1" fontAlgn="ctr" latinLnBrk="0" hangingPunct="1"/>
                      <a:r>
                        <a:rPr lang="es-ES" sz="900" u="none" strike="noStrike" kern="1200">
                          <a:solidFill>
                            <a:srgbClr val="00B0F0"/>
                          </a:solidFill>
                          <a:effectLst/>
                          <a:latin typeface="+mn-lt"/>
                          <a:ea typeface="+mn-ea"/>
                          <a:cs typeface="+mn-cs"/>
                        </a:rPr>
                        <a:t>4 cifras</a:t>
                      </a:r>
                    </a:p>
                  </a:txBody>
                  <a:tcPr marL="5183" marR="5183" marT="5183" marB="0" anchor="ctr">
                    <a:solidFill>
                      <a:srgbClr val="E7F5FA"/>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a:solidFill>
                            <a:schemeClr val="tx1"/>
                          </a:solidFill>
                          <a:effectLst/>
                          <a:latin typeface="Calibri" panose="020F0502020204030204" pitchFamily="34" charset="0"/>
                        </a:rPr>
                        <a:t>x</a:t>
                      </a:r>
                    </a:p>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algn="ctr" defTabSz="914400" rtl="0" eaLnBrk="1" latinLnBrk="0" hangingPunct="1"/>
                      <a:endParaRPr lang="es-ES" sz="1000" b="0" kern="1200">
                        <a:solidFill>
                          <a:schemeClr val="tx1"/>
                        </a:solidFill>
                        <a:latin typeface="+mn-lt"/>
                        <a:ea typeface="+mn-ea"/>
                        <a:cs typeface="+mn-cs"/>
                      </a:endParaRPr>
                    </a:p>
                  </a:txBody>
                  <a:tcPr marL="5183" marR="5183" marT="5183"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a:solidFill>
                            <a:schemeClr val="tx1"/>
                          </a:solidFill>
                          <a:effectLst/>
                          <a:latin typeface="+mn-lt"/>
                          <a:ea typeface="+mn-ea"/>
                          <a:cs typeface="+mn-cs"/>
                        </a:rPr>
                        <a:t>245. Componer y descomponer números hasta 10.000.</a:t>
                      </a: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2.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2.3</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a:solidFill>
                          <a:srgbClr val="FF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a:solidFill>
                          <a:srgbClr val="FF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381509285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a:effectLst/>
                        </a:rPr>
                        <a:t>Ejercicio 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tc>
                <a:tc>
                  <a:txBody>
                    <a:bodyPr/>
                    <a:lstStyle/>
                    <a:p>
                      <a:pPr algn="ctr"/>
                      <a:r>
                        <a:rPr lang="es-ES" sz="1000" b="0">
                          <a:solidFill>
                            <a:schemeClr val="tx1"/>
                          </a:solidFill>
                        </a:rPr>
                        <a:t>x</a:t>
                      </a:r>
                    </a:p>
                  </a:txBody>
                  <a:tcPr marL="5183" marR="5183" marT="5183" marB="0" anchor="ctr">
                    <a:solidFill>
                      <a:schemeClr val="bg2">
                        <a:lumMod val="90000"/>
                      </a:schemeClr>
                    </a:solidFill>
                  </a:tcPr>
                </a:tc>
                <a:tc>
                  <a:txBody>
                    <a:bodyPr/>
                    <a:lstStyle/>
                    <a:p>
                      <a:pPr algn="ctr" fontAlgn="ctr"/>
                      <a:r>
                        <a:rPr lang="es-ES" sz="900" u="none" strike="noStrike">
                          <a:solidFill>
                            <a:schemeClr val="tx1"/>
                          </a:solidFill>
                          <a:effectLst/>
                          <a:latin typeface="+mn-lt"/>
                        </a:rPr>
                        <a:t>954. 1.2.</a:t>
                      </a:r>
                      <a:r>
                        <a:rPr lang="es-ES" sz="900" u="none" strike="noStrike" baseline="0">
                          <a:solidFill>
                            <a:schemeClr val="tx1"/>
                          </a:solidFill>
                          <a:effectLst/>
                          <a:latin typeface="+mn-lt"/>
                        </a:rPr>
                        <a:t> </a:t>
                      </a:r>
                      <a:r>
                        <a:rPr lang="es-ES" sz="900" u="none" strike="noStrike">
                          <a:solidFill>
                            <a:schemeClr val="tx1"/>
                          </a:solidFill>
                          <a:effectLst/>
                          <a:latin typeface="+mn-lt"/>
                        </a:rPr>
                        <a:t>Producir representaciones matemáticas para la resolución de una situación problematizada. </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a:solidFill>
                          <a:schemeClr val="tx1"/>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solidFill>
                            <a:schemeClr val="tx1"/>
                          </a:solidFill>
                          <a:effectLst/>
                          <a:latin typeface="+mn-lt"/>
                        </a:rPr>
                        <a:t>C.E.1.2</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1. Interpretar problemas de la vida cotidiana proporcionando una representación matemática de los mismos...</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p>
                  </a:txBody>
                  <a:tcPr marL="6349" marR="6349" marT="6349" marB="0" anchor="ctr">
                    <a:solidFill>
                      <a:schemeClr val="bg2">
                        <a:lumMod val="90000"/>
                      </a:schemeClr>
                    </a:solidFill>
                  </a:tcPr>
                </a:tc>
                <a:extLst>
                  <a:ext uri="{0D108BD9-81ED-4DB2-BD59-A6C34878D82A}">
                    <a16:rowId xmlns:a16="http://schemas.microsoft.com/office/drawing/2014/main" val="146470420"/>
                  </a:ext>
                </a:extLst>
              </a:tr>
              <a:tr h="303430">
                <a:tc rowSpan="2">
                  <a:txBody>
                    <a:bodyPr/>
                    <a:lstStyle/>
                    <a:p>
                      <a:pPr marL="0" algn="ctr" defTabSz="914400" rtl="0" eaLnBrk="1" fontAlgn="ctr" latinLnBrk="0" hangingPunct="1"/>
                      <a:r>
                        <a:rPr lang="es-ES" sz="900" b="1" kern="1200">
                          <a:solidFill>
                            <a:srgbClr val="009ED0"/>
                          </a:solidFill>
                          <a:effectLst/>
                          <a:latin typeface="ABeZeh"/>
                          <a:ea typeface="+mn-ea"/>
                          <a:cs typeface="+mn-cs"/>
                        </a:rPr>
                        <a:t>2.3</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Leer y escribir números de </a:t>
                      </a:r>
                    </a:p>
                    <a:p>
                      <a:pPr marL="0" algn="ctr" defTabSz="914400" rtl="0" eaLnBrk="1" fontAlgn="ctr" latinLnBrk="0" hangingPunct="1"/>
                      <a:r>
                        <a:rPr lang="es-ES" sz="900" u="none" strike="noStrike" kern="1200">
                          <a:solidFill>
                            <a:srgbClr val="00B0F0"/>
                          </a:solidFill>
                          <a:effectLst/>
                          <a:latin typeface="+mn-lt"/>
                          <a:ea typeface="+mn-ea"/>
                          <a:cs typeface="+mn-cs"/>
                        </a:rPr>
                        <a:t>4 cifras</a:t>
                      </a:r>
                    </a:p>
                  </a:txBody>
                  <a:tcPr marL="5183" marR="5183" marT="5183" marB="0" anchor="ctr">
                    <a:solidFill>
                      <a:srgbClr val="E7F5FA"/>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b="0">
                        <a:solidFill>
                          <a:schemeClr val="tx1"/>
                        </a:solidFill>
                      </a:endParaRPr>
                    </a:p>
                  </a:txBody>
                  <a:tcPr marL="5183" marR="5183" marT="5183" marB="0" anchor="ctr"/>
                </a:tc>
                <a:tc>
                  <a:txBody>
                    <a:bodyPr/>
                    <a:lstStyle/>
                    <a:p>
                      <a:pPr algn="ctr" fontAlgn="ctr"/>
                      <a:r>
                        <a:rPr lang="es-ES" sz="900" u="none" strike="noStrike" kern="1200">
                          <a:solidFill>
                            <a:schemeClr val="tx1"/>
                          </a:solidFill>
                          <a:effectLst/>
                          <a:latin typeface="+mn-lt"/>
                          <a:ea typeface="+mn-ea"/>
                          <a:cs typeface="+mn-cs"/>
                        </a:rPr>
                        <a:t>237. Leer y escribir números hasta 10.000.</a:t>
                      </a: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2.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2.3</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481379127"/>
                  </a:ext>
                </a:extLst>
              </a:tr>
              <a:tr h="386142">
                <a:tc vMerge="1">
                  <a:txBody>
                    <a:bodyPr/>
                    <a:lstStyle/>
                    <a:p>
                      <a:endParaRPr lang="es-ES"/>
                    </a:p>
                  </a:txBody>
                  <a:tcPr/>
                </a:tc>
                <a:tc vMerge="1">
                  <a:txBody>
                    <a:bodyPr/>
                    <a:lstStyle/>
                    <a:p>
                      <a:endParaRPr lang="es-ES"/>
                    </a:p>
                  </a:txBody>
                  <a:tcPr/>
                </a:tc>
                <a:tc>
                  <a:txBody>
                    <a:bodyPr/>
                    <a:lstStyle/>
                    <a:p>
                      <a:pPr algn="l" fontAlgn="ctr"/>
                      <a:r>
                        <a:rPr lang="es-ES" sz="900" u="none" strike="noStrike">
                          <a:effectLst/>
                        </a:rPr>
                        <a:t>Ejercicio 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tc>
                <a:tc>
                  <a:txBody>
                    <a:bodyPr/>
                    <a:lstStyle/>
                    <a:p>
                      <a:pPr algn="ctr"/>
                      <a:endParaRPr lang="es-ES" sz="1000" b="0">
                        <a:solidFill>
                          <a:schemeClr val="tx1"/>
                        </a:solidFill>
                      </a:endParaRPr>
                    </a:p>
                  </a:txBody>
                  <a:tcPr marL="5183" marR="5183" marT="5183" marB="0" anchor="ctr">
                    <a:solidFill>
                      <a:schemeClr val="bg2">
                        <a:lumMod val="90000"/>
                      </a:schemeClr>
                    </a:solidFill>
                  </a:tcPr>
                </a:tc>
                <a:tc>
                  <a:txBody>
                    <a:bodyPr/>
                    <a:lstStyle/>
                    <a:p>
                      <a:pPr marL="0" algn="ctr" defTabSz="914400" rtl="0" eaLnBrk="1" fontAlgn="ctr" latinLnBrk="0" hangingPunct="1"/>
                      <a:r>
                        <a:rPr lang="es-ES" sz="900" u="none" strike="noStrike" kern="1200">
                          <a:solidFill>
                            <a:schemeClr val="tx1"/>
                          </a:solidFill>
                          <a:effectLst/>
                          <a:latin typeface="+mn-lt"/>
                          <a:ea typeface="+mn-ea"/>
                          <a:cs typeface="+mn-cs"/>
                        </a:rPr>
                        <a:t>964. 6.1.</a:t>
                      </a:r>
                      <a:r>
                        <a:rPr lang="es-ES" sz="900" u="none" strike="noStrike" kern="1200" baseline="0">
                          <a:solidFill>
                            <a:schemeClr val="tx1"/>
                          </a:solidFill>
                          <a:effectLst/>
                          <a:latin typeface="+mn-lt"/>
                          <a:ea typeface="+mn-ea"/>
                          <a:cs typeface="+mn-cs"/>
                        </a:rPr>
                        <a:t> </a:t>
                      </a:r>
                      <a:r>
                        <a:rPr lang="es-ES" sz="900" u="none" strike="noStrike" kern="1200">
                          <a:solidFill>
                            <a:schemeClr val="tx1"/>
                          </a:solidFill>
                          <a:effectLst/>
                          <a:latin typeface="+mn-lt"/>
                          <a:ea typeface="+mn-ea"/>
                          <a:cs typeface="+mn-cs"/>
                        </a:rPr>
                        <a:t>Reconocer e interpretar lenguaje matemático presente en la vida cotidiana.</a:t>
                      </a:r>
                    </a:p>
                  </a:txBody>
                  <a:tcPr marL="6349" marR="6349" marT="6349" marB="0" anchor="ctr">
                    <a:solidFill>
                      <a:schemeClr val="bg2">
                        <a:lumMod val="90000"/>
                      </a:schemeClr>
                    </a:solidFill>
                  </a:tcPr>
                </a:tc>
                <a:tc>
                  <a:txBody>
                    <a:bodyPr/>
                    <a:lstStyle/>
                    <a:p>
                      <a:pPr algn="ctr" fontAlgn="b"/>
                      <a:endParaRPr lang="es-ES" sz="900" b="0" i="0" u="none" strike="noStrike">
                        <a:solidFill>
                          <a:srgbClr val="444444"/>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effectLst/>
                          <a:latin typeface="+mn-lt"/>
                        </a:rPr>
                        <a:t>C.E.6.1</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6. Comunicar y representar, de forma individual y colectiva, conceptos, procedimientos y resultados matemáticos..</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1800" b="0" i="0" u="none" strike="noStrike">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772624034"/>
                  </a:ext>
                </a:extLst>
              </a:tr>
              <a:tr h="329253">
                <a:tc rowSpan="2">
                  <a:txBody>
                    <a:bodyPr/>
                    <a:lstStyle/>
                    <a:p>
                      <a:pPr marL="0" algn="ctr" defTabSz="914400" rtl="0" eaLnBrk="1" fontAlgn="ctr" latinLnBrk="0" hangingPunct="1"/>
                      <a:r>
                        <a:rPr lang="es-ES" sz="900" b="1" kern="1200">
                          <a:solidFill>
                            <a:srgbClr val="009ED0"/>
                          </a:solidFill>
                          <a:effectLst/>
                          <a:latin typeface="ABeZeh"/>
                          <a:ea typeface="+mn-ea"/>
                          <a:cs typeface="+mn-cs"/>
                        </a:rPr>
                        <a:t>2.4</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Ubicar números de 4 cifras en la recta numérica</a:t>
                      </a:r>
                    </a:p>
                  </a:txBody>
                  <a:tcPr marL="5183" marR="5183" marT="5183" marB="0" anchor="ctr">
                    <a:solidFill>
                      <a:srgbClr val="E7F5FA"/>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b="0">
                        <a:solidFill>
                          <a:schemeClr val="tx1"/>
                        </a:solidFill>
                      </a:endParaRPr>
                    </a:p>
                  </a:txBody>
                  <a:tcPr marL="5183" marR="5183" marT="5183" marB="0" anchor="ctr"/>
                </a:tc>
                <a:tc>
                  <a:txBody>
                    <a:bodyPr/>
                    <a:lstStyle/>
                    <a:p>
                      <a:pPr marL="0" algn="ctr" defTabSz="914400" rtl="0" eaLnBrk="1" fontAlgn="ctr" latinLnBrk="0" hangingPunct="1"/>
                      <a:r>
                        <a:rPr lang="es-ES" sz="900" u="none" strike="noStrike" kern="1200">
                          <a:solidFill>
                            <a:schemeClr val="tx1"/>
                          </a:solidFill>
                          <a:effectLst/>
                          <a:latin typeface="+mn-lt"/>
                          <a:ea typeface="+mn-ea"/>
                          <a:cs typeface="+mn-cs"/>
                        </a:rPr>
                        <a:t>242. Colocar números hasta 10.000 en la recta numérica por millares y centenas.</a:t>
                      </a: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2.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2.3</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a:solidFill>
                          <a:srgbClr val="FF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68232777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a:effectLst/>
                        </a:rPr>
                        <a:t>Ejercicio 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tc>
                <a:tc>
                  <a:txBody>
                    <a:bodyPr/>
                    <a:lstStyle/>
                    <a:p>
                      <a:pPr algn="ctr"/>
                      <a:r>
                        <a:rPr lang="es-ES" sz="1000" b="0">
                          <a:solidFill>
                            <a:schemeClr val="tx1"/>
                          </a:solidFill>
                        </a:rPr>
                        <a:t>x</a:t>
                      </a:r>
                    </a:p>
                  </a:txBody>
                  <a:tcPr marL="5183" marR="5183" marT="5183" marB="0" anchor="ctr">
                    <a:solidFill>
                      <a:schemeClr val="accent3">
                        <a:lumMod val="60000"/>
                        <a:lumOff val="4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a:solidFill>
                            <a:schemeClr val="tx1"/>
                          </a:solidFill>
                          <a:effectLst/>
                          <a:latin typeface="+mn-lt"/>
                          <a:ea typeface="+mn-ea"/>
                          <a:cs typeface="+mn-cs"/>
                        </a:rPr>
                        <a:t>959. 3.2. Dar ejemplos de problemas sobre situaciones cotidianas que se resuelven matemáticamente. </a:t>
                      </a:r>
                    </a:p>
                  </a:txBody>
                  <a:tcPr marL="5183" marR="5183" marT="5183" marB="0" anchor="ctr">
                    <a:solidFill>
                      <a:schemeClr val="bg2">
                        <a:lumMod val="90000"/>
                      </a:schemeClr>
                    </a:solidFill>
                  </a:tcP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tc>
                <a:tc>
                  <a:txBody>
                    <a:bodyPr/>
                    <a:lstStyle/>
                    <a:p>
                      <a:pPr algn="ctr" fontAlgn="ctr"/>
                      <a:r>
                        <a:rPr lang="es-ES" sz="900" b="0" i="0" u="none" strike="noStrike">
                          <a:solidFill>
                            <a:schemeClr val="tx1"/>
                          </a:solidFill>
                          <a:effectLst/>
                          <a:latin typeface="Calibri" panose="020F0502020204030204" pitchFamily="34" charset="0"/>
                        </a:rPr>
                        <a:t>C.E. 3.2</a:t>
                      </a:r>
                    </a:p>
                  </a:txBody>
                  <a:tcPr marL="5183" marR="5183" marT="5183" marB="0" anchor="ctr">
                    <a:solidFill>
                      <a:schemeClr val="bg2">
                        <a:lumMod val="90000"/>
                      </a:schemeClr>
                    </a:solidFill>
                  </a:tcPr>
                </a:tc>
                <a:tc>
                  <a:txBody>
                    <a:bodyPr/>
                    <a:lstStyle/>
                    <a:p>
                      <a:pPr algn="ctr" fontAlgn="ctr"/>
                      <a:r>
                        <a:rPr lang="es-ES" sz="900" u="none" strike="noStrike">
                          <a:effectLst/>
                        </a:rPr>
                        <a:t>3. Formular y comprobar conjeturas sencillas o plantear problemas de tipo matemático..</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CCL1, STEM1, STEM2, CD1, CD3, CD5, CE3.</a:t>
                      </a:r>
                      <a:endParaRPr lang="es-ES" sz="1800" b="0" i="0" u="none" strike="noStrike">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566280808"/>
                  </a:ext>
                </a:extLst>
              </a:tr>
              <a:tr h="419636">
                <a:tc rowSpan="2">
                  <a:txBody>
                    <a:bodyPr/>
                    <a:lstStyle/>
                    <a:p>
                      <a:pPr marL="0" algn="ctr" defTabSz="914400" rtl="0" eaLnBrk="1" fontAlgn="ctr" latinLnBrk="0" hangingPunct="1"/>
                      <a:r>
                        <a:rPr lang="es-ES" sz="900" b="1" kern="1200">
                          <a:solidFill>
                            <a:srgbClr val="009ED0"/>
                          </a:solidFill>
                          <a:latin typeface="abezeh"/>
                          <a:ea typeface="+mn-ea"/>
                          <a:cs typeface="+mn-cs"/>
                        </a:rPr>
                        <a:t>2.5</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Ordenar números de </a:t>
                      </a:r>
                    </a:p>
                    <a:p>
                      <a:pPr marL="0" algn="ctr" defTabSz="914400" rtl="0" eaLnBrk="1" fontAlgn="ctr" latinLnBrk="0" hangingPunct="1"/>
                      <a:r>
                        <a:rPr lang="es-ES" sz="900" u="none" strike="noStrike" kern="1200">
                          <a:solidFill>
                            <a:srgbClr val="00B0F0"/>
                          </a:solidFill>
                          <a:effectLst/>
                          <a:latin typeface="+mn-lt"/>
                          <a:ea typeface="+mn-ea"/>
                          <a:cs typeface="+mn-cs"/>
                        </a:rPr>
                        <a:t>4 cifras</a:t>
                      </a:r>
                    </a:p>
                  </a:txBody>
                  <a:tcPr marL="5183" marR="5183" marT="5183" marB="0" anchor="ctr">
                    <a:solidFill>
                      <a:srgbClr val="E7F5FA"/>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a:p>
                  </a:txBody>
                  <a:tcPr marL="5183" marR="5183" marT="5183" marB="0" anchor="ctr">
                    <a:solidFill>
                      <a:srgbClr val="E9EBF5"/>
                    </a:solidFill>
                  </a:tcPr>
                </a:tc>
                <a:tc>
                  <a:txBody>
                    <a:bodyPr/>
                    <a:lstStyle/>
                    <a:p>
                      <a:pPr algn="ctr" fontAlgn="ctr"/>
                      <a:r>
                        <a:rPr lang="es-ES" sz="900" u="none" strike="noStrike" kern="1200">
                          <a:solidFill>
                            <a:schemeClr val="tx1"/>
                          </a:solidFill>
                          <a:effectLst/>
                          <a:latin typeface="+mn-lt"/>
                          <a:ea typeface="+mn-ea"/>
                          <a:cs typeface="+mn-cs"/>
                        </a:rPr>
                        <a:t>241. Ordenar números hasta 10.000.</a:t>
                      </a: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4. </a:t>
                      </a:r>
                      <a:r>
                        <a:rPr lang="es-ES" sz="900" b="0" i="0" u="none" strike="noStrike">
                          <a:solidFill>
                            <a:srgbClr val="000000"/>
                          </a:solidFill>
                          <a:effectLst/>
                          <a:latin typeface="Calibri" panose="020F0502020204030204" pitchFamily="34" charset="0"/>
                          <a:cs typeface="Calibri" panose="020F0502020204030204" pitchFamily="34" charset="0"/>
                        </a:rPr>
                        <a:t>Relaciones</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4.2</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solidFill>
                      <a:srgbClr val="E9EBF5"/>
                    </a:solidFill>
                  </a:tcP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solidFill>
                      <a:srgbClr val="E9EBF5"/>
                    </a:solidFill>
                  </a:tcPr>
                </a:tc>
                <a:tc>
                  <a:txBody>
                    <a:bodyPr/>
                    <a:lstStyle/>
                    <a:p>
                      <a:pPr algn="ctr" fontAlgn="ctr"/>
                      <a:endParaRPr lang="es-ES" sz="800" b="0" i="0" u="none" strike="noStrike">
                        <a:solidFill>
                          <a:srgbClr val="FF0000"/>
                        </a:solidFill>
                        <a:effectLst/>
                        <a:latin typeface="Calibri" panose="020F0502020204030204" pitchFamily="34" charset="0"/>
                      </a:endParaRPr>
                    </a:p>
                  </a:txBody>
                  <a:tcPr marL="5183" marR="5183" marT="5183" marB="0" anchor="ctr">
                    <a:solidFill>
                      <a:srgbClr val="E9EBF5"/>
                    </a:solidFill>
                  </a:tcPr>
                </a:tc>
                <a:extLst>
                  <a:ext uri="{0D108BD9-81ED-4DB2-BD59-A6C34878D82A}">
                    <a16:rowId xmlns:a16="http://schemas.microsoft.com/office/drawing/2014/main" val="4139679608"/>
                  </a:ext>
                </a:extLst>
              </a:tr>
              <a:tr h="419636">
                <a:tc vMerge="1">
                  <a:txBody>
                    <a:bodyPr/>
                    <a:lstStyle/>
                    <a:p>
                      <a:endParaRPr lang="es-ES"/>
                    </a:p>
                  </a:txBody>
                  <a:tcPr>
                    <a:solidFill>
                      <a:srgbClr val="E7F5FA"/>
                    </a:solidFill>
                  </a:tcPr>
                </a:tc>
                <a:tc vMerge="1">
                  <a:txBody>
                    <a:bodyPr/>
                    <a:lstStyle/>
                    <a:p>
                      <a:endParaRPr lang="es-ES"/>
                    </a:p>
                  </a:txBody>
                  <a:tcPr>
                    <a:solidFill>
                      <a:srgbClr val="E7F5FA"/>
                    </a:solidFill>
                  </a:tcPr>
                </a:tc>
                <a:tc>
                  <a:txBody>
                    <a:bodyPr/>
                    <a:lstStyle/>
                    <a:p>
                      <a:pPr marL="0" algn="l" defTabSz="914400" rtl="0" eaLnBrk="1" fontAlgn="ctr" latinLnBrk="0" hangingPunct="1"/>
                      <a:r>
                        <a:rPr lang="es-ES" sz="900" u="none" strike="noStrike" kern="1200">
                          <a:solidFill>
                            <a:schemeClr val="dk1"/>
                          </a:solidFill>
                          <a:effectLst/>
                          <a:latin typeface="+mn-lt"/>
                          <a:ea typeface="+mn-ea"/>
                          <a:cs typeface="+mn-cs"/>
                        </a:rPr>
                        <a:t>Ejercicio 3</a:t>
                      </a:r>
                    </a:p>
                  </a:txBody>
                  <a:tcPr marL="5183" marR="5183" marT="5183" marB="0" anchor="ctr">
                    <a:solidFill>
                      <a:schemeClr val="bg2">
                        <a:lumMod val="90000"/>
                      </a:schemeClr>
                    </a:solidFill>
                  </a:tcPr>
                </a:tc>
                <a:tc>
                  <a:txBody>
                    <a:bodyPr/>
                    <a:lstStyle/>
                    <a:p>
                      <a:pPr marL="0" algn="ctr" defTabSz="914400" rtl="0" eaLnBrk="1" fontAlgn="ctr" latinLnBrk="0" hangingPunct="1"/>
                      <a:endParaRPr lang="es-ES" sz="800" u="none" strike="noStrike" kern="1200">
                        <a:solidFill>
                          <a:schemeClr val="dk1"/>
                        </a:solidFill>
                        <a:effectLst/>
                        <a:latin typeface="+mn-lt"/>
                        <a:ea typeface="+mn-ea"/>
                        <a:cs typeface="+mn-cs"/>
                      </a:endParaRPr>
                    </a:p>
                  </a:txBody>
                  <a:tcPr marL="5183" marR="5183" marT="5183" marB="0" anchor="ctr"/>
                </a:tc>
                <a:tc>
                  <a:txBody>
                    <a:bodyPr/>
                    <a:lstStyle/>
                    <a:p>
                      <a:pPr marL="0" algn="ctr" defTabSz="914400" rtl="0" eaLnBrk="1" fontAlgn="ctr" latinLnBrk="0" hangingPunct="1"/>
                      <a:r>
                        <a:rPr lang="es-ES" sz="900" b="0" i="0" u="none" strike="noStrike" kern="1200">
                          <a:solidFill>
                            <a:schemeClr val="tx1"/>
                          </a:solidFill>
                          <a:effectLst/>
                          <a:latin typeface="+mn-lt"/>
                          <a:ea typeface="+mn-ea"/>
                          <a:cs typeface="+mn-cs"/>
                        </a:rPr>
                        <a:t>x</a:t>
                      </a:r>
                    </a:p>
                  </a:txBody>
                  <a:tcPr marL="5183" marR="5183" marT="5183" marB="0" anchor="ctr">
                    <a:solidFill>
                      <a:schemeClr val="accent3">
                        <a:lumMod val="60000"/>
                        <a:lumOff val="40000"/>
                      </a:schemeClr>
                    </a:solidFill>
                  </a:tcPr>
                </a:tc>
                <a:tc>
                  <a:txBody>
                    <a:bodyPr/>
                    <a:lstStyle/>
                    <a:p>
                      <a:pPr algn="ctr" fontAlgn="ctr"/>
                      <a:r>
                        <a:rPr lang="es-ES" sz="900" u="none" strike="noStrike">
                          <a:solidFill>
                            <a:schemeClr val="tx1"/>
                          </a:solidFill>
                          <a:effectLst/>
                          <a:latin typeface="+mn-lt"/>
                        </a:rPr>
                        <a:t>954.</a:t>
                      </a:r>
                      <a:r>
                        <a:rPr lang="es-ES" sz="900" u="none" strike="noStrike" baseline="0">
                          <a:solidFill>
                            <a:schemeClr val="tx1"/>
                          </a:solidFill>
                          <a:effectLst/>
                          <a:latin typeface="+mn-lt"/>
                        </a:rPr>
                        <a:t> </a:t>
                      </a:r>
                      <a:r>
                        <a:rPr lang="es-ES" sz="900" u="none" strike="noStrike">
                          <a:solidFill>
                            <a:schemeClr val="tx1"/>
                          </a:solidFill>
                          <a:effectLst/>
                          <a:latin typeface="+mn-lt"/>
                        </a:rPr>
                        <a:t>1.2.</a:t>
                      </a:r>
                      <a:r>
                        <a:rPr lang="es-ES" sz="900" u="none" strike="noStrike" baseline="0">
                          <a:solidFill>
                            <a:schemeClr val="tx1"/>
                          </a:solidFill>
                          <a:effectLst/>
                          <a:latin typeface="+mn-lt"/>
                        </a:rPr>
                        <a:t> </a:t>
                      </a:r>
                      <a:r>
                        <a:rPr lang="es-ES" sz="900" u="none" strike="noStrike">
                          <a:solidFill>
                            <a:schemeClr val="tx1"/>
                          </a:solidFill>
                          <a:effectLst/>
                          <a:latin typeface="+mn-lt"/>
                        </a:rPr>
                        <a:t>Producir representaciones matemáticas para la resolución de una situación problematizada. </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a:solidFill>
                          <a:schemeClr val="tx1"/>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solidFill>
                            <a:schemeClr val="tx1"/>
                          </a:solidFill>
                          <a:effectLst/>
                          <a:latin typeface="+mn-lt"/>
                        </a:rPr>
                        <a:t>C.E.1.2</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1. Interpretar problemas de la vida cotidiana proporcionando una representación matemática de los mismos...</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p>
                  </a:txBody>
                  <a:tcPr marL="6349" marR="6349" marT="6349" marB="0" anchor="ctr">
                    <a:solidFill>
                      <a:schemeClr val="bg2">
                        <a:lumMod val="90000"/>
                      </a:schemeClr>
                    </a:solidFill>
                  </a:tcPr>
                </a:tc>
                <a:extLst>
                  <a:ext uri="{0D108BD9-81ED-4DB2-BD59-A6C34878D82A}">
                    <a16:rowId xmlns:a16="http://schemas.microsoft.com/office/drawing/2014/main" val="2504536438"/>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1713583057"/>
              </p:ext>
            </p:extLst>
          </p:nvPr>
        </p:nvGraphicFramePr>
        <p:xfrm>
          <a:off x="2223262"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SEPT</a:t>
                      </a:r>
                      <a:endParaRPr lang="es-ES_tradnl" sz="1000" noProof="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65782" y="6368937"/>
            <a:ext cx="804656" cy="227691"/>
          </a:xfrm>
          <a:prstGeom prst="rect">
            <a:avLst/>
          </a:prstGeom>
        </p:spPr>
      </p:pic>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800" b="1">
                <a:solidFill>
                  <a:srgbClr val="009ED0"/>
                </a:solidFill>
                <a:latin typeface="ABeZeh"/>
                <a:ea typeface="ABeZeh" pitchFamily="2" charset="0"/>
              </a:rPr>
              <a:t>3º Pr</a:t>
            </a:r>
            <a:r>
              <a:rPr lang="es-ES_tradnl" sz="1800" b="1">
                <a:solidFill>
                  <a:srgbClr val="00B0F0"/>
                </a:solidFill>
                <a:latin typeface="ABeZeh"/>
                <a:ea typeface="ABeZeh" pitchFamily="2" charset="0"/>
              </a:rPr>
              <a:t>og</a:t>
            </a:r>
            <a:r>
              <a:rPr lang="es-ES_tradnl" sz="1800" b="1">
                <a:solidFill>
                  <a:srgbClr val="009ED0"/>
                </a:solidFill>
                <a:latin typeface="ABeZeh"/>
                <a:ea typeface="ABeZeh" pitchFamily="2" charset="0"/>
              </a:rPr>
              <a:t>ramación </a:t>
            </a:r>
            <a:r>
              <a:rPr lang="es-ES_tradnl" sz="2400" b="1">
                <a:solidFill>
                  <a:srgbClr val="009ED0"/>
                </a:solidFill>
                <a:latin typeface="ABeZeh"/>
                <a:ea typeface="ABeZeh" pitchFamily="2" charset="0"/>
              </a:rPr>
              <a:t>			                     	</a:t>
            </a:r>
            <a:r>
              <a:rPr lang="es-ES_tradnl" sz="1800" b="1">
                <a:solidFill>
                  <a:srgbClr val="009ED0"/>
                </a:solidFill>
                <a:latin typeface="ABeZeh"/>
                <a:ea typeface="ABeZeh" pitchFamily="2" charset="0"/>
              </a:rPr>
              <a:t>Unidad 2</a:t>
            </a:r>
            <a:r>
              <a:rPr lang="es-ES_tradnl" sz="2400" b="1">
                <a:solidFill>
                  <a:srgbClr val="FF0000"/>
                </a:solidFill>
                <a:latin typeface="ABeZeh"/>
                <a:ea typeface="ABeZeh" pitchFamily="2" charset="0"/>
              </a:rPr>
              <a:t> </a:t>
            </a:r>
            <a:r>
              <a:rPr lang="es-ES_tradnl" sz="2400" b="1">
                <a:solidFill>
                  <a:srgbClr val="009ED0"/>
                </a:solidFill>
                <a:latin typeface="ABeZeh"/>
                <a:ea typeface="ABeZeh" pitchFamily="2" charset="0"/>
              </a:rPr>
              <a:t>                                </a:t>
            </a:r>
            <a:r>
              <a:rPr lang="es-ES" sz="1000" b="1">
                <a:solidFill>
                  <a:srgbClr val="009ED0"/>
                </a:solidFill>
                <a:latin typeface="ABeZeh"/>
              </a:rPr>
              <a:t>Duración: 10-12 sesiones </a:t>
            </a:r>
            <a:endParaRPr lang="es-ES_tradnl" sz="1000" b="1">
              <a:solidFill>
                <a:srgbClr val="009ED0"/>
              </a:solidFill>
              <a:latin typeface="ABeZeh"/>
            </a:endParaRPr>
          </a:p>
        </p:txBody>
      </p:sp>
    </p:spTree>
    <p:extLst>
      <p:ext uri="{BB962C8B-B14F-4D97-AF65-F5344CB8AC3E}">
        <p14:creationId xmlns:p14="http://schemas.microsoft.com/office/powerpoint/2010/main" val="180254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253674472"/>
              </p:ext>
            </p:extLst>
          </p:nvPr>
        </p:nvGraphicFramePr>
        <p:xfrm>
          <a:off x="263237" y="845179"/>
          <a:ext cx="11169111" cy="4039167"/>
        </p:xfrm>
        <a:graphic>
          <a:graphicData uri="http://schemas.openxmlformats.org/drawingml/2006/table">
            <a:tbl>
              <a:tblPr>
                <a:tableStyleId>{5C22544A-7EE6-4342-B048-85BDC9FD1C3A}</a:tableStyleId>
              </a:tblPr>
              <a:tblGrid>
                <a:gridCol w="360878">
                  <a:extLst>
                    <a:ext uri="{9D8B030D-6E8A-4147-A177-3AD203B41FA5}">
                      <a16:colId xmlns:a16="http://schemas.microsoft.com/office/drawing/2014/main" val="643910139"/>
                    </a:ext>
                  </a:extLst>
                </a:gridCol>
                <a:gridCol w="676796">
                  <a:extLst>
                    <a:ext uri="{9D8B030D-6E8A-4147-A177-3AD203B41FA5}">
                      <a16:colId xmlns:a16="http://schemas.microsoft.com/office/drawing/2014/main" val="210319462"/>
                    </a:ext>
                  </a:extLst>
                </a:gridCol>
                <a:gridCol w="713740">
                  <a:extLst>
                    <a:ext uri="{9D8B030D-6E8A-4147-A177-3AD203B41FA5}">
                      <a16:colId xmlns:a16="http://schemas.microsoft.com/office/drawing/2014/main" val="2265605224"/>
                    </a:ext>
                  </a:extLst>
                </a:gridCol>
                <a:gridCol w="475298">
                  <a:extLst>
                    <a:ext uri="{9D8B030D-6E8A-4147-A177-3AD203B41FA5}">
                      <a16:colId xmlns:a16="http://schemas.microsoft.com/office/drawing/2014/main" val="3554211028"/>
                    </a:ext>
                  </a:extLst>
                </a:gridCol>
                <a:gridCol w="616939">
                  <a:extLst>
                    <a:ext uri="{9D8B030D-6E8A-4147-A177-3AD203B41FA5}">
                      <a16:colId xmlns:a16="http://schemas.microsoft.com/office/drawing/2014/main" val="1685418001"/>
                    </a:ext>
                  </a:extLst>
                </a:gridCol>
                <a:gridCol w="2314248">
                  <a:extLst>
                    <a:ext uri="{9D8B030D-6E8A-4147-A177-3AD203B41FA5}">
                      <a16:colId xmlns:a16="http://schemas.microsoft.com/office/drawing/2014/main" val="213387017"/>
                    </a:ext>
                  </a:extLst>
                </a:gridCol>
                <a:gridCol w="1405851">
                  <a:extLst>
                    <a:ext uri="{9D8B030D-6E8A-4147-A177-3AD203B41FA5}">
                      <a16:colId xmlns:a16="http://schemas.microsoft.com/office/drawing/2014/main" val="2405058283"/>
                    </a:ext>
                  </a:extLst>
                </a:gridCol>
                <a:gridCol w="410941">
                  <a:extLst>
                    <a:ext uri="{9D8B030D-6E8A-4147-A177-3AD203B41FA5}">
                      <a16:colId xmlns:a16="http://schemas.microsoft.com/office/drawing/2014/main" val="3439689536"/>
                    </a:ext>
                  </a:extLst>
                </a:gridCol>
                <a:gridCol w="638040">
                  <a:extLst>
                    <a:ext uri="{9D8B030D-6E8A-4147-A177-3AD203B41FA5}">
                      <a16:colId xmlns:a16="http://schemas.microsoft.com/office/drawing/2014/main" val="2603641448"/>
                    </a:ext>
                  </a:extLst>
                </a:gridCol>
                <a:gridCol w="2508903">
                  <a:extLst>
                    <a:ext uri="{9D8B030D-6E8A-4147-A177-3AD203B41FA5}">
                      <a16:colId xmlns:a16="http://schemas.microsoft.com/office/drawing/2014/main" val="696596033"/>
                    </a:ext>
                  </a:extLst>
                </a:gridCol>
                <a:gridCol w="1047477">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a:solidFill>
                            <a:srgbClr val="009ED0"/>
                          </a:solidFill>
                          <a:latin typeface="ABeZeh"/>
                          <a:ea typeface="+mn-ea"/>
                          <a:cs typeface="+mn-cs"/>
                        </a:rPr>
                        <a:t>Pruebas </a:t>
                      </a:r>
                      <a:r>
                        <a:rPr lang="es-ES" sz="900" b="1" kern="1200" err="1">
                          <a:solidFill>
                            <a:srgbClr val="009ED0"/>
                          </a:solidFill>
                          <a:latin typeface="ABeZeh"/>
                          <a:ea typeface="+mn-ea"/>
                          <a:cs typeface="+mn-cs"/>
                        </a:rPr>
                        <a:t>Snappet</a:t>
                      </a:r>
                      <a:endParaRPr lang="es-ES" sz="900" b="1" kern="120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err="1">
                          <a:solidFill>
                            <a:srgbClr val="009ED0"/>
                          </a:solidFill>
                          <a:latin typeface="+mn-lt"/>
                          <a:ea typeface="+mn-ea"/>
                          <a:cs typeface="+mn-cs"/>
                        </a:rPr>
                        <a:t>Obj</a:t>
                      </a:r>
                      <a:r>
                        <a:rPr lang="es-ES" sz="900" b="1" kern="1200">
                          <a:solidFill>
                            <a:srgbClr val="009ED0"/>
                          </a:solidFill>
                          <a:latin typeface="+mn-lt"/>
                          <a:ea typeface="+mn-ea"/>
                          <a:cs typeface="+mn-cs"/>
                        </a:rPr>
                        <a:t>. aprendizaje de </a:t>
                      </a:r>
                      <a:r>
                        <a:rPr lang="es-ES" sz="900" b="1" kern="1200" err="1">
                          <a:solidFill>
                            <a:srgbClr val="009ED0"/>
                          </a:solidFill>
                          <a:latin typeface="+mn-lt"/>
                          <a:ea typeface="+mn-ea"/>
                          <a:cs typeface="+mn-cs"/>
                        </a:rPr>
                        <a:t>Snappet</a:t>
                      </a:r>
                      <a:endParaRPr lang="es-ES" sz="900" b="1" kern="120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a:solidFill>
                            <a:srgbClr val="009ED0"/>
                          </a:solidFill>
                          <a:latin typeface="ABeZeh"/>
                          <a:ea typeface="+mn-ea"/>
                          <a:cs typeface="+mn-cs"/>
                        </a:rPr>
                        <a:t>P. </a:t>
                      </a:r>
                      <a:r>
                        <a:rPr lang="es-ES" sz="900" b="1" kern="1200" err="1">
                          <a:solidFill>
                            <a:srgbClr val="009ED0"/>
                          </a:solidFill>
                          <a:latin typeface="ABeZeh"/>
                          <a:ea typeface="+mn-ea"/>
                          <a:cs typeface="+mn-cs"/>
                        </a:rPr>
                        <a:t>compe-tencial</a:t>
                      </a:r>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291221">
                <a:tc rowSpan="2">
                  <a:txBody>
                    <a:bodyPr/>
                    <a:lstStyle/>
                    <a:p>
                      <a:pPr marL="0" algn="ctr" defTabSz="914400" rtl="0" eaLnBrk="1" fontAlgn="ctr" latinLnBrk="0" hangingPunct="1"/>
                      <a:r>
                        <a:rPr lang="es-ES" sz="900" b="1" kern="1200">
                          <a:solidFill>
                            <a:srgbClr val="009ED0"/>
                          </a:solidFill>
                          <a:latin typeface="abezeh"/>
                          <a:ea typeface="+mn-ea"/>
                          <a:cs typeface="+mn-cs"/>
                        </a:rPr>
                        <a:t>2.6</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Redondear números de    4 cifras</a:t>
                      </a:r>
                    </a:p>
                  </a:txBody>
                  <a:tcPr marL="5183" marR="5183" marT="5183" marB="0" anchor="ctr">
                    <a:solidFill>
                      <a:srgbClr val="E7F5FA"/>
                    </a:solidFill>
                  </a:tcPr>
                </a:tc>
                <a:tc>
                  <a:txBody>
                    <a:bodyPr/>
                    <a:lstStyle/>
                    <a:p>
                      <a:pPr algn="l" fontAlgn="ctr"/>
                      <a:r>
                        <a:rPr lang="es-ES" sz="900" u="none" strike="noStrike">
                          <a:effectLst/>
                        </a:rPr>
                        <a:t>Ejercicios 1 y 2 y adaptativo</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a:p>
                  </a:txBody>
                  <a:tcPr marL="5183" marR="5183" marT="5183" marB="0" anchor="ctr"/>
                </a:tc>
                <a:tc>
                  <a:txBody>
                    <a:bodyPr/>
                    <a:lstStyle/>
                    <a:p>
                      <a:pPr algn="ctr" fontAlgn="ctr"/>
                      <a:r>
                        <a:rPr lang="es-ES" sz="900" u="none" strike="noStrike" kern="1200">
                          <a:solidFill>
                            <a:schemeClr val="tx1"/>
                          </a:solidFill>
                          <a:effectLst/>
                          <a:latin typeface="+mn-lt"/>
                          <a:ea typeface="+mn-ea"/>
                          <a:cs typeface="+mn-cs"/>
                        </a:rPr>
                        <a:t>246. redondear números hasta 10.000.</a:t>
                      </a:r>
                    </a:p>
                  </a:txBody>
                  <a:tcPr marL="5183" marR="5183" marT="5183"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2.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2.2</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1354751395"/>
                  </a:ext>
                </a:extLst>
              </a:tr>
              <a:tr h="291221">
                <a:tc vMerge="1">
                  <a:txBody>
                    <a:bodyPr/>
                    <a:lstStyle/>
                    <a:p>
                      <a:endParaRPr lang="es-ES"/>
                    </a:p>
                  </a:txBody>
                  <a:tcPr/>
                </a:tc>
                <a:tc vMerge="1">
                  <a:txBody>
                    <a:bodyPr/>
                    <a:lstStyle/>
                    <a:p>
                      <a:endParaRPr lang="es-ES"/>
                    </a:p>
                  </a:txBody>
                  <a:tcPr/>
                </a:tc>
                <a:tc>
                  <a:txBody>
                    <a:bodyPr/>
                    <a:lstStyle/>
                    <a:p>
                      <a:pPr algn="l" fontAlgn="ctr"/>
                      <a:r>
                        <a:rPr lang="es-ES" sz="900" u="none" strike="noStrike">
                          <a:effectLst/>
                        </a:rPr>
                        <a:t>Ejercicio 3</a:t>
                      </a:r>
                      <a:endParaRPr lang="es-ES" sz="900" b="0" i="0" u="none" strike="noStrike">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900" b="0" i="0" u="none" strike="noStrike" kern="1200">
                          <a:solidFill>
                            <a:schemeClr val="tx1"/>
                          </a:solidFill>
                          <a:effectLst/>
                          <a:latin typeface="+mn-lt"/>
                          <a:ea typeface="+mn-ea"/>
                          <a:cs typeface="+mn-cs"/>
                        </a:rPr>
                        <a:t>x</a:t>
                      </a:r>
                    </a:p>
                  </a:txBody>
                  <a:tcPr marL="5183" marR="5183" marT="5183" marB="0" anchor="ctr">
                    <a:solidFill>
                      <a:schemeClr val="accent3">
                        <a:lumMod val="60000"/>
                        <a:lumOff val="4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a:solidFill>
                            <a:schemeClr val="tx1"/>
                          </a:solidFill>
                          <a:effectLst/>
                          <a:latin typeface="+mn-lt"/>
                          <a:ea typeface="+mn-ea"/>
                          <a:cs typeface="+mn-cs"/>
                        </a:rPr>
                        <a:t>957. 2.3. Asegurar la validez de las soluciones de un problema y su coherencia con el contexto. </a:t>
                      </a:r>
                    </a:p>
                  </a:txBody>
                  <a:tcPr marL="5183" marR="5183" marT="5183" marB="0" anchor="ctr">
                    <a:solidFill>
                      <a:schemeClr val="bg2">
                        <a:lumMod val="90000"/>
                      </a:schemeClr>
                    </a:solidFill>
                  </a:tcPr>
                </a:tc>
                <a:tc>
                  <a:txBody>
                    <a:bodyPr/>
                    <a:lstStyle/>
                    <a:p>
                      <a:pPr algn="ctr" fontAlgn="b"/>
                      <a:endParaRPr lang="es-ES" sz="900" b="0" i="0" u="none" strike="noStrike">
                        <a:solidFill>
                          <a:schemeClr val="tx1"/>
                        </a:solidFill>
                        <a:effectLst/>
                        <a:latin typeface="Calibri" panose="020F0502020204030204" pitchFamily="34" charset="0"/>
                      </a:endParaRPr>
                    </a:p>
                  </a:txBody>
                  <a:tcPr marL="5183" marR="5183" marT="5183" marB="0" anchor="b">
                    <a:solidFill>
                      <a:schemeClr val="accent3">
                        <a:lumMod val="20000"/>
                        <a:lumOff val="80000"/>
                      </a:schemeClr>
                    </a:solidFill>
                  </a:tcPr>
                </a:tc>
                <a:tc>
                  <a:txBody>
                    <a:bodyPr/>
                    <a:lstStyle/>
                    <a:p>
                      <a:pPr algn="ctr" fontAlgn="b"/>
                      <a:endParaRPr lang="es-ES" sz="900" b="0" i="0" u="none" strike="noStrike">
                        <a:solidFill>
                          <a:srgbClr val="000000"/>
                        </a:solidFill>
                        <a:effectLst/>
                        <a:latin typeface="Calibri" panose="020F0502020204030204" pitchFamily="34" charset="0"/>
                      </a:endParaRPr>
                    </a:p>
                  </a:txBody>
                  <a:tcPr marL="5183" marR="5183" marT="5183" marB="0" anchor="ctr">
                    <a:solidFill>
                      <a:schemeClr val="accent3">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a:solidFill>
                            <a:schemeClr val="tx1"/>
                          </a:solidFill>
                          <a:effectLst/>
                          <a:latin typeface="Calibri" panose="020F0502020204030204" pitchFamily="34" charset="0"/>
                        </a:rPr>
                        <a:t>C.E. 2.3</a:t>
                      </a:r>
                    </a:p>
                  </a:txBody>
                  <a:tcPr marL="5183" marR="5183" marT="5183" marB="0" anchor="ctr">
                    <a:solidFill>
                      <a:schemeClr val="bg2">
                        <a:lumMod val="9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a:solidFill>
                            <a:schemeClr val="dk1"/>
                          </a:solidFill>
                          <a:effectLst/>
                          <a:latin typeface="+mn-lt"/>
                          <a:ea typeface="+mn-ea"/>
                          <a:cs typeface="+mn-cs"/>
                        </a:rPr>
                        <a:t>2. Resolver situaciones problematizadas, aplicando diferentes técnicas, estrategias y formas de razonamiento... </a:t>
                      </a: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t-BR"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CPSAA4, CPSAA5, CE3.</a:t>
                      </a:r>
                      <a:endPar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98136318"/>
                  </a:ext>
                </a:extLst>
              </a:tr>
              <a:tr h="291221">
                <a:tc rowSpan="2">
                  <a:txBody>
                    <a:bodyPr/>
                    <a:lstStyle/>
                    <a:p>
                      <a:pPr algn="ctr" fontAlgn="ctr"/>
                      <a:r>
                        <a:rPr lang="es-ES" sz="900" b="1" u="none" strike="noStrike">
                          <a:solidFill>
                            <a:srgbClr val="00B0F0"/>
                          </a:solidFill>
                          <a:effectLst/>
                          <a:latin typeface="abezeh"/>
                        </a:rPr>
                        <a:t>2.7</a:t>
                      </a:r>
                      <a:endParaRPr lang="es-ES" sz="900" b="1" i="0" u="none" strike="noStrike">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Números pares e impares</a:t>
                      </a:r>
                    </a:p>
                  </a:txBody>
                  <a:tcPr marL="6349" marR="6349" marT="6349" marB="0" anchor="ctr">
                    <a:solidFill>
                      <a:srgbClr val="E7F5FA"/>
                    </a:solidFill>
                  </a:tcPr>
                </a:tc>
                <a:tc>
                  <a:txBody>
                    <a:bodyPr/>
                    <a:lstStyle/>
                    <a:p>
                      <a:pPr algn="l" fontAlgn="ctr"/>
                      <a:r>
                        <a:rPr lang="es-ES" sz="900" u="none" strike="noStrike">
                          <a:effectLst/>
                          <a:latin typeface="+mn-lt"/>
                        </a:rPr>
                        <a:t>Ejercicios 1 y 2 y adaptativo</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a:solidFill>
                          <a:schemeClr val="tx1"/>
                        </a:solidFill>
                      </a:endParaRPr>
                    </a:p>
                  </a:txBody>
                  <a:tcPr marL="6349" marR="6349" marT="6349" marB="0" anchor="ctr"/>
                </a:tc>
                <a:tc>
                  <a:txBody>
                    <a:bodyPr/>
                    <a:lstStyle/>
                    <a:p>
                      <a:pPr algn="ctr" fontAlgn="ctr"/>
                      <a:r>
                        <a:rPr lang="es-ES" sz="900" u="none" strike="noStrike" kern="1200">
                          <a:solidFill>
                            <a:schemeClr val="tx1"/>
                          </a:solidFill>
                          <a:effectLst/>
                          <a:latin typeface="+mn-lt"/>
                          <a:ea typeface="+mn-ea"/>
                          <a:cs typeface="+mn-cs"/>
                        </a:rPr>
                        <a:t>35. Identificar números pares e impares.</a:t>
                      </a:r>
                    </a:p>
                  </a:txBody>
                  <a:tcPr marL="6349" marR="6349" marT="6349"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u="none" strike="noStrike">
                          <a:effectLst/>
                        </a:rPr>
                        <a:t>A. 2. </a:t>
                      </a:r>
                      <a:r>
                        <a:rPr lang="es-ES" sz="900" b="0"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Cantidad</a:t>
                      </a:r>
                      <a:endParaRPr lang="es-ES" sz="900" b="0" i="0" u="none" strike="noStrike">
                        <a:effectLst/>
                        <a:latin typeface="Arial" panose="020B060402020202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 2.3</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b"/>
                      <a:endParaRPr lang="es-ES" sz="900" u="none" strike="noStrike" kern="1200">
                        <a:solidFill>
                          <a:schemeClr val="dk1"/>
                        </a:solidFill>
                        <a:effectLst/>
                        <a:latin typeface="+mn-lt"/>
                        <a:ea typeface="+mn-ea"/>
                        <a:cs typeface="+mn-cs"/>
                      </a:endParaRPr>
                    </a:p>
                  </a:txBody>
                  <a:tcPr marL="6349" marR="6349" marT="6349" marB="0" anchor="b"/>
                </a:tc>
                <a:tc>
                  <a:txBody>
                    <a:bodyPr/>
                    <a:lstStyle/>
                    <a:p>
                      <a:pPr algn="ctr" fontAlgn="ctr"/>
                      <a:endParaRPr lang="es-ES" sz="800" b="0" i="0" u="none" strike="noStrike">
                        <a:solidFill>
                          <a:schemeClr val="tx1"/>
                        </a:solidFill>
                        <a:effectLst/>
                        <a:latin typeface="+mn-lt"/>
                      </a:endParaRPr>
                    </a:p>
                  </a:txBody>
                  <a:tcPr marL="6349" marR="6349" marT="6349" marB="0" anchor="ctr"/>
                </a:tc>
                <a:extLst>
                  <a:ext uri="{0D108BD9-81ED-4DB2-BD59-A6C34878D82A}">
                    <a16:rowId xmlns:a16="http://schemas.microsoft.com/office/drawing/2014/main" val="2983584206"/>
                  </a:ext>
                </a:extLst>
              </a:tr>
              <a:tr h="386142">
                <a:tc vMerge="1">
                  <a:txBody>
                    <a:bodyPr/>
                    <a:lstStyle/>
                    <a:p>
                      <a:endParaRPr lang="es-ES"/>
                    </a:p>
                  </a:txBody>
                  <a:tcPr/>
                </a:tc>
                <a:tc vMerge="1">
                  <a:txBody>
                    <a:bodyPr/>
                    <a:lstStyle/>
                    <a:p>
                      <a:endParaRPr lang="es-ES"/>
                    </a:p>
                  </a:txBody>
                  <a:tcPr/>
                </a:tc>
                <a:tc>
                  <a:txBody>
                    <a:bodyPr/>
                    <a:lstStyle/>
                    <a:p>
                      <a:pPr algn="l" fontAlgn="ctr"/>
                      <a:r>
                        <a:rPr lang="es-ES" sz="900" u="none" strike="noStrike">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tc>
                <a:tc>
                  <a:txBody>
                    <a:bodyPr/>
                    <a:lstStyle/>
                    <a:p>
                      <a:pPr algn="ctr"/>
                      <a:r>
                        <a:rPr lang="es-ES" sz="1000" b="0" i="0" u="none" strike="noStrike">
                          <a:solidFill>
                            <a:schemeClr val="tx1"/>
                          </a:solidFill>
                          <a:effectLst/>
                          <a:latin typeface="+mn-lt"/>
                        </a:rPr>
                        <a:t>x</a:t>
                      </a:r>
                      <a:endParaRPr lang="es-ES" sz="1000" b="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kern="1200">
                          <a:solidFill>
                            <a:schemeClr val="tx1"/>
                          </a:solidFill>
                          <a:effectLst/>
                          <a:latin typeface="+mn-lt"/>
                          <a:ea typeface="+mn-ea"/>
                          <a:cs typeface="+mn-cs"/>
                        </a:rPr>
                        <a:t>958. 3.1. Analizar conjeturas matemáticas investigando patrones y relaciones de forma guiada. </a:t>
                      </a:r>
                    </a:p>
                  </a:txBody>
                  <a:tcPr marL="6349" marR="6349" marT="6349" marB="0" anchor="ctr">
                    <a:solidFill>
                      <a:schemeClr val="bg2">
                        <a:lumMod val="90000"/>
                      </a:schemeClr>
                    </a:solidFill>
                  </a:tcPr>
                </a:tc>
                <a:tc>
                  <a:txBody>
                    <a:bodyPr/>
                    <a:lstStyle/>
                    <a:p>
                      <a:pPr algn="ctr" fontAlgn="b"/>
                      <a:endParaRPr lang="es-ES" sz="900" b="0" i="0" u="none" strike="noStrike">
                        <a:solidFill>
                          <a:srgbClr val="000000"/>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effectLst/>
                          <a:latin typeface="+mn-lt"/>
                        </a:rPr>
                        <a:t>C.E. 3.1</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kern="1200">
                          <a:solidFill>
                            <a:schemeClr val="dk1"/>
                          </a:solidFill>
                          <a:effectLst/>
                          <a:latin typeface="+mn-lt"/>
                          <a:ea typeface="+mn-ea"/>
                          <a:cs typeface="+mn-cs"/>
                        </a:rPr>
                        <a:t>3. Formular y comprobar conjeturas sencillas o plantear problemas de tipo matemático..</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s-ES"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CCL1, STEM1, STEM2, CD1, CD3, CD5, CE3.</a:t>
                      </a:r>
                      <a:endParaRPr lang="es-ES" sz="1800" b="0" i="0" u="none" strike="noStrike">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866051196"/>
                  </a:ext>
                </a:extLst>
              </a:tr>
              <a:tr h="309885">
                <a:tc rowSpan="2">
                  <a:txBody>
                    <a:bodyPr/>
                    <a:lstStyle/>
                    <a:p>
                      <a:pPr algn="ctr" fontAlgn="ctr"/>
                      <a:r>
                        <a:rPr lang="es-ES" sz="900" b="1" u="none" strike="noStrike">
                          <a:solidFill>
                            <a:srgbClr val="00B0F0"/>
                          </a:solidFill>
                          <a:effectLst/>
                          <a:latin typeface="abezeh"/>
                        </a:rPr>
                        <a:t>2.8</a:t>
                      </a:r>
                      <a:endParaRPr lang="es-ES" sz="900" b="1" i="0" u="none" strike="noStrike">
                        <a:solidFill>
                          <a:srgbClr val="00B0F0"/>
                        </a:solidFill>
                        <a:effectLst/>
                        <a:latin typeface="abezeh"/>
                      </a:endParaRPr>
                    </a:p>
                  </a:txBody>
                  <a:tcPr marL="6349" marR="6349" marT="6349"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Representar números pares e impares</a:t>
                      </a:r>
                    </a:p>
                  </a:txBody>
                  <a:tcPr marL="6349" marR="6349" marT="6349" marB="0" anchor="ctr">
                    <a:solidFill>
                      <a:srgbClr val="E7F5FA"/>
                    </a:solidFill>
                  </a:tcPr>
                </a:tc>
                <a:tc>
                  <a:txBody>
                    <a:bodyPr/>
                    <a:lstStyle/>
                    <a:p>
                      <a:pPr algn="l" fontAlgn="ctr"/>
                      <a:r>
                        <a:rPr lang="es-ES" sz="900" u="none" strike="noStrike">
                          <a:effectLst/>
                          <a:latin typeface="+mn-lt"/>
                        </a:rPr>
                        <a:t>Ejercicios 1 y 2 y adaptativo</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b="0">
                        <a:solidFill>
                          <a:schemeClr val="tx1"/>
                        </a:solidFill>
                      </a:endParaRPr>
                    </a:p>
                  </a:txBody>
                  <a:tcPr marL="6349" marR="6349" marT="6349" marB="0" anchor="ctr"/>
                </a:tc>
                <a:tc>
                  <a:txBody>
                    <a:bodyPr/>
                    <a:lstStyle/>
                    <a:p>
                      <a:pPr algn="ctr" fontAlgn="ctr"/>
                      <a:r>
                        <a:rPr lang="es-ES" sz="900" u="none" strike="noStrike" kern="1200">
                          <a:solidFill>
                            <a:schemeClr val="dk1"/>
                          </a:solidFill>
                          <a:effectLst/>
                          <a:latin typeface="+mn-lt"/>
                          <a:ea typeface="+mn-ea"/>
                          <a:cs typeface="+mn-cs"/>
                        </a:rPr>
                        <a:t>790. Representar pares mediante modelos.</a:t>
                      </a:r>
                    </a:p>
                  </a:txBody>
                  <a:tcPr marL="6349" marR="6349" marT="6349" marB="0" anchor="ctr">
                    <a:solidFill>
                      <a:schemeClr val="accent4">
                        <a:lumMod val="20000"/>
                        <a:lumOff val="80000"/>
                      </a:schemeClr>
                    </a:solidFill>
                  </a:tcPr>
                </a:tc>
                <a:tc>
                  <a:txBody>
                    <a:bodyPr/>
                    <a:lstStyle/>
                    <a:p>
                      <a:pPr algn="ctr" fontAlgn="ctr">
                        <a:lnSpc>
                          <a:spcPct val="107000"/>
                        </a:lnSpc>
                        <a:spcBef>
                          <a:spcPts val="0"/>
                        </a:spcBef>
                        <a:spcAft>
                          <a:spcPts val="800"/>
                        </a:spcAft>
                      </a:pPr>
                      <a:r>
                        <a:rPr lang="es-ES" sz="900" b="0" i="0" u="none" strike="noStrike">
                          <a:solidFill>
                            <a:srgbClr val="000000"/>
                          </a:solidFill>
                          <a:effectLst/>
                          <a:latin typeface="Calibri"/>
                          <a:cs typeface="Calibri"/>
                        </a:rPr>
                        <a:t>D.2 Modelo matemático</a:t>
                      </a:r>
                    </a:p>
                  </a:txBody>
                  <a:tcPr marL="6349" marR="6349" marT="6349" marB="0" anchor="ctr">
                    <a:solidFill>
                      <a:schemeClr val="accent4">
                        <a:lumMod val="20000"/>
                        <a:lumOff val="80000"/>
                      </a:schemeClr>
                    </a:solidFill>
                  </a:tcPr>
                </a:tc>
                <a:tc>
                  <a:txBody>
                    <a:bodyPr/>
                    <a:lstStyle/>
                    <a:p>
                      <a:pPr algn="ctr" fontAlgn="ctr"/>
                      <a:r>
                        <a:rPr lang="es-ES" sz="900" u="none" strike="noStrike">
                          <a:effectLst/>
                          <a:latin typeface="+mn-lt"/>
                        </a:rPr>
                        <a:t>D. 2.1</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b"/>
                      <a:endParaRPr lang="es-ES" sz="900" u="none" strike="noStrike" kern="1200">
                        <a:solidFill>
                          <a:schemeClr val="dk1"/>
                        </a:solidFill>
                        <a:effectLst/>
                        <a:latin typeface="+mn-lt"/>
                        <a:ea typeface="+mn-ea"/>
                        <a:cs typeface="+mn-cs"/>
                      </a:endParaRPr>
                    </a:p>
                  </a:txBody>
                  <a:tcPr marL="6349" marR="6349" marT="6349" marB="0" anchor="b"/>
                </a:tc>
                <a:tc>
                  <a:txBody>
                    <a:bodyPr/>
                    <a:lstStyle/>
                    <a:p>
                      <a:pPr algn="ctr" fontAlgn="ctr"/>
                      <a:endParaRPr lang="es-ES" sz="800" b="0" i="0" u="none" strike="noStrike">
                        <a:solidFill>
                          <a:schemeClr val="tx1"/>
                        </a:solidFill>
                        <a:effectLst/>
                        <a:latin typeface="+mn-lt"/>
                      </a:endParaRPr>
                    </a:p>
                  </a:txBody>
                  <a:tcPr marL="6349" marR="6349" marT="6349" marB="0" anchor="ctr"/>
                </a:tc>
                <a:extLst>
                  <a:ext uri="{0D108BD9-81ED-4DB2-BD59-A6C34878D82A}">
                    <a16:rowId xmlns:a16="http://schemas.microsoft.com/office/drawing/2014/main" val="1369715224"/>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tc>
                <a:tc>
                  <a:txBody>
                    <a:bodyPr/>
                    <a:lstStyle/>
                    <a:p>
                      <a:pPr algn="ctr"/>
                      <a:r>
                        <a:rPr lang="es-ES" sz="1000" b="0" u="none">
                          <a:solidFill>
                            <a:schemeClr val="tx1"/>
                          </a:solidFill>
                        </a:rPr>
                        <a:t>x</a:t>
                      </a:r>
                    </a:p>
                  </a:txBody>
                  <a:tcPr marL="6349" marR="6349" marT="6349" marB="0" anchor="ctr">
                    <a:solidFill>
                      <a:schemeClr val="accent3">
                        <a:lumMod val="60000"/>
                        <a:lumOff val="40000"/>
                      </a:schemeClr>
                    </a:solidFill>
                  </a:tcPr>
                </a:tc>
                <a:tc>
                  <a:txBody>
                    <a:bodyPr/>
                    <a:lstStyle/>
                    <a:p>
                      <a:pPr algn="ctr" fontAlgn="ctr"/>
                      <a:r>
                        <a:rPr lang="es-ES" sz="900" u="none" strike="noStrike">
                          <a:solidFill>
                            <a:schemeClr val="tx1"/>
                          </a:solidFill>
                          <a:effectLst/>
                          <a:latin typeface="+mn-lt"/>
                        </a:rPr>
                        <a:t>953. 1.1.</a:t>
                      </a:r>
                      <a:r>
                        <a:rPr lang="es-ES" sz="900" u="none" strike="noStrike" baseline="0">
                          <a:solidFill>
                            <a:schemeClr val="tx1"/>
                          </a:solidFill>
                          <a:effectLst/>
                          <a:latin typeface="+mn-lt"/>
                        </a:rPr>
                        <a:t> </a:t>
                      </a:r>
                      <a:r>
                        <a:rPr lang="es-ES" sz="900" u="none" strike="noStrike">
                          <a:solidFill>
                            <a:schemeClr val="tx1"/>
                          </a:solidFill>
                          <a:effectLst/>
                          <a:latin typeface="+mn-lt"/>
                        </a:rPr>
                        <a:t>Interpretar situaciones cotidianas, comprendiendo las preguntas y planteando estrategias.</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a:solidFill>
                          <a:srgbClr val="000000"/>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solidFill>
                            <a:schemeClr val="tx1"/>
                          </a:solidFill>
                          <a:effectLst/>
                          <a:latin typeface="+mn-lt"/>
                        </a:rPr>
                        <a:t>C.E. 1.1</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kern="1200">
                          <a:solidFill>
                            <a:schemeClr val="dk1"/>
                          </a:solidFill>
                          <a:effectLst/>
                          <a:latin typeface="+mn-lt"/>
                          <a:ea typeface="+mn-ea"/>
                          <a:cs typeface="+mn-cs"/>
                        </a:rPr>
                        <a:t>1. Interpretar problemas de la vida cotidiana proporcionando una representación matemática…</a:t>
                      </a: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p>
                  </a:txBody>
                  <a:tcPr marL="6349" marR="6349" marT="6349" marB="0" anchor="ctr">
                    <a:solidFill>
                      <a:schemeClr val="bg2">
                        <a:lumMod val="90000"/>
                      </a:schemeClr>
                    </a:solidFill>
                  </a:tcPr>
                </a:tc>
                <a:extLst>
                  <a:ext uri="{0D108BD9-81ED-4DB2-BD59-A6C34878D82A}">
                    <a16:rowId xmlns:a16="http://schemas.microsoft.com/office/drawing/2014/main" val="906955631"/>
                  </a:ext>
                </a:extLst>
              </a:tr>
              <a:tr h="7393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900" b="1" kern="1200">
                          <a:solidFill>
                            <a:srgbClr val="009ED0"/>
                          </a:solidFill>
                          <a:latin typeface="abezeh"/>
                          <a:ea typeface="+mn-ea"/>
                          <a:cs typeface="+mn-cs"/>
                        </a:rPr>
                        <a:t>2.9</a:t>
                      </a: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Contar grupos iguales</a:t>
                      </a: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a:effectLst/>
                        </a:rPr>
                        <a:t>Ejercicios</a:t>
                      </a:r>
                      <a:r>
                        <a:rPr lang="es-ES" sz="900" u="none" strike="noStrike" baseline="0">
                          <a:effectLst/>
                        </a:rPr>
                        <a:t> </a:t>
                      </a:r>
                      <a:r>
                        <a:rPr lang="es-ES" sz="900" u="none" strike="noStrike">
                          <a:effectLst/>
                        </a:rPr>
                        <a:t>1 y 2 y adaptativo</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0" kern="120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b="0">
                        <a:solidFill>
                          <a:schemeClr val="tx1"/>
                        </a:solidFill>
                      </a:endParaRPr>
                    </a:p>
                  </a:txBody>
                  <a:tcPr marL="5183" marR="5183" marT="5183" marB="0" anchor="ctr"/>
                </a:tc>
                <a:tc>
                  <a:txBody>
                    <a:bodyPr/>
                    <a:lstStyle/>
                    <a:p>
                      <a:pPr algn="ctr" fontAlgn="ctr"/>
                      <a:r>
                        <a:rPr lang="es-ES" sz="900" u="none" strike="noStrike">
                          <a:solidFill>
                            <a:schemeClr val="tx1"/>
                          </a:solidFill>
                          <a:effectLst/>
                        </a:rPr>
                        <a:t>796. Agrupar elementos de forma eficiente.</a:t>
                      </a:r>
                      <a:endParaRPr lang="es-ES" sz="900" b="0" i="0" u="none" strike="noStrike">
                        <a:solidFill>
                          <a:schemeClr val="tx1"/>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900" u="none" strike="noStrike">
                          <a:solidFill>
                            <a:schemeClr val="tx1"/>
                          </a:solidFill>
                          <a:effectLst/>
                        </a:rPr>
                        <a:t>A. 1. Conteo</a:t>
                      </a:r>
                      <a:endParaRPr lang="es-ES" sz="900" b="0" i="0" u="none" strike="noStrike">
                        <a:solidFill>
                          <a:schemeClr val="tx1"/>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a:solidFill>
                            <a:srgbClr val="000000"/>
                          </a:solidFill>
                          <a:effectLst/>
                          <a:latin typeface="+mn-lt"/>
                        </a:rPr>
                        <a:t> A</a:t>
                      </a:r>
                      <a:r>
                        <a:rPr lang="es-ES" sz="900" b="0" i="0" u="none" strike="noStrike" baseline="0">
                          <a:solidFill>
                            <a:srgbClr val="000000"/>
                          </a:solidFill>
                          <a:effectLst/>
                          <a:latin typeface="+mn-lt"/>
                        </a:rPr>
                        <a:t> </a:t>
                      </a:r>
                      <a:r>
                        <a:rPr lang="es-ES" sz="900" b="0" i="0" u="none" strike="noStrike">
                          <a:solidFill>
                            <a:srgbClr val="000000"/>
                          </a:solidFill>
                          <a:effectLst/>
                          <a:latin typeface="+mn-lt"/>
                        </a:rPr>
                        <a:t>1.1</a:t>
                      </a: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solidFill>
                      <a:srgbClr val="E9EBF5"/>
                    </a:solidFill>
                  </a:tcPr>
                </a:tc>
                <a:tc>
                  <a:txBody>
                    <a:bodyPr/>
                    <a:lstStyle/>
                    <a:p>
                      <a:pPr algn="ctr" fontAlgn="ctr"/>
                      <a:endParaRPr lang="es-ES" sz="900" b="0" i="0" u="none" strike="noStrike">
                        <a:solidFill>
                          <a:srgbClr val="000000"/>
                        </a:solidFill>
                        <a:effectLst/>
                        <a:latin typeface="+mn-lt"/>
                      </a:endParaRPr>
                    </a:p>
                  </a:txBody>
                  <a:tcPr marL="6349" marR="6349" marT="6349" marB="0" anchor="ctr">
                    <a:solidFill>
                      <a:srgbClr val="E9EBF5"/>
                    </a:solidFill>
                  </a:tcPr>
                </a:tc>
                <a:tc>
                  <a:txBody>
                    <a:bodyPr/>
                    <a:lstStyle/>
                    <a:p>
                      <a:pPr algn="ctr" fontAlgn="ctr"/>
                      <a:endParaRPr lang="es-ES" sz="800" b="0" i="0" u="none" strike="noStrike">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2308318870"/>
                  </a:ext>
                </a:extLst>
              </a:tr>
              <a:tr h="73937">
                <a:tc vMerge="1">
                  <a:txBody>
                    <a:bodyPr/>
                    <a:lstStyle/>
                    <a:p>
                      <a:endParaRPr lang="es-ES" sz="900">
                        <a:solidFill>
                          <a:srgbClr val="00B0F0"/>
                        </a:solidFill>
                        <a:latin typeface="+mn-lt"/>
                      </a:endParaRPr>
                    </a:p>
                  </a:txBody>
                  <a:tcPr/>
                </a:tc>
                <a:tc vMerge="1">
                  <a:txBody>
                    <a:bodyPr/>
                    <a:lstStyle/>
                    <a:p>
                      <a:endParaRPr lang="es-ES" sz="900">
                        <a:solidFill>
                          <a:srgbClr val="00B0F0"/>
                        </a:solidFill>
                        <a:latin typeface="+mn-lt"/>
                      </a:endParaRPr>
                    </a:p>
                  </a:txBody>
                  <a:tcPr/>
                </a:tc>
                <a:tc>
                  <a:txBody>
                    <a:bodyPr/>
                    <a:lstStyle/>
                    <a:p>
                      <a:pPr algn="l" fontAlgn="ctr"/>
                      <a:r>
                        <a:rPr lang="es-ES" sz="900" u="none" strike="noStrike">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tc>
                <a:tc>
                  <a:txBody>
                    <a:bodyPr/>
                    <a:lstStyle/>
                    <a:p>
                      <a:pPr marL="0" algn="ctr" defTabSz="914400" rtl="0" eaLnBrk="1" fontAlgn="ctr" latinLnBrk="0" hangingPunct="1"/>
                      <a:endParaRPr lang="es-ES" sz="900" b="0" i="0" u="none" strike="noStrike" kern="1200">
                        <a:solidFill>
                          <a:schemeClr val="tx1"/>
                        </a:solidFill>
                        <a:effectLst/>
                        <a:latin typeface="+mn-lt"/>
                        <a:ea typeface="+mn-ea"/>
                        <a:cs typeface="+mn-cs"/>
                      </a:endParaRPr>
                    </a:p>
                  </a:txBody>
                  <a:tcPr marL="6349" marR="6349" marT="6349" marB="0" anchor="ctr">
                    <a:solidFill>
                      <a:schemeClr val="accent3">
                        <a:lumMod val="60000"/>
                        <a:lumOff val="40000"/>
                      </a:schemeClr>
                    </a:solidFill>
                  </a:tcPr>
                </a:tc>
                <a:tc>
                  <a:txBody>
                    <a:bodyPr/>
                    <a:lstStyle/>
                    <a:p>
                      <a:pPr algn="ctr" fontAlgn="ctr"/>
                      <a:r>
                        <a:rPr lang="es-ES" sz="900" u="none" strike="noStrike">
                          <a:solidFill>
                            <a:schemeClr val="tx1"/>
                          </a:solidFill>
                          <a:effectLst/>
                          <a:latin typeface="+mn-lt"/>
                        </a:rPr>
                        <a:t>963.</a:t>
                      </a:r>
                      <a:r>
                        <a:rPr lang="es-ES" sz="900" u="none" strike="noStrike" baseline="0">
                          <a:solidFill>
                            <a:schemeClr val="tx1"/>
                          </a:solidFill>
                          <a:effectLst/>
                          <a:latin typeface="+mn-lt"/>
                        </a:rPr>
                        <a:t>  </a:t>
                      </a:r>
                      <a:r>
                        <a:rPr lang="es-ES" sz="900" u="none" strike="noStrike">
                          <a:solidFill>
                            <a:schemeClr val="tx1"/>
                          </a:solidFill>
                          <a:effectLst/>
                          <a:latin typeface="+mn-lt"/>
                        </a:rPr>
                        <a:t>5.2.</a:t>
                      </a:r>
                      <a:r>
                        <a:rPr lang="es-ES" sz="900" u="none" strike="noStrike" baseline="0">
                          <a:solidFill>
                            <a:schemeClr val="tx1"/>
                          </a:solidFill>
                          <a:effectLst/>
                          <a:latin typeface="+mn-lt"/>
                        </a:rPr>
                        <a:t> </a:t>
                      </a:r>
                      <a:r>
                        <a:rPr lang="es-ES" sz="900" u="none" strike="noStrike">
                          <a:solidFill>
                            <a:schemeClr val="tx1"/>
                          </a:solidFill>
                          <a:effectLst/>
                          <a:latin typeface="+mn-lt"/>
                        </a:rPr>
                        <a:t>Reconocer y utilizar conexiones entre las matemáticas, otras áreas y la vida cotidiana. </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a:solidFill>
                          <a:schemeClr val="tx1"/>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solidFill>
                            <a:schemeClr val="tx1"/>
                          </a:solidFill>
                          <a:effectLst/>
                          <a:latin typeface="+mn-lt"/>
                        </a:rPr>
                        <a:t>C.E.5.2</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kern="1200">
                          <a:solidFill>
                            <a:schemeClr val="tx1"/>
                          </a:solidFill>
                          <a:effectLst/>
                          <a:latin typeface="+mn-lt"/>
                          <a:ea typeface="+mn-ea"/>
                          <a:cs typeface="+mn-cs"/>
                        </a:rPr>
                        <a:t>5. Reconocer y utilizar conexiones entre las diferentes ideas matemáticas, así como identificar las matemáticas implicadas en otras áreas...</a:t>
                      </a:r>
                    </a:p>
                  </a:txBody>
                  <a:tcPr marL="6349" marR="6349" marT="6349" marB="0" anchor="ctr">
                    <a:solidFill>
                      <a:schemeClr val="bg2">
                        <a:lumMod val="90000"/>
                      </a:schemeClr>
                    </a:solidFill>
                  </a:tcPr>
                </a:tc>
                <a:tc>
                  <a:txBody>
                    <a:bodyPr/>
                    <a:lstStyle/>
                    <a:p>
                      <a:pPr marL="0" marR="0" indent="0" algn="ctr" defTabSz="914400" rtl="0" eaLnBrk="1" fontAlgn="t" latinLnBrk="0" hangingPunct="1">
                        <a:lnSpc>
                          <a:spcPct val="107000"/>
                        </a:lnSpc>
                        <a:spcBef>
                          <a:spcPts val="0"/>
                        </a:spcBef>
                        <a:spcAft>
                          <a:spcPts val="800"/>
                        </a:spcAft>
                        <a:buClrTx/>
                        <a:buSzTx/>
                        <a:buFontTx/>
                        <a:buNone/>
                        <a:tabLst/>
                        <a:defRPr/>
                      </a:pPr>
                      <a:r>
                        <a:rPr lang="es-ES"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GB"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GB" sz="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p>
                  </a:txBody>
                  <a:tcPr marL="6349" marR="6349" marT="6349" marB="0" anchor="ctr">
                    <a:solidFill>
                      <a:schemeClr val="bg2">
                        <a:lumMod val="90000"/>
                      </a:schemeClr>
                    </a:solidFill>
                  </a:tcPr>
                </a:tc>
                <a:extLst>
                  <a:ext uri="{0D108BD9-81ED-4DB2-BD59-A6C34878D82A}">
                    <a16:rowId xmlns:a16="http://schemas.microsoft.com/office/drawing/2014/main" val="3187327179"/>
                  </a:ext>
                </a:extLst>
              </a:tr>
              <a:tr h="73937">
                <a:tc rowSpan="2">
                  <a:txBody>
                    <a:bodyPr/>
                    <a:lstStyle/>
                    <a:p>
                      <a:pPr algn="ctr" fontAlgn="ctr"/>
                      <a:r>
                        <a:rPr lang="es-ES" sz="900" b="1" u="none" strike="noStrike">
                          <a:solidFill>
                            <a:srgbClr val="00B0F0"/>
                          </a:solidFill>
                          <a:effectLst/>
                          <a:latin typeface="abezeh"/>
                        </a:rPr>
                        <a:t>2.10</a:t>
                      </a:r>
                      <a:endParaRPr lang="es-ES" sz="900" b="1" i="0" u="none" strike="noStrike">
                        <a:solidFill>
                          <a:srgbClr val="00B0F0"/>
                        </a:solidFill>
                        <a:effectLst/>
                        <a:latin typeface="abezeh"/>
                      </a:endParaRPr>
                    </a:p>
                  </a:txBody>
                  <a:tcPr marL="3600" marR="3600" marT="3600" marB="0" anchor="ctr">
                    <a:solidFill>
                      <a:srgbClr val="E7F5FA"/>
                    </a:solidFill>
                  </a:tcPr>
                </a:tc>
                <a:tc rowSpan="2">
                  <a:txBody>
                    <a:bodyPr/>
                    <a:lstStyle/>
                    <a:p>
                      <a:pPr marL="0" algn="ctr" defTabSz="914400" rtl="0" eaLnBrk="1" fontAlgn="ctr" latinLnBrk="0" hangingPunct="1"/>
                      <a:r>
                        <a:rPr lang="es-ES" sz="900" u="none" strike="noStrike" kern="1200">
                          <a:solidFill>
                            <a:srgbClr val="00B0F0"/>
                          </a:solidFill>
                          <a:effectLst/>
                          <a:latin typeface="+mn-lt"/>
                          <a:ea typeface="+mn-ea"/>
                          <a:cs typeface="+mn-cs"/>
                        </a:rPr>
                        <a:t>Calcular</a:t>
                      </a:r>
                      <a:r>
                        <a:rPr lang="es-ES" sz="900" u="none" strike="noStrike" kern="1200" baseline="0">
                          <a:solidFill>
                            <a:srgbClr val="00B0F0"/>
                          </a:solidFill>
                          <a:effectLst/>
                          <a:latin typeface="+mn-lt"/>
                          <a:ea typeface="+mn-ea"/>
                          <a:cs typeface="+mn-cs"/>
                        </a:rPr>
                        <a:t> sumas reiteradas</a:t>
                      </a:r>
                      <a:endParaRPr lang="es-ES" sz="900" u="none" strike="noStrike" kern="1200">
                        <a:solidFill>
                          <a:srgbClr val="00B0F0"/>
                        </a:solidFill>
                        <a:effectLst/>
                        <a:latin typeface="+mn-lt"/>
                        <a:ea typeface="+mn-ea"/>
                        <a:cs typeface="+mn-cs"/>
                      </a:endParaRPr>
                    </a:p>
                  </a:txBody>
                  <a:tcPr marL="6349" marR="6349" marT="6349" marB="0" anchor="ctr">
                    <a:solidFill>
                      <a:srgbClr val="E7F5FA"/>
                    </a:solidFill>
                  </a:tcPr>
                </a:tc>
                <a:tc>
                  <a:txBody>
                    <a:bodyPr/>
                    <a:lstStyle/>
                    <a:p>
                      <a:pPr algn="l" fontAlgn="ctr"/>
                      <a:r>
                        <a:rPr lang="es-ES" sz="900" u="none" strike="noStrike">
                          <a:effectLst/>
                          <a:latin typeface="+mn-lt"/>
                        </a:rPr>
                        <a:t>Ejercicios 1 y 2 y adaptativo</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a:p>
                  </a:txBody>
                  <a:tcPr marL="6349" marR="6349" marT="6349" marB="0" anchor="ctr">
                    <a:solidFill>
                      <a:srgbClr val="E9EBF5"/>
                    </a:solidFill>
                  </a:tcPr>
                </a:tc>
                <a:tc>
                  <a:txBody>
                    <a:bodyPr/>
                    <a:lstStyle/>
                    <a:p>
                      <a:pPr algn="ctr" fontAlgn="ctr"/>
                      <a:r>
                        <a:rPr lang="es-ES" sz="900" u="none" strike="noStrike">
                          <a:effectLst/>
                          <a:latin typeface="+mn-lt"/>
                        </a:rPr>
                        <a:t>797. Calcular sumas reiteradas.</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a:solidFill>
                            <a:schemeClr val="tx1"/>
                          </a:solidFill>
                          <a:effectLst/>
                        </a:rPr>
                        <a:t>A. 3. Sentido de las operaciones</a:t>
                      </a:r>
                      <a:endParaRPr lang="es-ES" sz="900" b="0" i="0" u="none" strike="noStrike">
                        <a:solidFill>
                          <a:schemeClr val="tx1"/>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algn="ctr" fontAlgn="b"/>
                      <a:r>
                        <a:rPr lang="es-ES" sz="900" u="none" strike="noStrike">
                          <a:effectLst/>
                          <a:latin typeface="+mn-lt"/>
                        </a:rPr>
                        <a:t>A</a:t>
                      </a:r>
                      <a:r>
                        <a:rPr lang="es-ES" sz="900" u="none" strike="noStrike" baseline="0">
                          <a:effectLst/>
                          <a:latin typeface="+mn-lt"/>
                        </a:rPr>
                        <a:t> </a:t>
                      </a:r>
                      <a:r>
                        <a:rPr lang="es-ES" sz="900" u="none" strike="noStrike">
                          <a:effectLst/>
                          <a:latin typeface="+mn-lt"/>
                        </a:rPr>
                        <a:t>3.4</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solidFill>
                      <a:srgbClr val="E9EBF5"/>
                    </a:solidFill>
                  </a:tcPr>
                </a:tc>
                <a:tc>
                  <a:txBody>
                    <a:bodyPr/>
                    <a:lstStyle/>
                    <a:p>
                      <a:pPr algn="ctr" fontAlgn="b"/>
                      <a:endParaRPr lang="es-ES" sz="900" b="0" i="0" u="none" strike="noStrike">
                        <a:solidFill>
                          <a:srgbClr val="000000"/>
                        </a:solidFill>
                        <a:effectLst/>
                        <a:latin typeface="+mn-lt"/>
                      </a:endParaRPr>
                    </a:p>
                  </a:txBody>
                  <a:tcPr marL="6349" marR="6349" marT="6349" marB="0" anchor="b">
                    <a:solidFill>
                      <a:srgbClr val="E9EBF5"/>
                    </a:solidFill>
                  </a:tcPr>
                </a:tc>
                <a:tc>
                  <a:txBody>
                    <a:bodyPr/>
                    <a:lstStyle/>
                    <a:p>
                      <a:pPr algn="ctr" fontAlgn="ctr"/>
                      <a:endParaRPr lang="es-ES" sz="800" b="0" i="0" u="none" strike="noStrike">
                        <a:solidFill>
                          <a:schemeClr val="tx1"/>
                        </a:solidFill>
                        <a:effectLst/>
                        <a:latin typeface="+mn-lt"/>
                      </a:endParaRPr>
                    </a:p>
                  </a:txBody>
                  <a:tcPr marL="6349" marR="6349" marT="6349" marB="0" anchor="ctr">
                    <a:solidFill>
                      <a:srgbClr val="E9EBF5"/>
                    </a:solidFill>
                  </a:tcPr>
                </a:tc>
                <a:extLst>
                  <a:ext uri="{0D108BD9-81ED-4DB2-BD59-A6C34878D82A}">
                    <a16:rowId xmlns:a16="http://schemas.microsoft.com/office/drawing/2014/main" val="1908705126"/>
                  </a:ext>
                </a:extLst>
              </a:tr>
              <a:tr h="73937">
                <a:tc vMerge="1">
                  <a:txBody>
                    <a:bodyPr/>
                    <a:lstStyle/>
                    <a:p>
                      <a:endParaRPr lang="es-ES"/>
                    </a:p>
                  </a:txBody>
                  <a:tcPr/>
                </a:tc>
                <a:tc vMerge="1">
                  <a:txBody>
                    <a:bodyPr/>
                    <a:lstStyle/>
                    <a:p>
                      <a:endParaRPr lang="es-ES"/>
                    </a:p>
                  </a:txBody>
                  <a:tcPr/>
                </a:tc>
                <a:tc>
                  <a:txBody>
                    <a:bodyPr/>
                    <a:lstStyle/>
                    <a:p>
                      <a:pPr algn="l" fontAlgn="ctr"/>
                      <a:r>
                        <a:rPr lang="es-ES" sz="900" u="none" strike="noStrike">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a:solidFill>
                          <a:schemeClr val="tx1"/>
                        </a:solidFill>
                        <a:effectLst/>
                        <a:latin typeface="+mn-lt"/>
                      </a:endParaRPr>
                    </a:p>
                  </a:txBody>
                  <a:tcPr marL="6349" marR="6349" marT="6349" marB="0" anchor="ctr"/>
                </a:tc>
                <a:tc>
                  <a:txBody>
                    <a:bodyPr/>
                    <a:lstStyle/>
                    <a:p>
                      <a:pPr algn="ctr"/>
                      <a:r>
                        <a:rPr lang="es-ES" sz="1000" b="0" i="0" u="none" strike="noStrike">
                          <a:solidFill>
                            <a:schemeClr val="tx1"/>
                          </a:solidFill>
                          <a:effectLst/>
                          <a:latin typeface="+mn-lt"/>
                        </a:rPr>
                        <a:t>x</a:t>
                      </a:r>
                      <a:endParaRPr lang="es-ES" sz="1000" b="0">
                        <a:solidFill>
                          <a:schemeClr val="tx1"/>
                        </a:solidFill>
                      </a:endParaRPr>
                    </a:p>
                  </a:txBody>
                  <a:tcPr marL="6349" marR="6349" marT="6349" marB="0" anchor="ctr">
                    <a:solidFill>
                      <a:schemeClr val="accent3">
                        <a:lumMod val="60000"/>
                        <a:lumOff val="40000"/>
                      </a:schemeClr>
                    </a:solidFill>
                  </a:tcPr>
                </a:tc>
                <a:tc>
                  <a:txBody>
                    <a:bodyPr/>
                    <a:lstStyle/>
                    <a:p>
                      <a:pPr algn="ctr" fontAlgn="ctr"/>
                      <a:r>
                        <a:rPr lang="es-ES" sz="900" u="none" strike="noStrike">
                          <a:solidFill>
                            <a:schemeClr val="tx1"/>
                          </a:solidFill>
                          <a:effectLst/>
                          <a:latin typeface="+mn-lt"/>
                        </a:rPr>
                        <a:t>954.  1.2.</a:t>
                      </a:r>
                      <a:r>
                        <a:rPr lang="es-ES" sz="900" u="none" strike="noStrike" baseline="0">
                          <a:solidFill>
                            <a:schemeClr val="tx1"/>
                          </a:solidFill>
                          <a:effectLst/>
                          <a:latin typeface="+mn-lt"/>
                        </a:rPr>
                        <a:t> </a:t>
                      </a:r>
                      <a:r>
                        <a:rPr lang="es-ES" sz="900" u="none" strike="noStrike">
                          <a:solidFill>
                            <a:schemeClr val="tx1"/>
                          </a:solidFill>
                          <a:effectLst/>
                          <a:latin typeface="+mn-lt"/>
                        </a:rPr>
                        <a:t>Producir representaciones matemáticas para la resolución de una situación problematizada. </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a:solidFill>
                          <a:schemeClr val="tx1"/>
                        </a:solidFill>
                        <a:effectLst/>
                        <a:latin typeface="+mn-lt"/>
                      </a:endParaRPr>
                    </a:p>
                  </a:txBody>
                  <a:tcPr marL="6349" marR="6349" marT="6349" marB="0" anchor="b"/>
                </a:tc>
                <a:tc>
                  <a:txBody>
                    <a:bodyPr/>
                    <a:lstStyle/>
                    <a:p>
                      <a:pPr algn="l" fontAlgn="b"/>
                      <a:endParaRPr lang="es-ES" sz="900" b="0" i="0" u="none" strike="noStrike">
                        <a:solidFill>
                          <a:srgbClr val="000000"/>
                        </a:solidFill>
                        <a:effectLst/>
                        <a:latin typeface="+mn-lt"/>
                      </a:endParaRPr>
                    </a:p>
                  </a:txBody>
                  <a:tcPr marL="6349" marR="6349" marT="6349" marB="0" anchor="ctr"/>
                </a:tc>
                <a:tc>
                  <a:txBody>
                    <a:bodyPr/>
                    <a:lstStyle/>
                    <a:p>
                      <a:pPr algn="ctr" fontAlgn="ctr"/>
                      <a:r>
                        <a:rPr lang="es-ES" sz="900" u="none" strike="noStrike">
                          <a:solidFill>
                            <a:schemeClr val="tx1"/>
                          </a:solidFill>
                          <a:effectLst/>
                          <a:latin typeface="+mn-lt"/>
                        </a:rPr>
                        <a:t>C.E.1.2</a:t>
                      </a:r>
                      <a:endParaRPr lang="es-ES" sz="900" b="0" i="0" u="none" strike="noStrike">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a:effectLst/>
                        </a:rPr>
                        <a:t>1. Interpretar problemas de la vida cotidiana proporcionando una representación matemática de los mismos...</a:t>
                      </a:r>
                      <a:endParaRPr lang="es-ES" sz="900" b="0" i="0" u="none" strike="noStrike">
                        <a:solidFill>
                          <a:srgbClr val="000000"/>
                        </a:solidFill>
                        <a:effectLst/>
                        <a:latin typeface="Calibri" panose="020F0502020204030204" pitchFamily="34" charset="0"/>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STEM4, CD2, CPSAA5, CE1, CE3, CCEC4.</a:t>
                      </a:r>
                    </a:p>
                  </a:txBody>
                  <a:tcPr marL="6349" marR="6349" marT="6349" marB="0" anchor="ctr">
                    <a:solidFill>
                      <a:schemeClr val="bg2">
                        <a:lumMod val="90000"/>
                      </a:schemeClr>
                    </a:solidFill>
                  </a:tcPr>
                </a:tc>
                <a:extLst>
                  <a:ext uri="{0D108BD9-81ED-4DB2-BD59-A6C34878D82A}">
                    <a16:rowId xmlns:a16="http://schemas.microsoft.com/office/drawing/2014/main" val="2929497529"/>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3753751672"/>
              </p:ext>
            </p:extLst>
          </p:nvPr>
        </p:nvGraphicFramePr>
        <p:xfrm>
          <a:off x="2266804" y="554331"/>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SEPT</a:t>
                      </a:r>
                      <a:endParaRPr lang="es-ES_tradnl" sz="1000" noProof="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6" name="Ondertitel 2">
            <a:extLst>
              <a:ext uri="{FF2B5EF4-FFF2-40B4-BE49-F238E27FC236}">
                <a16:creationId xmlns:a16="http://schemas.microsoft.com/office/drawing/2014/main" id="{2520139A-6A55-E672-2D73-D9ED726BFEAF}"/>
              </a:ext>
            </a:extLst>
          </p:cNvPr>
          <p:cNvSpPr txBox="1">
            <a:spLocks/>
          </p:cNvSpPr>
          <p:nvPr/>
        </p:nvSpPr>
        <p:spPr>
          <a:xfrm>
            <a:off x="841635" y="21342"/>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lvl="0" algn="l" defTabSz="457200">
              <a:lnSpc>
                <a:spcPct val="100000"/>
              </a:lnSpc>
              <a:spcBef>
                <a:spcPts val="0"/>
              </a:spcBef>
              <a:defRPr/>
            </a:pPr>
            <a:r>
              <a:rPr lang="es-ES_tradnl" sz="1800" b="1">
                <a:solidFill>
                  <a:srgbClr val="009ED0"/>
                </a:solidFill>
                <a:latin typeface="ABeZeh"/>
                <a:ea typeface="ABeZeh" pitchFamily="2" charset="0"/>
              </a:rPr>
              <a:t>3º Pr</a:t>
            </a:r>
            <a:r>
              <a:rPr lang="es-ES_tradnl" sz="1800" b="1">
                <a:solidFill>
                  <a:srgbClr val="00B0F0"/>
                </a:solidFill>
                <a:latin typeface="ABeZeh"/>
                <a:ea typeface="ABeZeh" pitchFamily="2" charset="0"/>
              </a:rPr>
              <a:t>og</a:t>
            </a:r>
            <a:r>
              <a:rPr lang="es-ES_tradnl" sz="1800" b="1">
                <a:solidFill>
                  <a:srgbClr val="009ED0"/>
                </a:solidFill>
                <a:latin typeface="ABeZeh"/>
                <a:ea typeface="ABeZeh" pitchFamily="2" charset="0"/>
              </a:rPr>
              <a:t>ramación </a:t>
            </a:r>
            <a:r>
              <a:rPr lang="es-ES_tradnl" sz="2400" b="1">
                <a:solidFill>
                  <a:srgbClr val="009ED0"/>
                </a:solidFill>
                <a:latin typeface="ABeZeh"/>
                <a:ea typeface="ABeZeh" pitchFamily="2" charset="0"/>
              </a:rPr>
              <a:t>			                     	</a:t>
            </a:r>
            <a:r>
              <a:rPr lang="es-ES_tradnl" sz="1800" b="1">
                <a:solidFill>
                  <a:srgbClr val="009ED0"/>
                </a:solidFill>
                <a:latin typeface="ABeZeh"/>
                <a:ea typeface="ABeZeh" pitchFamily="2" charset="0"/>
              </a:rPr>
              <a:t>Unidad 2</a:t>
            </a:r>
            <a:r>
              <a:rPr lang="es-ES_tradnl" sz="2400" b="1">
                <a:solidFill>
                  <a:srgbClr val="FF0000"/>
                </a:solidFill>
                <a:latin typeface="ABeZeh"/>
                <a:ea typeface="ABeZeh" pitchFamily="2" charset="0"/>
              </a:rPr>
              <a:t> </a:t>
            </a:r>
            <a:r>
              <a:rPr lang="es-ES_tradnl" sz="2400" b="1">
                <a:solidFill>
                  <a:srgbClr val="009ED0"/>
                </a:solidFill>
                <a:latin typeface="ABeZeh"/>
                <a:ea typeface="ABeZeh" pitchFamily="2" charset="0"/>
              </a:rPr>
              <a:t>                                </a:t>
            </a:r>
            <a:r>
              <a:rPr lang="es-ES" sz="1000" b="1">
                <a:solidFill>
                  <a:srgbClr val="009ED0"/>
                </a:solidFill>
                <a:latin typeface="ABeZeh"/>
              </a:rPr>
              <a:t>Duración</a:t>
            </a:r>
            <a:r>
              <a:rPr kumimoji="0" lang="es-ES" sz="1000" b="0" i="0" u="none" strike="noStrike" kern="1200" cap="none" spc="0" normalizeH="0" baseline="0" noProof="0">
                <a:ln>
                  <a:noFill/>
                </a:ln>
                <a:solidFill>
                  <a:srgbClr val="333333"/>
                </a:solidFill>
                <a:effectLst/>
                <a:uLnTx/>
                <a:uFillTx/>
                <a:latin typeface="ABeZeh" pitchFamily="2" charset="0"/>
                <a:ea typeface="ABeZeh" pitchFamily="2" charset="0"/>
                <a:cs typeface="+mn-cs"/>
              </a:rPr>
              <a:t>: </a:t>
            </a:r>
            <a:r>
              <a:rPr lang="es-ES" sz="1000" b="1">
                <a:solidFill>
                  <a:srgbClr val="009ED0"/>
                </a:solidFill>
                <a:latin typeface="ABeZeh"/>
              </a:rPr>
              <a:t>10-12 sesiones </a:t>
            </a:r>
            <a:endParaRPr kumimoji="0" lang="es-ES_tradnl" sz="1000" b="0" i="0" u="none" strike="noStrike" kern="1200" cap="none" spc="0" normalizeH="0" baseline="0" noProof="0">
              <a:ln>
                <a:noFill/>
              </a:ln>
              <a:solidFill>
                <a:srgbClr val="333333"/>
              </a:solidFill>
              <a:effectLst/>
              <a:uLnTx/>
              <a:uFillTx/>
              <a:latin typeface="ABeZeh" pitchFamily="2" charset="0"/>
              <a:ea typeface="ABeZeh" pitchFamily="2" charset="0"/>
              <a:cs typeface="+mn-cs"/>
            </a:endParaRPr>
          </a:p>
        </p:txBody>
      </p:sp>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806128" y="6209282"/>
            <a:ext cx="804656" cy="227691"/>
          </a:xfrm>
          <a:prstGeom prst="rect">
            <a:avLst/>
          </a:prstGeom>
        </p:spPr>
      </p:pic>
    </p:spTree>
    <p:extLst>
      <p:ext uri="{BB962C8B-B14F-4D97-AF65-F5344CB8AC3E}">
        <p14:creationId xmlns:p14="http://schemas.microsoft.com/office/powerpoint/2010/main" val="319697179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F7EBB4031B73F4589B29962719C5DF5" ma:contentTypeVersion="17" ma:contentTypeDescription="Crear nuevo documento." ma:contentTypeScope="" ma:versionID="832bbea41d5ced11d6f7cf65b8bcd08e">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a4fdee71dfe44027e09985fb67d21b83"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FF9AF3-AF76-410B-A55A-4441E4F7861D}">
  <ds:schemaRefs>
    <ds:schemaRef ds:uri="4df41d69-8cf9-497b-ae8f-b424b063cd22"/>
    <ds:schemaRef ds:uri="f0ce2327-97fb-4dfc-a980-285cacb0ad3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174DA56-498A-4C3A-B4D8-ECAC4CCEE39D}">
  <ds:schemaRefs>
    <ds:schemaRef ds:uri="http://schemas.microsoft.com/sharepoint/v3/contenttype/forms"/>
  </ds:schemaRefs>
</ds:datastoreItem>
</file>

<file path=customXml/itemProps3.xml><?xml version="1.0" encoding="utf-8"?>
<ds:datastoreItem xmlns:ds="http://schemas.openxmlformats.org/officeDocument/2006/customXml" ds:itemID="{A51342BF-CADA-4866-9393-E47721BEDCE5}"/>
</file>

<file path=docProps/app.xml><?xml version="1.0" encoding="utf-8"?>
<Properties xmlns="http://schemas.openxmlformats.org/officeDocument/2006/extended-properties" xmlns:vt="http://schemas.openxmlformats.org/officeDocument/2006/docPropsVTypes">
  <Application>Microsoft Office PowerPoint</Application>
  <PresentationFormat>Panorámica</PresentationFormat>
  <Slides>6</Slides>
  <Notes>3</Notes>
  <HiddenSlides>0</HiddenSlide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revision>7</cp:revision>
  <dcterms:created xsi:type="dcterms:W3CDTF">2022-06-17T12:01:50Z</dcterms:created>
  <dcterms:modified xsi:type="dcterms:W3CDTF">2022-10-06T10:48:50Z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