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3"/>
  </p:notesMasterIdLst>
  <p:sldIdLst>
    <p:sldId id="260" r:id="rId5"/>
    <p:sldId id="267" r:id="rId6"/>
    <p:sldId id="259" r:id="rId7"/>
    <p:sldId id="257" r:id="rId8"/>
    <p:sldId id="264" r:id="rId9"/>
    <p:sldId id="270" r:id="rId10"/>
    <p:sldId id="271" r:id="rId11"/>
    <p:sldId id="272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2" pos="712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DEEBF7"/>
    <a:srgbClr val="F2A998"/>
    <a:srgbClr val="FFCCFF"/>
    <a:srgbClr val="F7CBC1"/>
    <a:srgbClr val="FCECE8"/>
    <a:srgbClr val="F513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8CFEDE-E232-AE05-24BC-5461A37AB73D}" v="41" dt="2022-11-21T15:27:52.340"/>
    <p1510:client id="{782B09E8-CDFE-7881-7383-7E76A9199FAA}" v="1" dt="2022-11-11T10:03:17.309"/>
    <p1510:client id="{A0DC3F2A-AB88-4A47-7862-C3F318F083FF}" v="35" dt="2022-08-01T09:15:55.459"/>
    <p1510:client id="{F34F48FB-A701-1385-D0AA-4CE47ABCC9ED}" v="44" dt="2022-09-07T18:56:08.072"/>
    <p1510:client id="{FF98C8E1-8C81-1D09-3250-E16E94A0E031}" v="1138" dt="2023-12-30T14:09:21.4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5260" autoAdjust="0"/>
  </p:normalViewPr>
  <p:slideViewPr>
    <p:cSldViewPr snapToGrid="0">
      <p:cViewPr varScale="1">
        <p:scale>
          <a:sx n="109" d="100"/>
          <a:sy n="109" d="100"/>
        </p:scale>
        <p:origin x="256" y="108"/>
      </p:cViewPr>
      <p:guideLst>
        <p:guide orient="horz" pos="4156"/>
        <p:guide pos="71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Del Mar Mañas Martinez" userId="S::maria.manas@snappet.org::67f3acc2-0360-426e-ba56-ef4e224d080b" providerId="AD" clId="Web-{782B09E8-CDFE-7881-7383-7E76A9199FAA}"/>
    <pc:docChg chg="modSld">
      <pc:chgData name="Maria Del Mar Mañas Martinez" userId="S::maria.manas@snappet.org::67f3acc2-0360-426e-ba56-ef4e224d080b" providerId="AD" clId="Web-{782B09E8-CDFE-7881-7383-7E76A9199FAA}" dt="2022-11-11T10:03:17.309" v="0"/>
      <pc:docMkLst>
        <pc:docMk/>
      </pc:docMkLst>
      <pc:sldChg chg="modSp">
        <pc:chgData name="Maria Del Mar Mañas Martinez" userId="S::maria.manas@snappet.org::67f3acc2-0360-426e-ba56-ef4e224d080b" providerId="AD" clId="Web-{782B09E8-CDFE-7881-7383-7E76A9199FAA}" dt="2022-11-11T10:03:17.309" v="0"/>
        <pc:sldMkLst>
          <pc:docMk/>
          <pc:sldMk cId="1802548540" sldId="264"/>
        </pc:sldMkLst>
        <pc:graphicFrameChg chg="modGraphic">
          <ac:chgData name="Maria Del Mar Mañas Martinez" userId="S::maria.manas@snappet.org::67f3acc2-0360-426e-ba56-ef4e224d080b" providerId="AD" clId="Web-{782B09E8-CDFE-7881-7383-7E76A9199FAA}" dt="2022-11-11T10:03:17.309" v="0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A0DC3F2A-AB88-4A47-7862-C3F318F083FF}"/>
    <pc:docChg chg="modSld">
      <pc:chgData name="Viviana Saavedra" userId="S::viviana.saavedra@snappet.org::aa95fd6c-3033-4ac3-a8a2-8731ac2a924c" providerId="AD" clId="Web-{A0DC3F2A-AB88-4A47-7862-C3F318F083FF}" dt="2022-08-01T09:15:53.693" v="31"/>
      <pc:docMkLst>
        <pc:docMk/>
      </pc:docMkLst>
      <pc:sldChg chg="modSp">
        <pc:chgData name="Viviana Saavedra" userId="S::viviana.saavedra@snappet.org::aa95fd6c-3033-4ac3-a8a2-8731ac2a924c" providerId="AD" clId="Web-{A0DC3F2A-AB88-4A47-7862-C3F318F083FF}" dt="2022-08-01T09:15:53.693" v="31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A0DC3F2A-AB88-4A47-7862-C3F318F083FF}" dt="2022-08-01T09:15:53.693" v="31"/>
          <ac:graphicFrameMkLst>
            <pc:docMk/>
            <pc:sldMk cId="1333967645" sldId="259"/>
            <ac:graphicFrameMk id="5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F34F48FB-A701-1385-D0AA-4CE47ABCC9ED}"/>
    <pc:docChg chg="modSld">
      <pc:chgData name="Maria Del Mar Mañas Martinez" userId="S::maria.manas@snappet.org::67f3acc2-0360-426e-ba56-ef4e224d080b" providerId="AD" clId="Web-{F34F48FB-A701-1385-D0AA-4CE47ABCC9ED}" dt="2022-09-07T18:55:58.743" v="36"/>
      <pc:docMkLst>
        <pc:docMk/>
      </pc:docMkLst>
      <pc:sldChg chg="modSp">
        <pc:chgData name="Maria Del Mar Mañas Martinez" userId="S::maria.manas@snappet.org::67f3acc2-0360-426e-ba56-ef4e224d080b" providerId="AD" clId="Web-{F34F48FB-A701-1385-D0AA-4CE47ABCC9ED}" dt="2022-09-07T18:55:13.726" v="28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F34F48FB-A701-1385-D0AA-4CE47ABCC9ED}" dt="2022-09-07T18:55:13.726" v="28"/>
          <ac:graphicFrameMkLst>
            <pc:docMk/>
            <pc:sldMk cId="1333967645" sldId="259"/>
            <ac:graphicFrameMk id="5" creationId="{457224D1-104C-F8A9-EB45-2067343875DC}"/>
          </ac:graphicFrameMkLst>
        </pc:graphicFrameChg>
      </pc:sldChg>
      <pc:sldChg chg="modSp">
        <pc:chgData name="Maria Del Mar Mañas Martinez" userId="S::maria.manas@snappet.org::67f3acc2-0360-426e-ba56-ef4e224d080b" providerId="AD" clId="Web-{F34F48FB-A701-1385-D0AA-4CE47ABCC9ED}" dt="2022-09-07T18:55:32.461" v="30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F34F48FB-A701-1385-D0AA-4CE47ABCC9ED}" dt="2022-09-07T18:55:32.461" v="30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Maria Del Mar Mañas Martinez" userId="S::maria.manas@snappet.org::67f3acc2-0360-426e-ba56-ef4e224d080b" providerId="AD" clId="Web-{F34F48FB-A701-1385-D0AA-4CE47ABCC9ED}" dt="2022-09-07T18:55:40.524" v="32"/>
        <pc:sldMkLst>
          <pc:docMk/>
          <pc:sldMk cId="3196971791" sldId="270"/>
        </pc:sldMkLst>
        <pc:graphicFrameChg chg="mod modGraphic">
          <ac:chgData name="Maria Del Mar Mañas Martinez" userId="S::maria.manas@snappet.org::67f3acc2-0360-426e-ba56-ef4e224d080b" providerId="AD" clId="Web-{F34F48FB-A701-1385-D0AA-4CE47ABCC9ED}" dt="2022-09-07T18:55:40.524" v="32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  <pc:sldChg chg="modSp">
        <pc:chgData name="Maria Del Mar Mañas Martinez" userId="S::maria.manas@snappet.org::67f3acc2-0360-426e-ba56-ef4e224d080b" providerId="AD" clId="Web-{F34F48FB-A701-1385-D0AA-4CE47ABCC9ED}" dt="2022-09-07T18:55:58.743" v="36"/>
        <pc:sldMkLst>
          <pc:docMk/>
          <pc:sldMk cId="2854248323" sldId="271"/>
        </pc:sldMkLst>
        <pc:graphicFrameChg chg="mod modGraphic">
          <ac:chgData name="Maria Del Mar Mañas Martinez" userId="S::maria.manas@snappet.org::67f3acc2-0360-426e-ba56-ef4e224d080b" providerId="AD" clId="Web-{F34F48FB-A701-1385-D0AA-4CE47ABCC9ED}" dt="2022-09-07T18:55:58.743" v="36"/>
          <ac:graphicFrameMkLst>
            <pc:docMk/>
            <pc:sldMk cId="2854248323" sldId="271"/>
            <ac:graphicFrameMk id="2" creationId="{B081A45C-1D03-8586-4416-5C083A96082A}"/>
          </ac:graphicFrameMkLst>
        </pc:graphicFrameChg>
      </pc:sldChg>
    </pc:docChg>
  </pc:docChgLst>
  <pc:docChgLst>
    <pc:chgData name="Ibán Useros Revesado" userId="S::iban.useros@snappet.org::abd66825-fb6e-44f2-9656-96bf8eac36ac" providerId="AD" clId="Web-{FF98C8E1-8C81-1D09-3250-E16E94A0E031}"/>
    <pc:docChg chg="addSld modSld">
      <pc:chgData name="Ibán Useros Revesado" userId="S::iban.useros@snappet.org::abd66825-fb6e-44f2-9656-96bf8eac36ac" providerId="AD" clId="Web-{FF98C8E1-8C81-1D09-3250-E16E94A0E031}" dt="2023-12-30T14:09:00.090" v="1061"/>
      <pc:docMkLst>
        <pc:docMk/>
      </pc:docMkLst>
      <pc:sldChg chg="modSp">
        <pc:chgData name="Ibán Useros Revesado" userId="S::iban.useros@snappet.org::abd66825-fb6e-44f2-9656-96bf8eac36ac" providerId="AD" clId="Web-{FF98C8E1-8C81-1D09-3250-E16E94A0E031}" dt="2023-12-30T14:09:00.090" v="1061"/>
        <pc:sldMkLst>
          <pc:docMk/>
          <pc:sldMk cId="990749142" sldId="257"/>
        </pc:sldMkLst>
        <pc:graphicFrameChg chg="mod modGraphic">
          <ac:chgData name="Ibán Useros Revesado" userId="S::iban.useros@snappet.org::abd66825-fb6e-44f2-9656-96bf8eac36ac" providerId="AD" clId="Web-{FF98C8E1-8C81-1D09-3250-E16E94A0E031}" dt="2023-12-30T14:09:00.090" v="1061"/>
          <ac:graphicFrameMkLst>
            <pc:docMk/>
            <pc:sldMk cId="990749142" sldId="257"/>
            <ac:graphicFrameMk id="4" creationId="{F170D892-6EA2-6E9E-694E-D83208D7369B}"/>
          </ac:graphicFrameMkLst>
        </pc:graphicFrameChg>
      </pc:sldChg>
      <pc:sldChg chg="modSp">
        <pc:chgData name="Ibán Useros Revesado" userId="S::iban.useros@snappet.org::abd66825-fb6e-44f2-9656-96bf8eac36ac" providerId="AD" clId="Web-{FF98C8E1-8C81-1D09-3250-E16E94A0E031}" dt="2023-12-30T13:51:00.465" v="376"/>
        <pc:sldMkLst>
          <pc:docMk/>
          <pc:sldMk cId="1802548540" sldId="264"/>
        </pc:sldMkLst>
        <pc:graphicFrameChg chg="mod modGraphic">
          <ac:chgData name="Ibán Useros Revesado" userId="S::iban.useros@snappet.org::abd66825-fb6e-44f2-9656-96bf8eac36ac" providerId="AD" clId="Web-{FF98C8E1-8C81-1D09-3250-E16E94A0E031}" dt="2023-12-30T13:51:00.465" v="376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Ibán Useros Revesado" userId="S::iban.useros@snappet.org::abd66825-fb6e-44f2-9656-96bf8eac36ac" providerId="AD" clId="Web-{FF98C8E1-8C81-1D09-3250-E16E94A0E031}" dt="2023-12-30T13:38:20.281" v="86"/>
        <pc:sldMkLst>
          <pc:docMk/>
          <pc:sldMk cId="3196971791" sldId="270"/>
        </pc:sldMkLst>
        <pc:graphicFrameChg chg="mod modGraphic">
          <ac:chgData name="Ibán Useros Revesado" userId="S::iban.useros@snappet.org::abd66825-fb6e-44f2-9656-96bf8eac36ac" providerId="AD" clId="Web-{FF98C8E1-8C81-1D09-3250-E16E94A0E031}" dt="2023-12-30T13:38:20.281" v="86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  <pc:sldChg chg="modSp">
        <pc:chgData name="Ibán Useros Revesado" userId="S::iban.useros@snappet.org::abd66825-fb6e-44f2-9656-96bf8eac36ac" providerId="AD" clId="Web-{FF98C8E1-8C81-1D09-3250-E16E94A0E031}" dt="2023-12-30T13:57:01.944" v="674"/>
        <pc:sldMkLst>
          <pc:docMk/>
          <pc:sldMk cId="2854248323" sldId="271"/>
        </pc:sldMkLst>
        <pc:graphicFrameChg chg="mod modGraphic">
          <ac:chgData name="Ibán Useros Revesado" userId="S::iban.useros@snappet.org::abd66825-fb6e-44f2-9656-96bf8eac36ac" providerId="AD" clId="Web-{FF98C8E1-8C81-1D09-3250-E16E94A0E031}" dt="2023-12-30T13:57:01.944" v="674"/>
          <ac:graphicFrameMkLst>
            <pc:docMk/>
            <pc:sldMk cId="2854248323" sldId="271"/>
            <ac:graphicFrameMk id="2" creationId="{B081A45C-1D03-8586-4416-5C083A96082A}"/>
          </ac:graphicFrameMkLst>
        </pc:graphicFrameChg>
      </pc:sldChg>
      <pc:sldChg chg="modSp add replId">
        <pc:chgData name="Ibán Useros Revesado" userId="S::iban.useros@snappet.org::abd66825-fb6e-44f2-9656-96bf8eac36ac" providerId="AD" clId="Web-{FF98C8E1-8C81-1D09-3250-E16E94A0E031}" dt="2023-12-30T14:04:27.383" v="1057"/>
        <pc:sldMkLst>
          <pc:docMk/>
          <pc:sldMk cId="241875038" sldId="272"/>
        </pc:sldMkLst>
        <pc:graphicFrameChg chg="mod modGraphic">
          <ac:chgData name="Ibán Useros Revesado" userId="S::iban.useros@snappet.org::abd66825-fb6e-44f2-9656-96bf8eac36ac" providerId="AD" clId="Web-{FF98C8E1-8C81-1D09-3250-E16E94A0E031}" dt="2023-12-30T14:04:27.383" v="1057"/>
          <ac:graphicFrameMkLst>
            <pc:docMk/>
            <pc:sldMk cId="241875038" sldId="272"/>
            <ac:graphicFrameMk id="2" creationId="{357237AA-EE3E-A8CC-FFAF-83886C28387B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4F8CFEDE-E232-AE05-24BC-5461A37AB73D}"/>
    <pc:docChg chg="modSld">
      <pc:chgData name="Viviana Saavedra" userId="S::viviana.saavedra@snappet.org::aa95fd6c-3033-4ac3-a8a2-8731ac2a924c" providerId="AD" clId="Web-{4F8CFEDE-E232-AE05-24BC-5461A37AB73D}" dt="2022-11-21T15:27:52.340" v="36"/>
      <pc:docMkLst>
        <pc:docMk/>
      </pc:docMkLst>
      <pc:sldChg chg="modSp">
        <pc:chgData name="Viviana Saavedra" userId="S::viviana.saavedra@snappet.org::aa95fd6c-3033-4ac3-a8a2-8731ac2a924c" providerId="AD" clId="Web-{4F8CFEDE-E232-AE05-24BC-5461A37AB73D}" dt="2022-11-21T15:21:50.363" v="6"/>
        <pc:sldMkLst>
          <pc:docMk/>
          <pc:sldMk cId="1802548540" sldId="264"/>
        </pc:sldMkLst>
        <pc:graphicFrameChg chg="mod modGraphic">
          <ac:chgData name="Viviana Saavedra" userId="S::viviana.saavedra@snappet.org::aa95fd6c-3033-4ac3-a8a2-8731ac2a924c" providerId="AD" clId="Web-{4F8CFEDE-E232-AE05-24BC-5461A37AB73D}" dt="2022-11-21T15:21:50.363" v="6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  <pc:sldChg chg="modSp">
        <pc:chgData name="Viviana Saavedra" userId="S::viviana.saavedra@snappet.org::aa95fd6c-3033-4ac3-a8a2-8731ac2a924c" providerId="AD" clId="Web-{4F8CFEDE-E232-AE05-24BC-5461A37AB73D}" dt="2022-11-21T15:25:23.196" v="28"/>
        <pc:sldMkLst>
          <pc:docMk/>
          <pc:sldMk cId="3196971791" sldId="270"/>
        </pc:sldMkLst>
        <pc:graphicFrameChg chg="mod modGraphic">
          <ac:chgData name="Viviana Saavedra" userId="S::viviana.saavedra@snappet.org::aa95fd6c-3033-4ac3-a8a2-8731ac2a924c" providerId="AD" clId="Web-{4F8CFEDE-E232-AE05-24BC-5461A37AB73D}" dt="2022-11-21T15:25:23.196" v="2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  <pc:sldChg chg="modSp">
        <pc:chgData name="Viviana Saavedra" userId="S::viviana.saavedra@snappet.org::aa95fd6c-3033-4ac3-a8a2-8731ac2a924c" providerId="AD" clId="Web-{4F8CFEDE-E232-AE05-24BC-5461A37AB73D}" dt="2022-11-21T15:27:52.340" v="36"/>
        <pc:sldMkLst>
          <pc:docMk/>
          <pc:sldMk cId="2854248323" sldId="271"/>
        </pc:sldMkLst>
        <pc:graphicFrameChg chg="mod modGraphic">
          <ac:chgData name="Viviana Saavedra" userId="S::viviana.saavedra@snappet.org::aa95fd6c-3033-4ac3-a8a2-8731ac2a924c" providerId="AD" clId="Web-{4F8CFEDE-E232-AE05-24BC-5461A37AB73D}" dt="2022-11-21T15:27:52.340" v="36"/>
          <ac:graphicFrameMkLst>
            <pc:docMk/>
            <pc:sldMk cId="2854248323" sldId="271"/>
            <ac:graphicFrameMk id="2" creationId="{B081A45C-1D03-8586-4416-5C083A96082A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9972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6210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DEB24-ED3C-DEEB-39B1-99A6596F1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6BAC910-6978-8C16-24A2-8A7E108636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7175F51-BC7A-D95B-15C8-958EE537DE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0B0653-0685-34BA-3508-4C3E537DE5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4927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30/12/2023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667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Esta unidad está compuesta por 15 lecciones que tienen como propósito desarrollar habilidades y modos de pensar basados en la comprensión y comparación de atributos de los objetos del mundo natural. 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entender y elegir las unidades adecuadas para estimar, medir y comparar; utilizar instrumentos adecuados para realizar mediciones; y comprender las relaciones entre magnitudes.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15 lecciones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Resúmenes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100" dirty="0">
                <a:ea typeface="Times New Roman" panose="02020603050405020304" pitchFamily="18" charset="0"/>
                <a:cs typeface="Times New Roman" panose="02020603050405020304" pitchFamily="18" charset="0"/>
              </a:rPr>
              <a:t>Reglas, cintas métricas, pizarra, rotulador de pizarra, metro de madera, regla graduada en cm, cubos numéricos, cinta o hilo cortado en longitudes de 3 y 8 cm, tableros de borrado en seco y marcadores. </a:t>
            </a: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de la unidad y </a:t>
            </a: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Prueba competencial trimestral.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138574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4</a:t>
            </a:r>
            <a:endParaRPr lang="es-ES_tradnl" sz="2200" dirty="0">
              <a:solidFill>
                <a:srgbClr val="FF000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469553"/>
              </p:ext>
            </p:extLst>
          </p:nvPr>
        </p:nvGraphicFramePr>
        <p:xfrm>
          <a:off x="1142106" y="1324575"/>
          <a:ext cx="9542032" cy="37947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900" b="1" dirty="0"/>
                    </a:p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Criterios de evaluación de la Ley</a:t>
                      </a:r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de unidad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endParaRPr lang="es-ES" sz="1200" dirty="0"/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1951"/>
                  </a:ext>
                </a:extLst>
              </a:tr>
              <a:tr h="217271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39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endParaRPr lang="es-ES" sz="1200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b="0" dirty="0"/>
                    </a:p>
                    <a:p>
                      <a:r>
                        <a:rPr lang="es-ES" sz="1200" b="1" dirty="0"/>
                        <a:t>Criterio de evaluación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15404"/>
                  </a:ext>
                </a:extLst>
              </a:tr>
            </a:tbl>
          </a:graphicData>
        </a:graphic>
      </p:graphicFrame>
      <p:sp>
        <p:nvSpPr>
          <p:cNvPr id="17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53">
            <a:extLst>
              <a:ext uri="{FF2B5EF4-FFF2-40B4-BE49-F238E27FC236}">
                <a16:creationId xmlns:a16="http://schemas.microsoft.com/office/drawing/2014/main" id="{ED8588E9-DE5B-B4B4-56FC-7C5AD93D3964}"/>
              </a:ext>
            </a:extLst>
          </p:cNvPr>
          <p:cNvSpPr/>
          <p:nvPr/>
        </p:nvSpPr>
        <p:spPr>
          <a:xfrm>
            <a:off x="3647689" y="358472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51904" y="4295895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4B47265-3D80-FD44-0A13-38469DF21F39}"/>
              </a:ext>
            </a:extLst>
          </p:cNvPr>
          <p:cNvSpPr txBox="1"/>
          <p:nvPr/>
        </p:nvSpPr>
        <p:spPr>
          <a:xfrm>
            <a:off x="4452669" y="3524955"/>
            <a:ext cx="13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Subsaber</a:t>
            </a:r>
            <a:r>
              <a:rPr lang="es-ES" sz="1200" b="1" dirty="0"/>
              <a:t> de la Ley</a:t>
            </a:r>
          </a:p>
        </p:txBody>
      </p:sp>
      <p:sp>
        <p:nvSpPr>
          <p:cNvPr id="22" name="Flecha: a la derecha 62">
            <a:extLst>
              <a:ext uri="{FF2B5EF4-FFF2-40B4-BE49-F238E27FC236}">
                <a16:creationId xmlns:a16="http://schemas.microsoft.com/office/drawing/2014/main" id="{E7B87983-8689-E1FA-9877-E0F3FC25CCA3}"/>
              </a:ext>
            </a:extLst>
          </p:cNvPr>
          <p:cNvSpPr/>
          <p:nvPr/>
        </p:nvSpPr>
        <p:spPr>
          <a:xfrm>
            <a:off x="3635319" y="2647845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7071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E252E08-F9C1-7D7B-583A-936238E2C03E}"/>
              </a:ext>
            </a:extLst>
          </p:cNvPr>
          <p:cNvSpPr txBox="1"/>
          <p:nvPr/>
        </p:nvSpPr>
        <p:spPr>
          <a:xfrm>
            <a:off x="3658447" y="3386456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26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11494" y="4480164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47689" y="1929181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716358" y="1640679"/>
            <a:ext cx="461665" cy="14084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En plataforma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716358" y="3500049"/>
            <a:ext cx="461665" cy="12291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dirty="0"/>
              <a:t>Descargable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367287"/>
              </p:ext>
            </p:extLst>
          </p:nvPr>
        </p:nvGraphicFramePr>
        <p:xfrm>
          <a:off x="613764" y="869037"/>
          <a:ext cx="10721959" cy="3225521"/>
        </p:xfrm>
        <a:graphic>
          <a:graphicData uri="http://schemas.openxmlformats.org/drawingml/2006/table">
            <a:tbl>
              <a:tblPr firstRow="1" firstCol="1" bandRow="1"/>
              <a:tblGrid>
                <a:gridCol w="3377322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42896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1741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básicos</a:t>
                      </a:r>
                      <a:endParaRPr lang="es-ES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615000"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B. </a:t>
                      </a:r>
                      <a:r>
                        <a:rPr lang="es-E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 medida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de la medida se caracteriza por la comprensión y comparación de atributos de los objetos del mundo natural. Entender y elegir las unidades adecuadas para estimar, medir y comparar; utilizar instrumentos adecuados para realizar mediciones; y comprender las relaciones entre magnitudes utilizando la experimentación son los ejes centrales de este sentido.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Magnitud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B 1.2. </a:t>
                      </a:r>
                      <a:r>
                        <a:rPr lang="es-ES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Unidades convencionales (km, m, cm, mm; kg, g; l y ml) y no convencionales en situaciones de la vida cotidiana. </a:t>
                      </a:r>
                      <a:r>
                        <a:rPr lang="es-ES" sz="1100" b="0" i="0" u="none" strike="noStrike" kern="1200" baseline="0" noProof="0" dirty="0">
                          <a:effectLst/>
                        </a:rPr>
                        <a:t>Elección de la unidad más adecuada para la expresión de una medida. </a:t>
                      </a:r>
                      <a:endParaRPr lang="es-ES" sz="1100" b="0" i="0" u="none" strike="noStrike" kern="12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787423"/>
                  </a:ext>
                </a:extLst>
              </a:tr>
              <a:tr h="1275347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i="0" u="none" strike="noStrike" kern="12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Medición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 2.1. </a:t>
                      </a:r>
                      <a:r>
                        <a:rPr lang="es-ES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Estrategias para realizar mediciones con instrumentos y unidades no convencionales (repetición de una unidad, uso de cuadrículas...) y convencionales.</a:t>
                      </a:r>
                      <a:br>
                        <a:rPr lang="es-ES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br>
                        <a:rPr lang="es-ES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 2.2. </a:t>
                      </a:r>
                      <a:r>
                        <a:rPr lang="es-ES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Procesos de medición mediante instrumentos convencionales (regla, cinta métrica, balanzas, reloj analógico y digital).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2779046"/>
                  </a:ext>
                </a:extLst>
              </a:tr>
              <a:tr h="604922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Estimación y relaciones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 3.2</a:t>
                      </a:r>
                      <a:r>
                        <a:rPr lang="es-ES" sz="1100" b="1" i="0" u="none" strike="noStrike" kern="1200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s-ES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Estimación de medidas de longitud, masa y capacidad por comparación.</a:t>
                      </a:r>
                    </a:p>
                    <a:p>
                      <a:pPr marL="0" marR="0" indent="0" algn="l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B 3.3</a:t>
                      </a:r>
                      <a:r>
                        <a:rPr lang="es-ES" sz="1100" b="1" i="0" u="none" strike="noStrike" kern="1200" baseline="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 </a:t>
                      </a:r>
                      <a:r>
                        <a:rPr lang="es-ES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Evaluación de resultados de mediciones y estimaciones o cálculos de </a:t>
                      </a:r>
                      <a:r>
                        <a:rPr lang="es-ES" sz="1100" b="0" i="0" u="none" strike="noStrike" kern="1200" baseline="0" noProof="0" dirty="0">
                          <a:effectLst/>
                        </a:rPr>
                        <a:t>medidas, razonando y analizando si son o no posibles. </a:t>
                      </a:r>
                      <a:endParaRPr lang="es-ES" sz="1100" b="0" i="0" u="none" strike="noStrike" kern="1200" baseline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 panose="02020603050405020304" pitchFamily="18" charset="0"/>
                        <a:cs typeface="Calibri"/>
                      </a:endParaRPr>
                    </a:p>
                  </a:txBody>
                  <a:tcPr marL="36000" marR="3600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201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70785"/>
              </p:ext>
            </p:extLst>
          </p:nvPr>
        </p:nvGraphicFramePr>
        <p:xfrm>
          <a:off x="761298" y="750277"/>
          <a:ext cx="10783664" cy="5107618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16717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2</a:t>
                      </a:r>
                      <a:r>
                        <a:rPr lang="es-ES" sz="9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565209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</a:t>
                      </a: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      Interpretar problemas de la vida cotidiana proporcionando una representación matemática de los mismos mediante conceptos, herramientas y estrategias para analizar la información más relevante.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5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1.1. Interpretar, de forma verbal o gráfica, problemas de la vida cotidiana, comprendiendo las preguntas planteadas a través de diferentes estrategias o herramientas.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5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1.2. </a:t>
                      </a:r>
                      <a:r>
                        <a:rPr lang="es-ES" sz="9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Producir representaciones matemáticas, a través de esquemas o diagramas, que ayuden en la resolución de una situación problematizada.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28287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      Resolver situaciones problematizadas, aplicando diferentes técnicas, estrategias y formas de razonamiento, para explorar distintas maneras de proceder, obtener soluciones y asegurar su validez desde un punto de vista formal y en relación con el contexto planteado. </a:t>
                      </a:r>
                      <a:endParaRPr lang="es-ES" sz="2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br>
                        <a:rPr lang="es-ES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</a:br>
                      <a:r>
                        <a:rPr lang="es-ES" sz="95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  <a:t>C.E. 2.2. Obtener posibles soluciones de un problema siguiendo alguna estrategia conocida.</a:t>
                      </a:r>
                      <a:br>
                        <a:rPr lang="es-ES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</a:br>
                      <a:br>
                        <a:rPr lang="es-ES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</a:br>
                      <a:r>
                        <a:rPr lang="es-ES" sz="9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/>
                        </a:rPr>
                        <a:t>C.E. 2.3. Demostrar la corrección matemática de las soluciones de un problema y su coherencia en el contexto planteado.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  <a:tr h="618658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      Formular y comprobar conjeturas sencillas o plantear problemas de tipo matemático en situaciones basadas en la vida cotidiana de forma guiada, reconociendo el valor del razonamiento y la argumentación para integrar y comprender nuevo conocimiento. </a:t>
                      </a:r>
                      <a:endParaRPr lang="es-ES" sz="2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5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3.2. Dar ejemplos de problemas sobre situaciones cotidianas que se resuelven matemáticamente.</a:t>
                      </a:r>
                      <a:endParaRPr lang="es-ES" sz="9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42663"/>
                  </a:ext>
                </a:extLst>
              </a:tr>
              <a:tr h="753619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Utilizar el pensamiento computacional organizando datos, descomponiendo en partes, reconociendo patrones, generalizando e interpretando, modificando y creando algoritmos de forma guiada para modelizar y automatizar situaciones de la vida cotidiana. 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4.1. Automatizar situaciones sencillas de la vida cotidiana que se realicen paso a paso o sigan una rutina utilizando de forma pautada principios básicos del pensamiento computacional.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72341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 Reconocer y utilizar conexiones entre las diferentes ideas matemáticas, así como identificar las matemáticas implicadas en otras áreas o en la vida cotidiana, interrelacionando conceptos y procedimientos para interpretar situaciones y contextos diversos.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5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5.1. Realizar conexiones entre los diferentes elementos matemáticos aplicando conocimientos y experiencias propios.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5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5.2. Interpretar situaciones en contextos diversos reconociendo las conexiones entre las matemáticas y la vida cotidiana.</a:t>
                      </a:r>
                      <a:endParaRPr lang="es-ES" sz="95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729155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s-E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 Comunicar y representar, de forma individual y colectiva, conceptos, procedimientos y resultados matemáticos utilizando el lenguaje oral, escrito, gráfico, multimodal y la terminología matemática apropiada, para dar significado y permanencia a las ideas matemáticas.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5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6.1. Reconocer el lenguaje matemático sencillo presente en la vida cotidiana en diferentes formatos, adquiriendo vocabulario específico básico y mostrando comprensión del mensaje.</a:t>
                      </a:r>
                      <a:endParaRPr lang="es-ES" sz="95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4148405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7535" y="65477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263851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394058"/>
              </p:ext>
            </p:extLst>
          </p:nvPr>
        </p:nvGraphicFramePr>
        <p:xfrm>
          <a:off x="312822" y="845177"/>
          <a:ext cx="11032439" cy="35536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8714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43969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45958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493295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27396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155032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8126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49705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591024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041995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18751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Elegir la unidad de longitud adecuada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341. Escoger la unidad de longitud adecuada.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B. 1. Magnitud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 1.2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960. 4.1. Utilizar principios básicos del pensamiento computacional de forma guiada.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C.E. 4.1</a:t>
                      </a:r>
                      <a:endParaRPr lang="es-ES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 Utilizar el pensamiento computacional organizando datos, descomponiendo en partes, reconociendo patrones…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Elegir el instrumento de medida adecuado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846. Elegir el instrumento de medida adecuado.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2. Medición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B 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954. 1.2. Producir representaciones matemáticas para la resolución de una situación problematizada.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 Interpretar problemas de la vida cotidiana proporcionando una representación matemática…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Estimar longitudes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847. Estimar longitudes.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3. Estimación y relaciones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B 3.2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57012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957. 2.3. Asegurar la validez de las soluciones de un problema y su coherencia con el contexto.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2.3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 y formas de razonamiento…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282002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4.4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centímetro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98. Medir objetos con una regla.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2. Medición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B 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408074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s-ES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956. 2.2. Obtener posibles soluciones de un problema siguiendo alguna estrategia conocida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C.E. 2.2</a:t>
                      </a:r>
                      <a:endParaRPr lang="es-ES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 y formas de razonamiento…</a:t>
                      </a:r>
                      <a:endParaRPr lang="es-ES" kern="120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STEM1, STEM2, CPSAA4, CPSAA5, CE3.</a:t>
                      </a:r>
                      <a:endParaRPr lang="pt-B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326620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807080"/>
              </p:ext>
            </p:extLst>
          </p:nvPr>
        </p:nvGraphicFramePr>
        <p:xfrm>
          <a:off x="2179718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11794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3º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4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15-18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3B296C83-24B3-7B1D-AD17-F70E117C0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2715" y="6615067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280227"/>
              </p:ext>
            </p:extLst>
          </p:nvPr>
        </p:nvGraphicFramePr>
        <p:xfrm>
          <a:off x="300790" y="845179"/>
          <a:ext cx="11032957" cy="28794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757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5799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21895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493294">
                  <a:extLst>
                    <a:ext uri="{9D8B030D-6E8A-4147-A177-3AD203B41FA5}">
                      <a16:colId xmlns:a16="http://schemas.microsoft.com/office/drawing/2014/main" val="3554211028"/>
                    </a:ext>
                  </a:extLst>
                </a:gridCol>
                <a:gridCol w="589548">
                  <a:extLst>
                    <a:ext uri="{9D8B030D-6E8A-4147-A177-3AD203B41FA5}">
                      <a16:colId xmlns:a16="http://schemas.microsoft.com/office/drawing/2014/main" val="1685418001"/>
                    </a:ext>
                  </a:extLst>
                </a:gridCol>
                <a:gridCol w="227396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155032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81263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49705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598821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022684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218020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53879">
                <a:tc gridSpan="2"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151424"/>
                  </a:ext>
                </a:extLst>
              </a:tr>
              <a:tr h="309885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4.5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metro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193. Medir la longitud de objetos utilizando la medida metro.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2. Medición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B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1369715224"/>
                  </a:ext>
                </a:extLst>
              </a:tr>
              <a:tr h="45360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5. Reconocer y utilizar conexiones entre las diferentes ideas matemáticas, así como identificar las matemáticas implicadas en otras áreas…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STEM1, STEM3, CD3, CD5, CC4, CCEC1.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955631"/>
                  </a:ext>
                </a:extLst>
              </a:tr>
              <a:tr h="7393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 marL="3600" marR="3600" marT="3600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metro y el centímetro</a:t>
                      </a: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Ejercicios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kern="1200" dirty="0">
                          <a:solidFill>
                            <a:schemeClr val="tx1"/>
                          </a:solidFill>
                          <a:latin typeface="ABeZeh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195. Medir en metros y centímetros.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2. Medición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B 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318870"/>
                  </a:ext>
                </a:extLst>
              </a:tr>
              <a:tr h="554187"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962. 5.1.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Realizar conexiones matemáticas, aplicando conocimientos y experiencias propias.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6.1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6. Comunicar y representar, de forma individual y colectiva, conceptos, procedimientos y resultados matemáticos…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 </a:t>
                      </a:r>
                      <a:r>
                        <a:rPr lang="pl-PL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CCL1, CCL3, STEM2, STEM4, CD1, CD5, CE3, CCEC4.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327179"/>
                  </a:ext>
                </a:extLst>
              </a:tr>
              <a:tr h="3657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4.7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Resolver problemas de longitudes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343. Aplicar el uso de medidas de longitud en ejercicios sencillos.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3. Estimación y relaciones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B 3.3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160528"/>
                  </a:ext>
                </a:extLst>
              </a:tr>
              <a:tr h="73937">
                <a:tc vMerge="1">
                  <a:txBody>
                    <a:bodyPr/>
                    <a:lstStyle/>
                    <a:p>
                      <a:pPr algn="ctr" fontAlgn="ctr"/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959. 3.2. Dar ejemplos de problemas sobre situaciones cotidianas que se resuelven matemáticamente.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3.2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 Formular y comprobar conjeturas sencillas o plantear problemas de tipo matemático en situaciones basadas en la vida cotidiana…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671584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187193"/>
              </p:ext>
            </p:extLst>
          </p:nvPr>
        </p:nvGraphicFramePr>
        <p:xfrm>
          <a:off x="2208744" y="554331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8" name="Afbeelding 16">
            <a:extLst>
              <a:ext uri="{FF2B5EF4-FFF2-40B4-BE49-F238E27FC236}">
                <a16:creationId xmlns:a16="http://schemas.microsoft.com/office/drawing/2014/main" id="{3B296C83-24B3-7B1D-AD17-F70E117C0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2715" y="6615067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11794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3º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4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15-18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3196971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081A45C-1D03-8586-4416-5C083A9608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672813"/>
              </p:ext>
            </p:extLst>
          </p:nvPr>
        </p:nvGraphicFramePr>
        <p:xfrm>
          <a:off x="300790" y="849084"/>
          <a:ext cx="11034868" cy="40809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0789">
                  <a:extLst>
                    <a:ext uri="{9D8B030D-6E8A-4147-A177-3AD203B41FA5}">
                      <a16:colId xmlns:a16="http://schemas.microsoft.com/office/drawing/2014/main" val="638819682"/>
                    </a:ext>
                  </a:extLst>
                </a:gridCol>
                <a:gridCol w="745958">
                  <a:extLst>
                    <a:ext uri="{9D8B030D-6E8A-4147-A177-3AD203B41FA5}">
                      <a16:colId xmlns:a16="http://schemas.microsoft.com/office/drawing/2014/main" val="2997834348"/>
                    </a:ext>
                  </a:extLst>
                </a:gridCol>
                <a:gridCol w="733926">
                  <a:extLst>
                    <a:ext uri="{9D8B030D-6E8A-4147-A177-3AD203B41FA5}">
                      <a16:colId xmlns:a16="http://schemas.microsoft.com/office/drawing/2014/main" val="2499462410"/>
                    </a:ext>
                  </a:extLst>
                </a:gridCol>
                <a:gridCol w="469232">
                  <a:extLst>
                    <a:ext uri="{9D8B030D-6E8A-4147-A177-3AD203B41FA5}">
                      <a16:colId xmlns:a16="http://schemas.microsoft.com/office/drawing/2014/main" val="970694766"/>
                    </a:ext>
                  </a:extLst>
                </a:gridCol>
                <a:gridCol w="593781">
                  <a:extLst>
                    <a:ext uri="{9D8B030D-6E8A-4147-A177-3AD203B41FA5}">
                      <a16:colId xmlns:a16="http://schemas.microsoft.com/office/drawing/2014/main" val="1255272531"/>
                    </a:ext>
                  </a:extLst>
                </a:gridCol>
                <a:gridCol w="2269863">
                  <a:extLst>
                    <a:ext uri="{9D8B030D-6E8A-4147-A177-3AD203B41FA5}">
                      <a16:colId xmlns:a16="http://schemas.microsoft.com/office/drawing/2014/main" val="885606735"/>
                    </a:ext>
                  </a:extLst>
                </a:gridCol>
                <a:gridCol w="1178966">
                  <a:extLst>
                    <a:ext uri="{9D8B030D-6E8A-4147-A177-3AD203B41FA5}">
                      <a16:colId xmlns:a16="http://schemas.microsoft.com/office/drawing/2014/main" val="3624776406"/>
                    </a:ext>
                  </a:extLst>
                </a:gridCol>
                <a:gridCol w="469232">
                  <a:extLst>
                    <a:ext uri="{9D8B030D-6E8A-4147-A177-3AD203B41FA5}">
                      <a16:colId xmlns:a16="http://schemas.microsoft.com/office/drawing/2014/main" val="1483937014"/>
                    </a:ext>
                  </a:extLst>
                </a:gridCol>
                <a:gridCol w="649705">
                  <a:extLst>
                    <a:ext uri="{9D8B030D-6E8A-4147-A177-3AD203B41FA5}">
                      <a16:colId xmlns:a16="http://schemas.microsoft.com/office/drawing/2014/main" val="2997952694"/>
                    </a:ext>
                  </a:extLst>
                </a:gridCol>
                <a:gridCol w="2607646">
                  <a:extLst>
                    <a:ext uri="{9D8B030D-6E8A-4147-A177-3AD203B41FA5}">
                      <a16:colId xmlns:a16="http://schemas.microsoft.com/office/drawing/2014/main" val="3421382886"/>
                    </a:ext>
                  </a:extLst>
                </a:gridCol>
                <a:gridCol w="1015770">
                  <a:extLst>
                    <a:ext uri="{9D8B030D-6E8A-4147-A177-3AD203B41FA5}">
                      <a16:colId xmlns:a16="http://schemas.microsoft.com/office/drawing/2014/main" val="1819132313"/>
                    </a:ext>
                  </a:extLst>
                </a:gridCol>
              </a:tblGrid>
              <a:tr h="163165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8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767814"/>
                  </a:ext>
                </a:extLst>
              </a:tr>
              <a:tr h="163165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125349"/>
                  </a:ext>
                </a:extLst>
              </a:tr>
              <a:tr h="31676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4.8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Medir en milímetros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/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339. Conocer y utilizar el milímetro (mm).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1. Magnitud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B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1975196821"/>
                  </a:ext>
                </a:extLst>
              </a:tr>
              <a:tr h="40487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6. Comunicar y representar, de forma individual y colectiva, conceptos, procedimientos y resultados matemáticos…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037515"/>
                  </a:ext>
                </a:extLst>
              </a:tr>
              <a:tr h="4048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4.9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kilómetro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942. Convertir kilómetros en metros y viceversa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1. Magnitud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 B 1.2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156171"/>
                  </a:ext>
                </a:extLst>
              </a:tr>
              <a:tr h="404878">
                <a:tc vMerge="1">
                  <a:txBody>
                    <a:bodyPr/>
                    <a:lstStyle/>
                    <a:p>
                      <a:pPr algn="ctr" fontAlgn="ctr"/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963. 5.2.</a:t>
                      </a:r>
                      <a:r>
                        <a:rPr lang="es-E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Reconocer y utilizar conexiones entre las matemáticas, otras áreas y la vida cotidiana.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5. Reconocer y utilizar conexiones entre las diferentes ideas matemáticas, así como identificar las matemáticas implicadas en otras áreas…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STEM1, STEM3, CD3, CD5, CC4, CCEC1.</a:t>
                      </a:r>
                      <a:endParaRPr kumimoji="0" lang="es-ES"/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283735"/>
                  </a:ext>
                </a:extLst>
              </a:tr>
              <a:tr h="4048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4.10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litro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103. Conocer y utilizar el litro (L).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1. Magnitud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B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775803"/>
                  </a:ext>
                </a:extLst>
              </a:tr>
              <a:tr h="404878">
                <a:tc vMerge="1">
                  <a:txBody>
                    <a:bodyPr/>
                    <a:lstStyle/>
                    <a:p>
                      <a:pPr algn="ctr" fontAlgn="ctr"/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963. 5.2.</a:t>
                      </a:r>
                      <a:r>
                        <a:rPr lang="es-E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Reconocer y utilizar conexiones entre las matemáticas, otras áreas y la vida cotidiana.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5. Reconocer y utilizar conexiones entre las diferentes ideas matemáticas, así como identificar las matemáticas implicadas en otras áreas…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273461"/>
                  </a:ext>
                </a:extLst>
              </a:tr>
              <a:tr h="4048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4.11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centilitro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1098. Convertir capacidades: l y </a:t>
                      </a:r>
                      <a:r>
                        <a:rPr lang="es-E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1. Magnitud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 B 1.2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430632"/>
                  </a:ext>
                </a:extLst>
              </a:tr>
              <a:tr h="404878">
                <a:tc vMerge="1">
                  <a:txBody>
                    <a:bodyPr/>
                    <a:lstStyle/>
                    <a:p>
                      <a:pPr algn="ctr" fontAlgn="ctr"/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957. 2.3. Asegurar la validez de las soluciones de un problema y su coherencia con el contexto.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C.E. 2.3.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 estrategias y formas de razonamiento, para explorar distintas maneras de proceder, obtener soluciones y asegurar su validez desde un punto de vista formal y en relación con el contexto planteado. 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 </a:t>
                      </a:r>
                      <a:r>
                        <a:rPr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</a:rPr>
                        <a:t>STEM1, STEM2, CPSAA4, CPSAA5, CE3.</a:t>
                      </a:r>
                      <a:endParaRPr lang="pt-BR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0182102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3B296C83-24B3-7B1D-AD17-F70E117C0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2715" y="6615067"/>
            <a:ext cx="804656" cy="227691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2C85F843-0955-E753-6483-E5C98A6571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305016"/>
              </p:ext>
            </p:extLst>
          </p:nvPr>
        </p:nvGraphicFramePr>
        <p:xfrm>
          <a:off x="2282071" y="541507"/>
          <a:ext cx="7352091" cy="282000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47206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76340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5772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28391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236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39747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0883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08832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4857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87697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77537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11794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3º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4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15-18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2854248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7478D-7895-86CB-16C9-D564891FC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57237AA-EE3E-A8CC-FFAF-83886C2838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39122"/>
              </p:ext>
            </p:extLst>
          </p:nvPr>
        </p:nvGraphicFramePr>
        <p:xfrm>
          <a:off x="300790" y="849084"/>
          <a:ext cx="11034868" cy="45082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0789">
                  <a:extLst>
                    <a:ext uri="{9D8B030D-6E8A-4147-A177-3AD203B41FA5}">
                      <a16:colId xmlns:a16="http://schemas.microsoft.com/office/drawing/2014/main" val="638819682"/>
                    </a:ext>
                  </a:extLst>
                </a:gridCol>
                <a:gridCol w="745958">
                  <a:extLst>
                    <a:ext uri="{9D8B030D-6E8A-4147-A177-3AD203B41FA5}">
                      <a16:colId xmlns:a16="http://schemas.microsoft.com/office/drawing/2014/main" val="2997834348"/>
                    </a:ext>
                  </a:extLst>
                </a:gridCol>
                <a:gridCol w="733926">
                  <a:extLst>
                    <a:ext uri="{9D8B030D-6E8A-4147-A177-3AD203B41FA5}">
                      <a16:colId xmlns:a16="http://schemas.microsoft.com/office/drawing/2014/main" val="2499462410"/>
                    </a:ext>
                  </a:extLst>
                </a:gridCol>
                <a:gridCol w="469232">
                  <a:extLst>
                    <a:ext uri="{9D8B030D-6E8A-4147-A177-3AD203B41FA5}">
                      <a16:colId xmlns:a16="http://schemas.microsoft.com/office/drawing/2014/main" val="970694766"/>
                    </a:ext>
                  </a:extLst>
                </a:gridCol>
                <a:gridCol w="593781">
                  <a:extLst>
                    <a:ext uri="{9D8B030D-6E8A-4147-A177-3AD203B41FA5}">
                      <a16:colId xmlns:a16="http://schemas.microsoft.com/office/drawing/2014/main" val="1255272531"/>
                    </a:ext>
                  </a:extLst>
                </a:gridCol>
                <a:gridCol w="2269863">
                  <a:extLst>
                    <a:ext uri="{9D8B030D-6E8A-4147-A177-3AD203B41FA5}">
                      <a16:colId xmlns:a16="http://schemas.microsoft.com/office/drawing/2014/main" val="885606735"/>
                    </a:ext>
                  </a:extLst>
                </a:gridCol>
                <a:gridCol w="1178966">
                  <a:extLst>
                    <a:ext uri="{9D8B030D-6E8A-4147-A177-3AD203B41FA5}">
                      <a16:colId xmlns:a16="http://schemas.microsoft.com/office/drawing/2014/main" val="3624776406"/>
                    </a:ext>
                  </a:extLst>
                </a:gridCol>
                <a:gridCol w="469232">
                  <a:extLst>
                    <a:ext uri="{9D8B030D-6E8A-4147-A177-3AD203B41FA5}">
                      <a16:colId xmlns:a16="http://schemas.microsoft.com/office/drawing/2014/main" val="1483937014"/>
                    </a:ext>
                  </a:extLst>
                </a:gridCol>
                <a:gridCol w="649705">
                  <a:extLst>
                    <a:ext uri="{9D8B030D-6E8A-4147-A177-3AD203B41FA5}">
                      <a16:colId xmlns:a16="http://schemas.microsoft.com/office/drawing/2014/main" val="2997952694"/>
                    </a:ext>
                  </a:extLst>
                </a:gridCol>
                <a:gridCol w="2607646">
                  <a:extLst>
                    <a:ext uri="{9D8B030D-6E8A-4147-A177-3AD203B41FA5}">
                      <a16:colId xmlns:a16="http://schemas.microsoft.com/office/drawing/2014/main" val="3421382886"/>
                    </a:ext>
                  </a:extLst>
                </a:gridCol>
                <a:gridCol w="1015770">
                  <a:extLst>
                    <a:ext uri="{9D8B030D-6E8A-4147-A177-3AD203B41FA5}">
                      <a16:colId xmlns:a16="http://schemas.microsoft.com/office/drawing/2014/main" val="1819132313"/>
                    </a:ext>
                  </a:extLst>
                </a:gridCol>
              </a:tblGrid>
              <a:tr h="163165">
                <a:tc rowSpan="2"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Pruebas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8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767814"/>
                  </a:ext>
                </a:extLst>
              </a:tr>
              <a:tr h="163165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unidad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P.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compe-tencial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125349"/>
                  </a:ext>
                </a:extLst>
              </a:tr>
              <a:tr h="31676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4.12</a:t>
                      </a:r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Litro, medio litro y cuarto de litro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/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223. Utilizar litro, cuarto de litro y medio litro.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1. Magnitud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 B 1.2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1975196821"/>
                  </a:ext>
                </a:extLst>
              </a:tr>
              <a:tr h="40487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962. 5.1. Realizar conexiones matemáticas, aplicando conocimientos y experiencias propias.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5.1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Reconocer y utilizar conexiones entre las diferentes ideas matemáticas, así como identificar las matemáticas implicadas en otras áreas o en la vida cotidiana, interrelacionando conceptos y procedimientos para interpretar situaciones y contextos diversos.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STEM1, STEM3, CD3, CD5, CC4, CCEC1.</a:t>
                      </a: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037515"/>
                  </a:ext>
                </a:extLst>
              </a:tr>
              <a:tr h="4048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4.13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kilogramo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215. Conocer y utilizar el kilogramo (kg).</a:t>
                      </a:r>
                      <a:endParaRPr lang="es-ES"/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1. Magnitud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 B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156171"/>
                  </a:ext>
                </a:extLst>
              </a:tr>
              <a:tr h="404878">
                <a:tc vMerge="1">
                  <a:txBody>
                    <a:bodyPr/>
                    <a:lstStyle/>
                    <a:p>
                      <a:pPr algn="ctr" fontAlgn="ctr"/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C.E. 1.1</a:t>
                      </a:r>
                      <a:endParaRPr lang="es-ES" sz="900" b="1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…</a:t>
                      </a:r>
                      <a:endParaRPr lang="es-ES" kern="120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alibri"/>
                        </a:rPr>
                        <a:t> STEM1, STEM2, STEM4, CD2, CPSAA5, CE1, CE3, CCEC4</a:t>
                      </a:r>
                      <a:r>
                        <a:rPr lang="es-E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alibri"/>
                        </a:rPr>
                        <a:t>.</a:t>
                      </a:r>
                      <a:endParaRPr kumimoji="0" lang="es-ES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283735"/>
                  </a:ext>
                </a:extLst>
              </a:tr>
              <a:tr h="4048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4.14</a:t>
                      </a:r>
                      <a:endParaRPr lang="es-ES" dirty="0"/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gramo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221. Introducir el gramo con medidas de referencia.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1. Magnitud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 B 1.2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775803"/>
                  </a:ext>
                </a:extLst>
              </a:tr>
              <a:tr h="404878">
                <a:tc vMerge="1">
                  <a:txBody>
                    <a:bodyPr/>
                    <a:lstStyle/>
                    <a:p>
                      <a:pPr algn="ctr" fontAlgn="ctr"/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957. 2.3. Asegurar la validez de las soluciones de un problema y su coherencia con el contexto.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C.E. 2.3.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 estrategias y formas de razonamiento, para explorar distintas maneras de proceder, obtener soluciones y asegurar su validez desde un punto de vista formal y en relación con el contexto planteado. </a:t>
                      </a:r>
                      <a:endParaRPr lang="es-ES" sz="90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cs typeface="Calibri"/>
                        </a:rPr>
                        <a:t> </a:t>
                      </a:r>
                      <a:r>
                        <a:rPr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</a:rPr>
                        <a:t>STEM1, STEM2, CPSAA4, CPSAA5, CE3.</a:t>
                      </a:r>
                      <a:endParaRPr lang="pt-B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273461"/>
                  </a:ext>
                </a:extLst>
              </a:tr>
              <a:tr h="4048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4.15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Kilo, medio kilo y cuarto de kilo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222. Utilizar kilo, medio kilo y cuarto de kilo.</a:t>
                      </a: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B. 1. Magnitud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 B 1.2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430632"/>
                  </a:ext>
                </a:extLst>
              </a:tr>
              <a:tr h="404878">
                <a:tc vMerge="1">
                  <a:txBody>
                    <a:bodyPr/>
                    <a:lstStyle/>
                    <a:p>
                      <a:pPr algn="ctr" fontAlgn="ctr"/>
                      <a:endParaRPr lang="es-ES" sz="900" b="1" i="0" u="none" strike="noStrike" dirty="0">
                        <a:solidFill>
                          <a:srgbClr val="00B0F0"/>
                        </a:solidFill>
                        <a:effectLst/>
                        <a:latin typeface="abezeh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6349" marR="6349" marT="634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6. Comunicar y representar, de forma individual y colectiva, conceptos, procedimientos y resultados matemáticos…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 </a:t>
                      </a:r>
                      <a:r>
                        <a:rPr lang="pl-PL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CCL1, CCL3, STEM2, STEM4, CD1, CD5, CE3, CCEC4.</a:t>
                      </a:r>
                      <a:endParaRPr lang="es-ES"/>
                    </a:p>
                  </a:txBody>
                  <a:tcPr marL="5183" marR="5183" marT="518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0182102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A735D4F5-8B66-3CFF-4895-CF155293F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2715" y="6615067"/>
            <a:ext cx="804656" cy="227691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6EA79EA-27D2-9C97-5D95-4F699D710837}"/>
              </a:ext>
            </a:extLst>
          </p:cNvPr>
          <p:cNvGraphicFramePr>
            <a:graphicFrameLocks noGrp="1"/>
          </p:cNvGraphicFramePr>
          <p:nvPr/>
        </p:nvGraphicFramePr>
        <p:xfrm>
          <a:off x="2282071" y="541507"/>
          <a:ext cx="7352091" cy="282000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47206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76340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5772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28391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236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39747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0883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08832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4857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87697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77537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:a16="http://schemas.microsoft.com/office/drawing/2014/main" id="{B200A5AF-343F-110D-2AE7-25434452F42E}"/>
              </a:ext>
            </a:extLst>
          </p:cNvPr>
          <p:cNvSpPr txBox="1">
            <a:spLocks/>
          </p:cNvSpPr>
          <p:nvPr/>
        </p:nvSpPr>
        <p:spPr>
          <a:xfrm>
            <a:off x="841635" y="11794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3º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4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15-18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2418750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1E4472B-7030-40F9-BA9C-672EF6AB8E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7DEE5F1-F46A-427B-B439-412C63F79C6B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C1383D1D-D310-48AE-8157-EC3E5F064B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3337</TotalTime>
  <Words>2025</Words>
  <Application>Microsoft Office PowerPoint</Application>
  <PresentationFormat>Panorámica</PresentationFormat>
  <Paragraphs>364</Paragraphs>
  <Slides>8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Viviana Saavedra</cp:lastModifiedBy>
  <cp:revision>373</cp:revision>
  <dcterms:created xsi:type="dcterms:W3CDTF">2022-06-17T12:01:50Z</dcterms:created>
  <dcterms:modified xsi:type="dcterms:W3CDTF">2023-12-30T14:09:29Z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