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10"/>
  </p:notesMasterIdLst>
  <p:sldIdLst>
    <p:sldId id="260" r:id="rId5"/>
    <p:sldId id="267" r:id="rId6"/>
    <p:sldId id="259" r:id="rId7"/>
    <p:sldId id="257" r:id="rId8"/>
    <p:sldId id="264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50" userDrawn="1">
          <p15:clr>
            <a:srgbClr val="A4A3A4"/>
          </p15:clr>
        </p15:guide>
        <p15:guide id="2" pos="16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E7F5FA"/>
    <a:srgbClr val="4472C4"/>
    <a:srgbClr val="FFF7E1"/>
    <a:srgbClr val="FFFBEF"/>
    <a:srgbClr val="F2A998"/>
    <a:srgbClr val="FFCCFF"/>
    <a:srgbClr val="F7CBC1"/>
    <a:srgbClr val="FCECE8"/>
    <a:srgbClr val="F513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1034EF-46E5-D7D2-C04C-15CFD81910A4}" v="174" dt="2023-12-30T14:23:11.727"/>
    <p1510:client id="{A171AF2F-1DA6-8F7D-2A3C-7F83A08FFD28}" v="45" dt="2022-08-01T09:16:21.521"/>
    <p1510:client id="{D2049FD7-8CF4-EA3C-12EC-6E3102420B73}" v="31" dt="2022-09-07T18:58:16.683"/>
    <p1510:client id="{EB603CA9-B7AF-44CE-74BB-6BF38A3A56F1}" v="20" dt="2022-11-25T09:05:10.9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74" autoAdjust="0"/>
    <p:restoredTop sz="95260" autoAdjust="0"/>
  </p:normalViewPr>
  <p:slideViewPr>
    <p:cSldViewPr snapToGrid="0">
      <p:cViewPr varScale="1">
        <p:scale>
          <a:sx n="109" d="100"/>
          <a:sy n="109" d="100"/>
        </p:scale>
        <p:origin x="256" y="108"/>
      </p:cViewPr>
      <p:guideLst>
        <p:guide orient="horz" pos="550"/>
        <p:guide pos="166"/>
      </p:guideLst>
    </p:cSldViewPr>
  </p:slideViewPr>
  <p:notesTextViewPr>
    <p:cViewPr>
      <p:scale>
        <a:sx n="50" d="100"/>
        <a:sy n="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Del Mar Mañas Martinez" userId="S::maria.manas@snappet.org::67f3acc2-0360-426e-ba56-ef4e224d080b" providerId="AD" clId="Web-{D2049FD7-8CF4-EA3C-12EC-6E3102420B73}"/>
    <pc:docChg chg="modSld">
      <pc:chgData name="Maria Del Mar Mañas Martinez" userId="S::maria.manas@snappet.org::67f3acc2-0360-426e-ba56-ef4e224d080b" providerId="AD" clId="Web-{D2049FD7-8CF4-EA3C-12EC-6E3102420B73}" dt="2022-09-07T18:58:16.354" v="25"/>
      <pc:docMkLst>
        <pc:docMk/>
      </pc:docMkLst>
      <pc:sldChg chg="modSp">
        <pc:chgData name="Maria Del Mar Mañas Martinez" userId="S::maria.manas@snappet.org::67f3acc2-0360-426e-ba56-ef4e224d080b" providerId="AD" clId="Web-{D2049FD7-8CF4-EA3C-12EC-6E3102420B73}" dt="2022-09-07T18:58:16.354" v="25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D2049FD7-8CF4-EA3C-12EC-6E3102420B73}" dt="2022-09-07T18:58:16.354" v="25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EB603CA9-B7AF-44CE-74BB-6BF38A3A56F1}"/>
    <pc:docChg chg="modSld">
      <pc:chgData name="Maria Del Mar Mañas Martinez" userId="S::maria.manas@snappet.org::67f3acc2-0360-426e-ba56-ef4e224d080b" providerId="AD" clId="Web-{EB603CA9-B7AF-44CE-74BB-6BF38A3A56F1}" dt="2022-11-25T09:05:10.948" v="19"/>
      <pc:docMkLst>
        <pc:docMk/>
      </pc:docMkLst>
      <pc:sldChg chg="modSp">
        <pc:chgData name="Maria Del Mar Mañas Martinez" userId="S::maria.manas@snappet.org::67f3acc2-0360-426e-ba56-ef4e224d080b" providerId="AD" clId="Web-{EB603CA9-B7AF-44CE-74BB-6BF38A3A56F1}" dt="2022-11-25T09:05:10.948" v="19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EB603CA9-B7AF-44CE-74BB-6BF38A3A56F1}" dt="2022-11-25T09:05:10.948" v="19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A171AF2F-1DA6-8F7D-2A3C-7F83A08FFD28}"/>
    <pc:docChg chg="modSld">
      <pc:chgData name="Viviana Saavedra" userId="S::viviana.saavedra@snappet.org::aa95fd6c-3033-4ac3-a8a2-8731ac2a924c" providerId="AD" clId="Web-{A171AF2F-1DA6-8F7D-2A3C-7F83A08FFD28}" dt="2022-08-01T09:16:18.943" v="41"/>
      <pc:docMkLst>
        <pc:docMk/>
      </pc:docMkLst>
      <pc:sldChg chg="modSp">
        <pc:chgData name="Viviana Saavedra" userId="S::viviana.saavedra@snappet.org::aa95fd6c-3033-4ac3-a8a2-8731ac2a924c" providerId="AD" clId="Web-{A171AF2F-1DA6-8F7D-2A3C-7F83A08FFD28}" dt="2022-08-01T09:16:18.943" v="41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A171AF2F-1DA6-8F7D-2A3C-7F83A08FFD28}" dt="2022-08-01T09:16:18.943" v="4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Ibán Useros Revesado" userId="S::iban.useros@snappet.org::abd66825-fb6e-44f2-9656-96bf8eac36ac" providerId="AD" clId="Web-{A01034EF-46E5-D7D2-C04C-15CFD81910A4}"/>
    <pc:docChg chg="delSld modSld">
      <pc:chgData name="Ibán Useros Revesado" userId="S::iban.useros@snappet.org::abd66825-fb6e-44f2-9656-96bf8eac36ac" providerId="AD" clId="Web-{A01034EF-46E5-D7D2-C04C-15CFD81910A4}" dt="2023-12-30T14:23:11.727" v="156" actId="20577"/>
      <pc:docMkLst>
        <pc:docMk/>
      </pc:docMkLst>
      <pc:sldChg chg="modSp">
        <pc:chgData name="Ibán Useros Revesado" userId="S::iban.useros@snappet.org::abd66825-fb6e-44f2-9656-96bf8eac36ac" providerId="AD" clId="Web-{A01034EF-46E5-D7D2-C04C-15CFD81910A4}" dt="2023-12-30T14:22:29.054" v="151"/>
        <pc:sldMkLst>
          <pc:docMk/>
          <pc:sldMk cId="990749142" sldId="257"/>
        </pc:sldMkLst>
        <pc:graphicFrameChg chg="mod modGraphic">
          <ac:chgData name="Ibán Useros Revesado" userId="S::iban.useros@snappet.org::abd66825-fb6e-44f2-9656-96bf8eac36ac" providerId="AD" clId="Web-{A01034EF-46E5-D7D2-C04C-15CFD81910A4}" dt="2023-12-30T14:22:29.054" v="151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Ibán Useros Revesado" userId="S::iban.useros@snappet.org::abd66825-fb6e-44f2-9656-96bf8eac36ac" providerId="AD" clId="Web-{A01034EF-46E5-D7D2-C04C-15CFD81910A4}" dt="2023-12-30T14:23:11.727" v="156" actId="20577"/>
        <pc:sldMkLst>
          <pc:docMk/>
          <pc:sldMk cId="301724074" sldId="260"/>
        </pc:sldMkLst>
        <pc:spChg chg="mod">
          <ac:chgData name="Ibán Useros Revesado" userId="S::iban.useros@snappet.org::abd66825-fb6e-44f2-9656-96bf8eac36ac" providerId="AD" clId="Web-{A01034EF-46E5-D7D2-C04C-15CFD81910A4}" dt="2023-12-30T14:23:11.727" v="156" actId="20577"/>
          <ac:spMkLst>
            <pc:docMk/>
            <pc:sldMk cId="301724074" sldId="260"/>
            <ac:spMk id="3" creationId="{F72825F4-0806-D946-E23E-2BDAC9FE7E75}"/>
          </ac:spMkLst>
        </pc:spChg>
      </pc:sldChg>
      <pc:sldChg chg="addSp modSp">
        <pc:chgData name="Ibán Useros Revesado" userId="S::iban.useros@snappet.org::abd66825-fb6e-44f2-9656-96bf8eac36ac" providerId="AD" clId="Web-{A01034EF-46E5-D7D2-C04C-15CFD81910A4}" dt="2023-12-30T14:22:59.727" v="153" actId="20577"/>
        <pc:sldMkLst>
          <pc:docMk/>
          <pc:sldMk cId="1802548540" sldId="264"/>
        </pc:sldMkLst>
        <pc:spChg chg="mod">
          <ac:chgData name="Ibán Useros Revesado" userId="S::iban.useros@snappet.org::abd66825-fb6e-44f2-9656-96bf8eac36ac" providerId="AD" clId="Web-{A01034EF-46E5-D7D2-C04C-15CFD81910A4}" dt="2023-12-30T14:22:59.727" v="153" actId="20577"/>
          <ac:spMkLst>
            <pc:docMk/>
            <pc:sldMk cId="1802548540" sldId="264"/>
            <ac:spMk id="9" creationId="{2520139A-6A55-E672-2D73-D9ED726BFEAF}"/>
          </ac:spMkLst>
        </pc:spChg>
        <pc:graphicFrameChg chg="add mod modGraphic">
          <ac:chgData name="Ibán Useros Revesado" userId="S::iban.useros@snappet.org::abd66825-fb6e-44f2-9656-96bf8eac36ac" providerId="AD" clId="Web-{A01034EF-46E5-D7D2-C04C-15CFD81910A4}" dt="2023-12-30T14:20:23.174" v="142"/>
          <ac:graphicFrameMkLst>
            <pc:docMk/>
            <pc:sldMk cId="1802548540" sldId="264"/>
            <ac:graphicFrameMk id="3" creationId="{B38705E5-C1A1-875F-F069-329EA11DCED2}"/>
          </ac:graphicFrameMkLst>
        </pc:graphicFrameChg>
        <pc:graphicFrameChg chg="mod modGraphic">
          <ac:chgData name="Ibán Useros Revesado" userId="S::iban.useros@snappet.org::abd66825-fb6e-44f2-9656-96bf8eac36ac" providerId="AD" clId="Web-{A01034EF-46E5-D7D2-C04C-15CFD81910A4}" dt="2023-12-30T14:13:03.566" v="4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del">
        <pc:chgData name="Ibán Useros Revesado" userId="S::iban.useros@snappet.org::abd66825-fb6e-44f2-9656-96bf8eac36ac" providerId="AD" clId="Web-{A01034EF-46E5-D7D2-C04C-15CFD81910A4}" dt="2023-12-30T14:20:43.269" v="143"/>
        <pc:sldMkLst>
          <pc:docMk/>
          <pc:sldMk cId="3196971791" sldId="27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311197"/>
            <a:ext cx="10161270" cy="555953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Características generales de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Esta unidad está compuesta por 8 lecciones que tienen como propósito desarrollar habilidades y modos de pensar basados en la comprensión</a:t>
            </a: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 y comparación de atributos de los objetos del mundo natural</a:t>
            </a: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Proponemos a lo largo de las lecciones el manejo de materiales manipulativos y el uso de elementos de la vida cotidiana que permitan resolver situaciones </a:t>
            </a:r>
            <a:r>
              <a:rPr lang="es-ES" sz="1100" dirty="0"/>
              <a:t>que implican la comprensión de las relaciones entre magnitudes.</a:t>
            </a:r>
            <a:endParaRPr lang="es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En la guía didáctica de cada lección ofrecemos actividades complementarias y sugerencias para abordar las posibles </a:t>
            </a:r>
            <a:r>
              <a:rPr lang="en-GB" sz="1100" dirty="0">
                <a:ea typeface="MS Mincho" panose="02020609040205080304" pitchFamily="49" charset="-128"/>
                <a:cs typeface="Arial" panose="020B0604020202020204" pitchFamily="34" charset="0"/>
              </a:rPr>
              <a:t>dificultades que presente el </a:t>
            </a:r>
            <a:r>
              <a:rPr lang="en-GB" sz="1100" dirty="0" err="1">
                <a:ea typeface="MS Mincho" panose="02020609040205080304" pitchFamily="49" charset="-128"/>
                <a:cs typeface="Arial" panose="020B0604020202020204" pitchFamily="34" charset="0"/>
              </a:rPr>
              <a:t>alumnado</a:t>
            </a: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. </a:t>
            </a:r>
            <a:b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s-ES" altLang="es-ES" sz="1100" dirty="0">
                <a:solidFill>
                  <a:srgbClr val="000000"/>
                </a:solidFill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Materiales curriculares y otros recursos didácticos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del alumno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>
                <a:ea typeface="Times New Roman" panose="02020603050405020304" pitchFamily="18" charset="0"/>
                <a:cs typeface="Arial"/>
              </a:rPr>
              <a:t>6 lecciones</a:t>
            </a:r>
            <a:r>
              <a:rPr lang="es-ES" sz="1100">
                <a:effectLst/>
                <a:ea typeface="Times New Roman" panose="02020603050405020304" pitchFamily="18" charset="0"/>
                <a:cs typeface="Arial"/>
              </a:rPr>
              <a:t> curriculares</a:t>
            </a: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Ejercicio 1 y 2 (exposición de la lección y práctica)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Ejercicio 3 (práctica competencial a partir de los criterios de evaluación LOMLOE)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Adaptativo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Resúmenes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Unidad de problemas al final del bloque.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Materiales de aula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es-ES" sz="1100" dirty="0">
                <a:ea typeface="Times New Roman" panose="02020603050405020304" pitchFamily="18" charset="0"/>
                <a:cs typeface="Times New Roman" panose="02020603050405020304" pitchFamily="18" charset="0"/>
              </a:rPr>
              <a:t>Calendarios, reloj analógico, reloj digital, fotografías o imágenes en las que se vean a diferentes personas mostrando distintas emociones, una pelota (o un objeto que se puedan pasar los alumnos unos a otros) y dinero ficticio: monedas de 5, 10, 20 y 50 céntimos. 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es-ES" sz="1200" b="1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</a:t>
            </a: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del profesorado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Programación </a:t>
            </a: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Didáctica de Aula e instrumentos para la evaluación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Guía didáctica en cada lección.</a:t>
            </a:r>
            <a:endParaRPr lang="es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Prueba de la unidad y </a:t>
            </a: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Prueba competencial trimestral.</a:t>
            </a:r>
            <a:endParaRPr lang="es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138574"/>
            <a:ext cx="11406365" cy="453571"/>
          </a:xfrm>
          <a:prstGeom prst="rect">
            <a:avLst/>
          </a:prstGeom>
        </p:spPr>
        <p:txBody>
          <a:bodyPr vert="horz" lIns="129326" tIns="64663" rIns="129326" bIns="64663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s-ES_tradnl" sz="22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Programación Unidad 5 </a:t>
            </a:r>
            <a:endParaRPr lang="es-ES_tradnl" sz="2200" dirty="0">
              <a:solidFill>
                <a:srgbClr val="FF0000"/>
              </a:solidFill>
              <a:latin typeface="ABeZeh" pitchFamily="2" charset="0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Recursos para evaluar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6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6469553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lección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Ejercicios 1 y 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s-E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(contenido matemático)</a:t>
                      </a:r>
                    </a:p>
                    <a:p>
                      <a:endParaRPr lang="es-ES" sz="1200" b="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1200" b="1" dirty="0"/>
                        <a:t>   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  <a:endParaRPr lang="es-E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Adaptativo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evalúa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 dirty="0"/>
                        <a:t>Objetivo de aprendizaje </a:t>
                      </a:r>
                      <a:r>
                        <a:rPr lang="es-ES" sz="1200" dirty="0" err="1"/>
                        <a:t>Snappet</a:t>
                      </a:r>
                      <a:r>
                        <a:rPr lang="es-ES" sz="1200" dirty="0"/>
                        <a:t> </a:t>
                      </a:r>
                    </a:p>
                    <a:p>
                      <a:r>
                        <a:rPr lang="es-ES" sz="1200" dirty="0"/>
                        <a:t>(contenido matemático)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Ejercicio 3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900" b="1" dirty="0"/>
                    </a:p>
                    <a:p>
                      <a:pPr algn="l"/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</a:t>
                      </a:r>
                    </a:p>
                    <a:p>
                      <a:r>
                        <a:rPr lang="es-ES" sz="1200" b="0" dirty="0"/>
                        <a:t>(a partir de criterios de evaluación)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Criterios de evaluación de la Ley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Prueba de unidad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  <a:p>
                      <a:endParaRPr lang="es-ES" sz="1200" dirty="0"/>
                    </a:p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trimestre</a:t>
                      </a:r>
                    </a:p>
                    <a:p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Prueba competencial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200" b="0" dirty="0"/>
                    </a:p>
                    <a:p>
                      <a:r>
                        <a:rPr lang="es-ES" sz="1200" b="1" dirty="0"/>
                        <a:t>Criterio de evaluación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17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Flecha: a la derecha 53">
            <a:extLst>
              <a:ext uri="{FF2B5EF4-FFF2-40B4-BE49-F238E27FC236}">
                <a16:creationId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/>
              <a:t>evalúa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67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 err="1"/>
              <a:t>Subsaber</a:t>
            </a:r>
            <a:r>
              <a:rPr lang="es-ES" sz="1200" b="1" dirty="0"/>
              <a:t> de la Ley</a:t>
            </a:r>
          </a:p>
        </p:txBody>
      </p:sp>
      <p:sp>
        <p:nvSpPr>
          <p:cNvPr id="22" name="Flecha: a la derecha 62">
            <a:extLst>
              <a:ext uri="{FF2B5EF4-FFF2-40B4-BE49-F238E27FC236}">
                <a16:creationId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26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En plataforma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716358" y="3500049"/>
            <a:ext cx="461665" cy="122911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Descargable</a:t>
            </a: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7257428"/>
              </p:ext>
            </p:extLst>
          </p:nvPr>
        </p:nvGraphicFramePr>
        <p:xfrm>
          <a:off x="613764" y="1084464"/>
          <a:ext cx="10721961" cy="3109394"/>
        </p:xfrm>
        <a:graphic>
          <a:graphicData uri="http://schemas.openxmlformats.org/drawingml/2006/table">
            <a:tbl>
              <a:tblPr firstRow="1" firstCol="1" bandRow="1"/>
              <a:tblGrid>
                <a:gridCol w="3872511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343150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506300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217863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Bloques</a:t>
                      </a:r>
                      <a:endParaRPr lang="es-ES" sz="1100" b="1" i="0" u="none" strike="noStrike" kern="1200" baseline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Saberes generales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           Saberes básicos</a:t>
                      </a:r>
                      <a:endParaRPr lang="es-ES" sz="1100" dirty="0"/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847698"/>
                  </a:ext>
                </a:extLst>
              </a:tr>
              <a:tr h="458586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B. </a:t>
                      </a:r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de la medida</a:t>
                      </a:r>
                    </a:p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El sentido de la medida se caracteriza por la comprensión y comparación de atributos de los objetos del mundo natural. Entender y elegir las unidades adecuadas para estimar, medir y comparar; utilizar instrumentos adecuados para realizar mediciones; y comprender las relaciones entre magnitudes utilizando la experimentación son los ejes centrales de este sentido.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Magnitud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B 1.3.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Medida del tiempo (año, mes, semana, día, hora y minutos) y determinación de la duración de periodos de tiempo y </a:t>
                      </a:r>
                      <a:r>
                        <a:rPr lang="es-ES" sz="1100" b="0" i="0" u="none" strike="noStrike" kern="1200" noProof="0" dirty="0">
                          <a:effectLst/>
                        </a:rPr>
                        <a:t>sus equivalencias. </a:t>
                      </a:r>
                      <a:endParaRPr lang="es-E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2787423"/>
                  </a:ext>
                </a:extLst>
              </a:tr>
              <a:tr h="118911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Medición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 2.2.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Procesos de medición mediante instrumentos convencionales (regla, cinta métrica, balanzas, reloj analógico y digital). 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4426666"/>
                  </a:ext>
                </a:extLst>
              </a:tr>
              <a:tr h="118911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A. </a:t>
                      </a:r>
                      <a:r>
                        <a:rPr lang="es-ES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numérico</a:t>
                      </a:r>
                    </a:p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El sentido numérico se caracteriza por el desarrollo de habilidades y modos de pensar basados en la comprensión, la representación y el uso flexible de números y operaciones para, por ejemplo, orientar la toma de decisiones.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Educación financiera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A 5.1.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 Cálculo y estimación de cantidades y cambio (euros y céntimos de euro) en de la vida cotidiana: ingresos, gastos y ahorro. Decisiones de compra responsable,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 </a:t>
                      </a:r>
                      <a:r>
                        <a:rPr lang="es-ES" sz="1100" b="0" i="0" u="none" strike="noStrike" kern="1200" noProof="0" dirty="0">
                          <a:effectLst/>
                        </a:rPr>
                        <a:t>atendiendo a las prioridades de gasto y ahorro.</a:t>
                      </a:r>
                      <a:endParaRPr lang="es-E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7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6914430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8168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00B0F0"/>
                </a:solidFill>
              </a:rPr>
              <a:t>Relación entre Contenidos y Saberes de la Ley LOMLOE que se trabajan en la unidad</a:t>
            </a: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170D892-6EA2-6E9E-694E-D83208D73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6119592"/>
              </p:ext>
            </p:extLst>
          </p:nvPr>
        </p:nvGraphicFramePr>
        <p:xfrm>
          <a:off x="704168" y="813067"/>
          <a:ext cx="10783664" cy="2756160"/>
        </p:xfrm>
        <a:graphic>
          <a:graphicData uri="http://schemas.openxmlformats.org/drawingml/2006/table">
            <a:tbl>
              <a:tblPr firstRow="1" firstCol="1" bandRow="1"/>
              <a:tblGrid>
                <a:gridCol w="2518018">
                  <a:extLst>
                    <a:ext uri="{9D8B030D-6E8A-4147-A177-3AD203B41FA5}">
                      <a16:colId xmlns:a16="http://schemas.microsoft.com/office/drawing/2014/main" val="3715912591"/>
                    </a:ext>
                  </a:extLst>
                </a:gridCol>
                <a:gridCol w="4360992">
                  <a:extLst>
                    <a:ext uri="{9D8B030D-6E8A-4147-A177-3AD203B41FA5}">
                      <a16:colId xmlns:a16="http://schemas.microsoft.com/office/drawing/2014/main" val="962754025"/>
                    </a:ext>
                  </a:extLst>
                </a:gridCol>
                <a:gridCol w="3904654">
                  <a:extLst>
                    <a:ext uri="{9D8B030D-6E8A-4147-A177-3AD203B41FA5}">
                      <a16:colId xmlns:a16="http://schemas.microsoft.com/office/drawing/2014/main" val="1890888186"/>
                    </a:ext>
                  </a:extLst>
                </a:gridCol>
              </a:tblGrid>
              <a:tr h="20989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Perfil salida competencias clave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Competencias específicas de área</a:t>
                      </a:r>
                      <a:endParaRPr lang="es-ES" sz="11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Criterios de evaluación de 2</a:t>
                      </a:r>
                      <a:r>
                        <a:rPr lang="es-ES" sz="1100" b="1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  <a:r>
                        <a:rPr lang="es-ES" sz="11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ciclo</a:t>
                      </a:r>
                      <a:endParaRPr lang="es-ES" sz="11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920343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      Resolver situaciones problematizadas, aplicando diferentes técnicas, estrategias y formas de razonamiento, para explorar distintas maneras de proceder, obtener soluciones y asegurar su validez desde un punto de vista formal y en relación con el contexto planteado. 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2.2. Obtener posibles soluciones de un problema siguiendo alguna estrategia conocida.</a:t>
                      </a:r>
                      <a:endParaRPr lang="es-E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880950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STEM3, CD1, CD3, CD5, CE3.</a:t>
                      </a:r>
                      <a:endParaRPr lang="es-E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 Utilizar el pensamiento computacional organizando datos, descomponiendo en partes, reconociendo patrones, generalizando e interpretando, modificando y creando algoritmos de forma guiada para modelizar y automatizar situaciones de la vida cotidiana. 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4.1. Automatizar situaciones sencillas de la vida cotidiana que se realicen paso a paso o sigan una rutina utilizando de forma pautada principios básicos del pensamiento computacional.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672341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 Reconocer y utilizar conexiones entre las diferentes ideas matemáticas, así como identificar las matemáticas implicadas en otras áreas o en la vida cotidiana, interrelacionando conceptos y procedimientos para interpretar situaciones y contextos diversos.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5.2. Interpretar situaciones en contextos diversos reconociendo las conexiones entre las matemáticas y la vida cotidiana.</a:t>
                      </a:r>
                      <a:endParaRPr lang="es-E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257906"/>
                  </a:ext>
                </a:extLst>
              </a:tr>
            </a:tbl>
          </a:graphicData>
        </a:graphic>
      </p:graphicFrame>
      <p:pic>
        <p:nvPicPr>
          <p:cNvPr id="3" name="Afbeelding 16">
            <a:extLst>
              <a:ext uri="{FF2B5EF4-FFF2-40B4-BE49-F238E27FC236}">
                <a16:creationId xmlns:a16="http://schemas.microsoft.com/office/drawing/2014/main" id="{1BB3D84C-AEF6-6963-752A-CFE4EE2EE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F895394-2AA3-9C13-86AA-287E9F9263A3}"/>
              </a:ext>
            </a:extLst>
          </p:cNvPr>
          <p:cNvSpPr txBox="1"/>
          <p:nvPr/>
        </p:nvSpPr>
        <p:spPr>
          <a:xfrm>
            <a:off x="613764" y="354222"/>
            <a:ext cx="10931198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Relación</a:t>
            </a:r>
            <a:r>
              <a:rPr lang="es-ES" sz="1700" b="1" dirty="0">
                <a:solidFill>
                  <a:srgbClr val="FF0000"/>
                </a:solidFill>
              </a:rPr>
              <a:t> </a:t>
            </a:r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entre Competencias y Criterios de evaluación de la Ley LOMLOE que se trabajan en la unidad </a:t>
            </a:r>
          </a:p>
        </p:txBody>
      </p:sp>
    </p:spTree>
    <p:extLst>
      <p:ext uri="{BB962C8B-B14F-4D97-AF65-F5344CB8AC3E}">
        <p14:creationId xmlns:p14="http://schemas.microsoft.com/office/powerpoint/2010/main" val="990749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519313"/>
              </p:ext>
            </p:extLst>
          </p:nvPr>
        </p:nvGraphicFramePr>
        <p:xfrm>
          <a:off x="277091" y="845177"/>
          <a:ext cx="11068169" cy="19897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4444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675306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10005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472811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613711">
                  <a:extLst>
                    <a:ext uri="{9D8B030D-6E8A-4147-A177-3AD203B41FA5}">
                      <a16:colId xmlns:a16="http://schemas.microsoft.com/office/drawing/2014/main" val="1685418001"/>
                    </a:ext>
                  </a:extLst>
                </a:gridCol>
                <a:gridCol w="2302137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398494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08791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634701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495774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041995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218020">
                <a:tc rowSpan="2"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Pruebas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153879">
                <a:tc gridSpan="2"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unidad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compe-tencial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151424"/>
                  </a:ext>
                </a:extLst>
              </a:tr>
              <a:tr h="18751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strike="noStrike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5.1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 calendario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strike="noStrike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201. Conocer la organización del tiempo en meses, semanas y días.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B. 1. Magnitud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B 1.3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4606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strike="noStrike" dirty="0"/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960.  4.1. Utilizar principios básicos del pensamiento computacional de forma guiada.</a:t>
                      </a:r>
                      <a:endParaRPr lang="es-ES" sz="1000" b="1" u="sng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                 C.E. 4.1</a:t>
                      </a:r>
                      <a:br>
                        <a:rPr lang="es-ES" sz="900" b="1" u="none" strike="noStrike" dirty="0">
                          <a:solidFill>
                            <a:srgbClr val="FF0000"/>
                          </a:solidFill>
                          <a:effectLst/>
                        </a:rPr>
                      </a:br>
                      <a:endParaRPr lang="es-ES" sz="9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Utilizar el pensamiento computacional organizando datos, descomponiendo en partes, reconociendo patrones, generalizando…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STEM3, CD1, CD3, CD5, CE3.</a:t>
                      </a:r>
                      <a:endParaRPr lang="es-E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80113"/>
                  </a:ext>
                </a:extLst>
              </a:tr>
              <a:tr h="329253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5.2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Las horas del día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1144. Entender el formato de 24 horas en un reloj.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B. 2. Medición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B</a:t>
                      </a:r>
                      <a:r>
                        <a:rPr lang="es-ES" sz="900" u="none" strike="noStrike" baseline="0" dirty="0"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effectLst/>
                        </a:rPr>
                        <a:t>2.2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964. 6.1. Reconocer e interpretar lenguaje matemático presente en la vida cotidiana.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4.1</a:t>
                      </a:r>
                      <a:endParaRPr lang="es-ES"/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Utilizar el pensamiento computacional organizando datos, descomponiendo en partes, reconociendo patrones, generalizando…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  <a:cs typeface="Calibri"/>
                        </a:rPr>
                        <a:t>STEM1, STEM2, STEM3, CD1, CD3, CD5, CE3.</a:t>
                      </a:r>
                      <a:endParaRPr lang="es-ES" sz="2000" b="0" i="0" u="none" strike="noStrike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80808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8001430"/>
              </p:ext>
            </p:extLst>
          </p:nvPr>
        </p:nvGraphicFramePr>
        <p:xfrm>
          <a:off x="2179718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7725" y="661726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1510022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3º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5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Duración: 6-9 sesiones 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B38705E5-C1A1-875F-F069-329EA11DCE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1446396"/>
              </p:ext>
            </p:extLst>
          </p:nvPr>
        </p:nvGraphicFramePr>
        <p:xfrm>
          <a:off x="294515" y="2856330"/>
          <a:ext cx="11054048" cy="28775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5552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658152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08782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471996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612652">
                  <a:extLst>
                    <a:ext uri="{9D8B030D-6E8A-4147-A177-3AD203B41FA5}">
                      <a16:colId xmlns:a16="http://schemas.microsoft.com/office/drawing/2014/main" val="1685418001"/>
                    </a:ext>
                  </a:extLst>
                </a:gridCol>
                <a:gridCol w="2298171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396085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08086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633607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491473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059492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287503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5.3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Hora cada 5 minutos en reloj  analógico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183. Leer las horas con intervalos de 5 minutos en relojes analógicos.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</a:rPr>
                        <a:t>B. 2. Medición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B</a:t>
                      </a:r>
                      <a:r>
                        <a:rPr lang="es-ES" sz="900" u="none" strike="noStrike" baseline="0" dirty="0"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effectLst/>
                        </a:rPr>
                        <a:t>2.2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983584206"/>
                  </a:ext>
                </a:extLst>
              </a:tr>
              <a:tr h="3861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  <a:p>
                      <a:pPr algn="ctr"/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960. 4.1. Utilizar principios básicos del pensamiento computacional de forma guiada.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4.1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4. Utilizar el pensamiento computacional organizando datos, descomponiendo en partes, reconociendo patrones…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STEM3, CD1, CD3, CD5, CE3.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051196"/>
                  </a:ext>
                </a:extLst>
              </a:tr>
              <a:tr h="309885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5.4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Hora cada 5 minutos en reloj digital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185. Nombrar las horas cada 5 minutos en un reloj digital.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B. 1. Magnitud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B</a:t>
                      </a:r>
                      <a:r>
                        <a:rPr lang="es-ES" sz="900" u="none" strike="noStrike" baseline="0" dirty="0"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effectLst/>
                        </a:rPr>
                        <a:t>1.3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1369715224"/>
                  </a:ext>
                </a:extLst>
              </a:tr>
              <a:tr h="7393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963.  5.2.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Reconocer y utilizar conexiones entre las matemáticas, otras áreas y la vida cotidiana. 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5.2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5. Reconocer y utilizar conexiones entre las diferentes ideas matemáticas, así como identificar las matemáticas implicadas en otras áreas…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6955631"/>
                  </a:ext>
                </a:extLst>
              </a:tr>
              <a:tr h="73937">
                <a:tc rowSpan="2"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5.5</a:t>
                      </a:r>
                      <a:endParaRPr lang="es-ES" dirty="0"/>
                    </a:p>
                    <a:p>
                      <a:pPr marL="0" lvl="0" indent="0" algn="ctr" defTabSz="914400">
                        <a:buNone/>
                        <a:tabLst/>
                        <a:defRPr/>
                      </a:pP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3600" marR="3600" marT="3600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85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Resolver problemas de tiempo</a:t>
                      </a:r>
                    </a:p>
                  </a:txBody>
                  <a:tcPr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Ejercicios</a:t>
                      </a:r>
                      <a:r>
                        <a:rPr lang="es-ES" sz="900" u="none" strike="noStrike" baseline="0" dirty="0"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effectLst/>
                        </a:rPr>
                        <a:t>1 y 2 y adaptativo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0" kern="1200" dirty="0">
                          <a:solidFill>
                            <a:schemeClr val="tx1"/>
                          </a:solidFill>
                          <a:latin typeface="ABeZeh"/>
                          <a:ea typeface="+mn-ea"/>
                          <a:cs typeface="+mn-cs"/>
                        </a:rPr>
                        <a:t>x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1145. Calcular el tiempo que pasa entre dos horas.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583" marR="2583" marT="25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A. 5. Educación financiera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583" marR="2583" marT="25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 5.1</a:t>
                      </a:r>
                      <a:endParaRPr lang="es-ES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8318870"/>
                  </a:ext>
                </a:extLst>
              </a:tr>
              <a:tr h="73937">
                <a:tc vMerge="1">
                  <a:txBody>
                    <a:bodyPr/>
                    <a:lstStyle/>
                    <a:p>
                      <a:endParaRPr lang="es-ES" sz="90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90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endParaRPr lang="es-ES"/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960. 4.1. Utilizar principios básicos del pensamiento computacional de forma guiada.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4.1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4. Utilizar el pensamiento computacional organizando datos, descomponiendo en partes, reconociendo patrones…</a:t>
                      </a:r>
                      <a:endParaRPr lang="es-ES" b="0" i="0"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B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  <a:cs typeface="Calibri"/>
                        </a:rPr>
                        <a:t>STEM1, STEM2, STEM3, CD1, CD3, CD5, CE3.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7327179"/>
                  </a:ext>
                </a:extLst>
              </a:tr>
              <a:tr h="73937"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5.6</a:t>
                      </a:r>
                      <a:endParaRPr lang="es-ES" dirty="0"/>
                    </a:p>
                    <a:p>
                      <a:pPr marL="0" lvl="0" indent="0" algn="ctr">
                        <a:buNone/>
                      </a:pP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3600" marR="3600" marT="3600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es-ES" sz="85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Los céntimos</a:t>
                      </a:r>
                      <a:endParaRPr lang="es-ES"/>
                    </a:p>
                  </a:txBody>
                  <a:tcPr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Ejercicios</a:t>
                      </a:r>
                      <a:r>
                        <a:rPr lang="es-ES" sz="900" u="none" strike="noStrike" baseline="0" dirty="0"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effectLst/>
                        </a:rPr>
                        <a:t>1 y 2 y adaptativo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es-ES" sz="900" b="0" kern="1200" dirty="0">
                          <a:solidFill>
                            <a:schemeClr val="tx1"/>
                          </a:solidFill>
                          <a:latin typeface="ABeZeh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89. Conocer el valor de las monedas.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583" marR="2583" marT="25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B. 1. Magnitud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B</a:t>
                      </a:r>
                      <a:r>
                        <a:rPr lang="es-ES" sz="900" u="none" strike="noStrike" baseline="0" dirty="0"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effectLst/>
                        </a:rPr>
                        <a:t>1.3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0943508"/>
                  </a:ext>
                </a:extLst>
              </a:tr>
              <a:tr h="7393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endParaRPr lang="es-ES" kern="1200"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956.  2.2.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Obtener posibles soluciones de un problema siguiendo alguna estrategia conocida. 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2.2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 y formas de razonamiento…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B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  <a:cs typeface="Calibri"/>
                        </a:rPr>
                        <a:t>STEM1, STEM2, CPSAA4, CPSAA5, CE3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4939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25485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75BDE91-D431-4FE9-9811-032C9E1FAE6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31D07E7-E966-453A-9F05-30F494927DD0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024D0B17-9764-4890-A03E-0CD0B39D5D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3355</TotalTime>
  <Words>1382</Words>
  <Application>Microsoft Office PowerPoint</Application>
  <PresentationFormat>Panorámica</PresentationFormat>
  <Paragraphs>245</Paragraphs>
  <Slides>5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Viviana Saavedra</cp:lastModifiedBy>
  <cp:revision>264</cp:revision>
  <dcterms:created xsi:type="dcterms:W3CDTF">2022-06-17T12:01:50Z</dcterms:created>
  <dcterms:modified xsi:type="dcterms:W3CDTF">2023-12-30T14:23:12Z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