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0" r:id="rId5"/>
    <p:sldId id="267" r:id="rId6"/>
    <p:sldId id="259" r:id="rId7"/>
    <p:sldId id="257" r:id="rId8"/>
    <p:sldId id="264" r:id="rId9"/>
    <p:sldId id="269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FA3895-45E0-4571-BAAE-DE32FE1D887D}" v="2" dt="2022-09-07T19:00:18.273"/>
    <p1510:client id="{2C11471D-B380-1160-3800-397FEE9A2AEF}" v="6" dt="2022-08-11T10:48:06.078"/>
    <p1510:client id="{42AF891A-C1F5-D44A-C163-8DF4DFF4A3E8}" v="48" dt="2022-08-01T09:16:54.845"/>
    <p1510:client id="{42B3E924-379D-13A8-6C47-849EF008B0EA}" v="982" dt="2023-12-30T15:48:15.715"/>
    <p1510:client id="{5D610ADE-8B18-CC4B-8EF4-B48EA5D16967}" v="20" dt="2022-08-11T10:21:01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132" y="108"/>
      </p:cViewPr>
      <p:guideLst>
        <p:guide orient="horz" pos="527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42B3E924-379D-13A8-6C47-849EF008B0EA}"/>
    <pc:docChg chg="addSld delSld modSld">
      <pc:chgData name="Ibán Useros Revesado" userId="S::iban.useros@snappet.org::abd66825-fb6e-44f2-9656-96bf8eac36ac" providerId="AD" clId="Web-{42B3E924-379D-13A8-6C47-849EF008B0EA}" dt="2023-12-30T15:48:15.715" v="911"/>
      <pc:docMkLst>
        <pc:docMk/>
      </pc:docMkLst>
      <pc:sldChg chg="modSp">
        <pc:chgData name="Ibán Useros Revesado" userId="S::iban.useros@snappet.org::abd66825-fb6e-44f2-9656-96bf8eac36ac" providerId="AD" clId="Web-{42B3E924-379D-13A8-6C47-849EF008B0EA}" dt="2023-12-30T15:48:15.715" v="911"/>
        <pc:sldMkLst>
          <pc:docMk/>
          <pc:sldMk cId="990749142" sldId="257"/>
        </pc:sldMkLst>
        <pc:graphicFrameChg chg="modGraphic">
          <ac:chgData name="Ibán Useros Revesado" userId="S::iban.useros@snappet.org::abd66825-fb6e-44f2-9656-96bf8eac36ac" providerId="AD" clId="Web-{42B3E924-379D-13A8-6C47-849EF008B0EA}" dt="2023-12-30T15:48:15.715" v="911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Ibán Useros Revesado" userId="S::iban.useros@snappet.org::abd66825-fb6e-44f2-9656-96bf8eac36ac" providerId="AD" clId="Web-{42B3E924-379D-13A8-6C47-849EF008B0EA}" dt="2023-12-30T15:46:27.082" v="910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42B3E924-379D-13A8-6C47-849EF008B0EA}" dt="2023-12-30T15:46:27.082" v="910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Ibán Useros Revesado" userId="S::iban.useros@snappet.org::abd66825-fb6e-44f2-9656-96bf8eac36ac" providerId="AD" clId="Web-{42B3E924-379D-13A8-6C47-849EF008B0EA}" dt="2023-12-30T15:46:14.175" v="907" actId="20577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42B3E924-379D-13A8-6C47-849EF008B0EA}" dt="2023-12-30T15:46:14.175" v="907" actId="20577"/>
          <ac:spMkLst>
            <pc:docMk/>
            <pc:sldMk cId="1802548540" sldId="264"/>
            <ac:spMk id="6" creationId="{2520139A-6A55-E672-2D73-D9ED726BFEAF}"/>
          </ac:spMkLst>
        </pc:spChg>
        <pc:graphicFrameChg chg="mod modGraphic">
          <ac:chgData name="Ibán Useros Revesado" userId="S::iban.useros@snappet.org::abd66825-fb6e-44f2-9656-96bf8eac36ac" providerId="AD" clId="Web-{42B3E924-379D-13A8-6C47-849EF008B0EA}" dt="2023-12-30T15:38:22.717" v="73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Ibán Useros Revesado" userId="S::iban.useros@snappet.org::abd66825-fb6e-44f2-9656-96bf8eac36ac" providerId="AD" clId="Web-{42B3E924-379D-13A8-6C47-849EF008B0EA}" dt="2023-12-30T15:45:57.595" v="903" actId="20577"/>
        <pc:sldMkLst>
          <pc:docMk/>
          <pc:sldMk cId="296443705" sldId="265"/>
        </pc:sldMkLst>
        <pc:spChg chg="mod">
          <ac:chgData name="Ibán Useros Revesado" userId="S::iban.useros@snappet.org::abd66825-fb6e-44f2-9656-96bf8eac36ac" providerId="AD" clId="Web-{42B3E924-379D-13A8-6C47-849EF008B0EA}" dt="2023-12-30T15:45:57.595" v="903" actId="20577"/>
          <ac:spMkLst>
            <pc:docMk/>
            <pc:sldMk cId="296443705" sldId="265"/>
            <ac:spMk id="6" creationId="{2520139A-6A55-E672-2D73-D9ED726BFEAF}"/>
          </ac:spMkLst>
        </pc:spChg>
        <pc:graphicFrameChg chg="mod modGraphic">
          <ac:chgData name="Ibán Useros Revesado" userId="S::iban.useros@snappet.org::abd66825-fb6e-44f2-9656-96bf8eac36ac" providerId="AD" clId="Web-{42B3E924-379D-13A8-6C47-849EF008B0EA}" dt="2023-12-30T15:38:31.327" v="739"/>
          <ac:graphicFrameMkLst>
            <pc:docMk/>
            <pc:sldMk cId="296443705" sldId="265"/>
            <ac:graphicFrameMk id="2" creationId="{B081A45C-1D03-8586-4416-5C083A96082A}"/>
          </ac:graphicFrameMkLst>
        </pc:graphicFrameChg>
      </pc:sldChg>
      <pc:sldChg chg="add del replId">
        <pc:chgData name="Ibán Useros Revesado" userId="S::iban.useros@snappet.org::abd66825-fb6e-44f2-9656-96bf8eac36ac" providerId="AD" clId="Web-{42B3E924-379D-13A8-6C47-849EF008B0EA}" dt="2023-12-30T15:38:09.528" v="727"/>
        <pc:sldMkLst>
          <pc:docMk/>
          <pc:sldMk cId="368617520" sldId="268"/>
        </pc:sldMkLst>
      </pc:sldChg>
      <pc:sldChg chg="modSp add replId">
        <pc:chgData name="Ibán Useros Revesado" userId="S::iban.useros@snappet.org::abd66825-fb6e-44f2-9656-96bf8eac36ac" providerId="AD" clId="Web-{42B3E924-379D-13A8-6C47-849EF008B0EA}" dt="2023-12-30T15:46:06.690" v="905" actId="20577"/>
        <pc:sldMkLst>
          <pc:docMk/>
          <pc:sldMk cId="1896111827" sldId="269"/>
        </pc:sldMkLst>
        <pc:spChg chg="mod">
          <ac:chgData name="Ibán Useros Revesado" userId="S::iban.useros@snappet.org::abd66825-fb6e-44f2-9656-96bf8eac36ac" providerId="AD" clId="Web-{42B3E924-379D-13A8-6C47-849EF008B0EA}" dt="2023-12-30T15:46:06.690" v="905" actId="20577"/>
          <ac:spMkLst>
            <pc:docMk/>
            <pc:sldMk cId="1896111827" sldId="269"/>
            <ac:spMk id="6" creationId="{EB57232E-01A5-E20F-6D6A-3550CA60BE79}"/>
          </ac:spMkLst>
        </pc:spChg>
        <pc:graphicFrameChg chg="mod modGraphic">
          <ac:chgData name="Ibán Useros Revesado" userId="S::iban.useros@snappet.org::abd66825-fb6e-44f2-9656-96bf8eac36ac" providerId="AD" clId="Web-{42B3E924-379D-13A8-6C47-849EF008B0EA}" dt="2023-12-30T15:45:39.016" v="901"/>
          <ac:graphicFrameMkLst>
            <pc:docMk/>
            <pc:sldMk cId="1896111827" sldId="269"/>
            <ac:graphicFrameMk id="4" creationId="{E60C2ABF-FDA7-9223-2162-2C862F331B8E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42AF891A-C1F5-D44A-C163-8DF4DFF4A3E8}"/>
    <pc:docChg chg="modSld">
      <pc:chgData name="Viviana Saavedra" userId="S::viviana.saavedra@snappet.org::aa95fd6c-3033-4ac3-a8a2-8731ac2a924c" providerId="AD" clId="Web-{42AF891A-C1F5-D44A-C163-8DF4DFF4A3E8}" dt="2022-08-01T09:16:48.580" v="43"/>
      <pc:docMkLst>
        <pc:docMk/>
      </pc:docMkLst>
      <pc:sldChg chg="modSp">
        <pc:chgData name="Viviana Saavedra" userId="S::viviana.saavedra@snappet.org::aa95fd6c-3033-4ac3-a8a2-8731ac2a924c" providerId="AD" clId="Web-{42AF891A-C1F5-D44A-C163-8DF4DFF4A3E8}" dt="2022-08-01T09:16:48.580" v="4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42AF891A-C1F5-D44A-C163-8DF4DFF4A3E8}" dt="2022-08-01T09:16:48.580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D610ADE-8B18-CC4B-8EF4-B48EA5D16967}"/>
    <pc:docChg chg="modSld">
      <pc:chgData name="Viviana Saavedra" userId="S::viviana.saavedra@snappet.org::aa95fd6c-3033-4ac3-a8a2-8731ac2a924c" providerId="AD" clId="Web-{5D610ADE-8B18-CC4B-8EF4-B48EA5D16967}" dt="2022-08-11T10:20:58.909" v="15"/>
      <pc:docMkLst>
        <pc:docMk/>
      </pc:docMkLst>
      <pc:sldChg chg="modSp">
        <pc:chgData name="Viviana Saavedra" userId="S::viviana.saavedra@snappet.org::aa95fd6c-3033-4ac3-a8a2-8731ac2a924c" providerId="AD" clId="Web-{5D610ADE-8B18-CC4B-8EF4-B48EA5D16967}" dt="2022-08-11T10:20:58.909" v="15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D610ADE-8B18-CC4B-8EF4-B48EA5D16967}" dt="2022-08-11T10:20:58.909" v="1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2C11471D-B380-1160-3800-397FEE9A2AEF}"/>
    <pc:docChg chg="modSld">
      <pc:chgData name="Viviana Saavedra" userId="S::viviana.saavedra@snappet.org::aa95fd6c-3033-4ac3-a8a2-8731ac2a924c" providerId="AD" clId="Web-{2C11471D-B380-1160-3800-397FEE9A2AEF}" dt="2022-08-11T10:48:04.109" v="3"/>
      <pc:docMkLst>
        <pc:docMk/>
      </pc:docMkLst>
      <pc:sldChg chg="modSp">
        <pc:chgData name="Viviana Saavedra" userId="S::viviana.saavedra@snappet.org::aa95fd6c-3033-4ac3-a8a2-8731ac2a924c" providerId="AD" clId="Web-{2C11471D-B380-1160-3800-397FEE9A2AEF}" dt="2022-08-11T10:48:04.109" v="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2C11471D-B380-1160-3800-397FEE9A2AEF}" dt="2022-08-11T10:48:04.109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6FA3895-45E0-4571-BAAE-DE32FE1D887D}"/>
    <pc:docChg chg="modSld">
      <pc:chgData name="Maria Del Mar Mañas Martinez" userId="S::maria.manas@snappet.org::67f3acc2-0360-426e-ba56-ef4e224d080b" providerId="AD" clId="Web-{26FA3895-45E0-4571-BAAE-DE32FE1D887D}" dt="2022-09-07T19:00:18.273" v="1"/>
      <pc:docMkLst>
        <pc:docMk/>
      </pc:docMkLst>
      <pc:sldChg chg="modSp">
        <pc:chgData name="Maria Del Mar Mañas Martinez" userId="S::maria.manas@snappet.org::67f3acc2-0360-426e-ba56-ef4e224d080b" providerId="AD" clId="Web-{26FA3895-45E0-4571-BAAE-DE32FE1D887D}" dt="2022-09-07T19:00:18.273" v="1"/>
        <pc:sldMkLst>
          <pc:docMk/>
          <pc:sldMk cId="1802548540" sldId="264"/>
        </pc:sldMkLst>
        <pc:graphicFrameChg chg="modGraphic">
          <ac:chgData name="Maria Del Mar Mañas Martinez" userId="S::maria.manas@snappet.org::67f3acc2-0360-426e-ba56-ef4e224d080b" providerId="AD" clId="Web-{26FA3895-45E0-4571-BAAE-DE32FE1D887D}" dt="2022-09-07T19:00:18.27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3E047-0ACC-29AE-218C-9DD8365F5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9E19A84-4B1F-5CF7-48BA-C5CC70873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C969FF-991F-89EA-EA7E-E9556BD1F1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B11606-490B-8A09-29BC-F9259D09C4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868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8647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de 13 lecciones que tienen como propósito </a:t>
            </a: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desarrollar habilidades para comprender y apreciar los aspectos geométricos del mundo.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comprensión de las </a:t>
            </a: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formas, sus propiedades y relaciones</a:t>
            </a:r>
            <a:r>
              <a:rPr lang="es-ES" sz="1100" dirty="0"/>
              <a:t>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es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16</a:t>
            </a:r>
            <a:r>
              <a:rPr lang="es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lecciones curriculares</a:t>
            </a:r>
            <a:endParaRPr lang="es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br>
              <a:rPr lang="es-E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Material de aula</a:t>
            </a:r>
            <a:b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950" dirty="0">
                <a:latin typeface="Arial"/>
                <a:ea typeface="Times New Roman" panose="02020603050405020304" pitchFamily="18" charset="0"/>
                <a:cs typeface="Arial"/>
              </a:rPr>
              <a:t>Transportador de ángulos, figuras geométricas, cartulinas, tijeras, pegamento, hojas de cuadrículas, fichas punteadas para dibujar figuras geométricas, geoplano, palillos, espejo y mapas.</a:t>
            </a:r>
            <a:b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950" dirty="0">
                <a:latin typeface="Arial"/>
                <a:ea typeface="Times New Roman" panose="02020603050405020304" pitchFamily="18" charset="0"/>
                <a:cs typeface="Arial"/>
              </a:rPr>
              <a:t>Aunque destacamos algunos materiales, cualquier cuerpo geométrico y objeto del aula y del entorno servirá como material para el desarrollo de las actividades. </a:t>
            </a:r>
            <a:endParaRPr lang="es-ES" sz="9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Programación </a:t>
            </a:r>
            <a:r>
              <a:rPr lang="es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Didáctica de Aula e instrumentos para la evaluación (PDA).</a:t>
            </a:r>
            <a:endParaRPr lang="es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Guía didáctica en cada lección</a:t>
            </a:r>
            <a:endParaRPr lang="es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Prueba de la unidad y </a:t>
            </a:r>
            <a:r>
              <a:rPr lang="es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Prueba competencial trimestral</a:t>
            </a:r>
            <a:endParaRPr lang="es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6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79" y="710790"/>
            <a:ext cx="6312945" cy="297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Recursos </a:t>
            </a: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016016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trimestral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728894" y="350341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ECA09F-3FB6-85DA-28AC-5335B747871B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B1A867-8993-6D94-EF2D-A573ABD6C0B6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025065"/>
              </p:ext>
            </p:extLst>
          </p:nvPr>
        </p:nvGraphicFramePr>
        <p:xfrm>
          <a:off x="613764" y="1205813"/>
          <a:ext cx="10721961" cy="4000405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503368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espacial </a:t>
                      </a:r>
                      <a:b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espacial es fundamental para comprender y apreciar los aspectos geométricos del mundo. Identificar, representar y clasificar formas, descubrir sus propiedades y relaciones, describir sus movimientos y razonar con ellas constituyen sus elementos clave.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Formas geométricas de dos y tres dimensiones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1.1.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Formas geométricas de dos o tres dimensiones en objetos de la vida cotidiana: identificación y clasificación atendiendo a sus elementos y a las relaciones entre ellos.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4380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 1.3.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Vocabulario: descripción verbal de los elementos y las propiedades de formas geométricas sencillas.</a:t>
                      </a:r>
                      <a:endParaRPr lang="es-ES" sz="11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966845"/>
                  </a:ext>
                </a:extLst>
              </a:tr>
              <a:tr h="9229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 1.4.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Propiedades de figuras geométricas de dos y tres dimensiones: exploración mediante materiales manipulables (cuadrículas, geoplanos, </a:t>
                      </a:r>
                      <a:r>
                        <a:rPr lang="es-E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policubos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, etc.) y el manejo de herramientas digitales (programas de geometría dinámica, realidad aumentada, robótica educativa, etc.).</a:t>
                      </a:r>
                      <a:endParaRPr lang="es-ES" sz="11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28014"/>
                  </a:ext>
                </a:extLst>
              </a:tr>
              <a:tr h="5862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sistemas de representación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2.1.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Descripción de la posición relativa de objetos en el espacio o representaciones suyas utilizando vocabulario geométrico adecuado (paralelo, perpendicular, oblicuo, derecha, izquierda, etc.)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6049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2.3. 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Interpretación de itinerarios en planos utilizando soportes físicos y virtuales.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335146"/>
                  </a:ext>
                </a:extLst>
              </a:tr>
              <a:tr h="60157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Movimientos y transformaciones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3.1.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Identificación de figuras transformadas mediante traslaciones y simetrías en situaciones de la vida cotidiana.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700597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498341"/>
              </p:ext>
            </p:extLst>
          </p:nvPr>
        </p:nvGraphicFramePr>
        <p:xfrm>
          <a:off x="704168" y="813067"/>
          <a:ext cx="10783664" cy="4623139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136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--competencias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Matemáticas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2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637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     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de un problema siguiendo alguna estrategia conocida.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637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      Formular y comprobar conjeturas sencillas o plantear problemas de tipo matemático en situaciones basadas en la vida cotidiana de forma guiada, reconociendo el valor del razonamiento y la argumentación para integrar y comprender nuevo conocimiento.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3.1. Analizar conjeturas matemáticas sencillas investigando patrones, propiedades y relaciones de forma pautada.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8637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4.1. Automatizar situaciones sencillas de la vida cotidiana que se realicen paso a paso o sigan una rutina utilizando de forma pautada principios básicos del pensamiento computacional.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72341"/>
                  </a:ext>
                </a:extLst>
              </a:tr>
              <a:tr h="477246"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520" marR="99520" marT="49760" marB="49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520" marR="99520" marT="0" marB="497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5.1. Realizar conexiones entre los diferentes elementos matemáticos aplicando conocimientos y experiencias propios.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584103"/>
                  </a:ext>
                </a:extLst>
              </a:tr>
              <a:tr h="47724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Interpretar situaciones en contextos diversos reconociendo las conexiones entre las matemáticas y la vida cotidiana.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59673"/>
                  </a:ext>
                </a:extLst>
              </a:tr>
              <a:tr h="8637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Reconocer lenguaje matemático sencillo presente en la vida cotidiana en diferentes formatos, adquiriendo vocabulario específico básico y mostrando comprensión del mensaje.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82709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55" y="6439427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172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Competencias y Criterios de evaluación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721215"/>
              </p:ext>
            </p:extLst>
          </p:nvPr>
        </p:nvGraphicFramePr>
        <p:xfrm>
          <a:off x="280099" y="826744"/>
          <a:ext cx="11294276" cy="56861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41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3392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890336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481263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72978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529525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682906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5189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09">
                <a:tc row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Puntos, rectas y segmentos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1133. Distinguir rectas, semirrectas y segmentos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441990272"/>
                  </a:ext>
                </a:extLst>
              </a:tr>
              <a:tr h="187509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/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444444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patrones, generalizando e interpretando…. 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STEM2, STEM3, CD1, CD3, CD5, CE3.</a:t>
                      </a:r>
                      <a:endParaRPr lang="es-ES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189470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 líneas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101. Distinguir diferentes tipos de líneas.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6. Comunicar y representar, de forma individual y colectiva, conceptos, procedimientos y resultados matemáticos utilizando el lenguaje oral, escrito…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ángulos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372. Aprender las características de los ángulos.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C.1.3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5. Reconocer y utilizar conexiones entre las diferentes ideas matemáticas, así como identificar las matemáticas implicadas en otras áreas o en la vida…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Figuras que son polígonos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370. Conocer las propiedades de los cuadriláteros y otros polígonos.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C.1.4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patrones, propiedades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3. Formular y comprobar conjeturas sencillas o plantear problemas de tipo matemático en situaciones basadas en la vida cotidiana 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CCL1, STEM1, STEM2, CD1, CD3, CD5, CE3.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 los polígonos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100. Conocer los nombres de las figuras planas.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C.1.3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019243972"/>
                  </a:ext>
                </a:extLst>
              </a:tr>
              <a:tr h="43220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6. Comunicar y representar, de forma individual y colectiva, conceptos, procedimientos y resultados matemáticos utilizando el lenguaje oral,…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581315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Polígonos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370. Conocer las propiedades de los cuadriláteros y otros polígonos.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C.1.4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444444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5.2.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5. Reconocer y utilizar conexiones entre las diferentes ideas matemáticas, así como identificar las matemáticas implicadas en otras áreas…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0988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Clasificar triángulos </a:t>
                      </a:r>
                      <a:endParaRPr lang="es-ES" sz="900" b="0" i="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1114. Clasificar triángulos según sus lados.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 1. Formas geométricas de dos y tres dimensiones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dirty="0"/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5. Reconocer y utilizar conexiones entre las diferentes ideas matemáticas, así como identificar las matemáticas implicadas en otras áreas 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44012"/>
              </p:ext>
            </p:extLst>
          </p:nvPr>
        </p:nvGraphicFramePr>
        <p:xfrm>
          <a:off x="2048508" y="529507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721339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/>
                <a:ea typeface="ABeZeh" pitchFamily="2" charset="0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16-18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422" y="6714281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44670-B67C-32A0-8A5C-20084C15C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60C2ABF-FDA7-9223-2162-2C862F331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184457"/>
              </p:ext>
            </p:extLst>
          </p:nvPr>
        </p:nvGraphicFramePr>
        <p:xfrm>
          <a:off x="280099" y="826744"/>
          <a:ext cx="11294274" cy="5687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41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3392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890336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481263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72977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529525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682906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5188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09">
                <a:tc row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tangram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938. Completar un tangram.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441990272"/>
                  </a:ext>
                </a:extLst>
              </a:tr>
              <a:tr h="187509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/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956. 2.2. Obtener posibles soluciones de un problema siguiendo alguna estrategia conocida.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2.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Resolver situaciones problematizadas, aplicando diferentes técnicas, estrategias y formas de razonamiento, para explorar… 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STEM2, CPSAA4, CPSAA5, CE3.</a:t>
                      </a:r>
                      <a:endParaRPr lang="en-GB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189470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Simetría y desplazamientos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1173. Distinguir los conceptos de simetría y traslación.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 3. Movimientos y transformaciones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5. Reconocer y utilizar conexiones entre las diferentes ideas matemáticas, así como identificar las matemáticas implicadas en otras áreas o en la vida cotidiana…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lvl="0" algn="ctr" defTabSz="914400">
                        <a:buNone/>
                      </a:pPr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6.10</a:t>
                      </a:r>
                      <a:endParaRPr lang="es-ES" sz="900" b="0" i="0" u="none" strike="noStrike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Posición relativa de objetos</a:t>
                      </a:r>
                      <a:endParaRPr lang="es-ES" sz="900" b="0" i="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852. Entender la posición relativa de los objetos.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 2. Localización y sistemas de representación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 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6. Comunicar y representar, de forma individual y colectiva, conceptos, procedimientos y resultados matemáticos utilizando el lenguaje oral, escrito, ….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CCL1, CCL3, STEM2, STEM4, CD1, CD5, CE3, CCEC4.</a:t>
                      </a:r>
                      <a:endParaRPr lang="pl-PL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Concepto de perímetro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340. Entender el perímetro como la longitud alrededor de algo.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C.1.3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6. Comunicar y representar, de forma individual y colectiva, conceptos, procedimientos y resultados matemáticos utilizando el lenguaje oral, escrito, ….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CCL1, CCL3, STEM2, STEM4, CD1, CD5, CE3, CCEC4.</a:t>
                      </a:r>
                      <a:endParaRPr lang="pl-PL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Círculo y circunferencia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1116. Conocer las propiedades básicas del círculo y la circunferencia.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C.1.1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019243972"/>
                  </a:ext>
                </a:extLst>
              </a:tr>
              <a:tr h="43220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5.2.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5. Reconocer y utilizar conexiones entre las diferentes ideas matemáticas, así como identificar las matemáticas implicadas en otras áreas…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STEM3, CD3, CD5, CC4, CCEC1.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581315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Cuerpos geométricos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196. Conocer los nombres de los cuerpos geométricos.</a:t>
                      </a: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C.1.1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444444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5. Reconocer y utilizar conexiones entre las diferentes ideas matemáticas, así como identificar las matemáticas implicadas en otras áreas o en la vida cotidiana…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STEM1, STEM3, CD3, CD5, CC4, CCEC1.</a:t>
                      </a:r>
                      <a:endParaRPr lang="en-GB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0988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Composición de figuras con sólidos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851. Componer figuras con cuerpos geométricos.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 1. Formas geométricas de dos y tres dimensiones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dirty="0"/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5.2.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5. Reconocer y utilizar conexiones entre las diferentes ideas matemáticas, así como identificar las matemáticas implicadas en otras áreas…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STEM3, CD3, CD5, CC4, CCEC1.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0096657-218C-03C4-15A8-86D6DB27F502}"/>
              </a:ext>
            </a:extLst>
          </p:cNvPr>
          <p:cNvGraphicFramePr>
            <a:graphicFrameLocks noGrp="1"/>
          </p:cNvGraphicFramePr>
          <p:nvPr/>
        </p:nvGraphicFramePr>
        <p:xfrm>
          <a:off x="2048508" y="529507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EB57232E-01A5-E20F-6D6A-3550CA60BE79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721339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/>
                <a:ea typeface="ABeZeh" pitchFamily="2" charset="0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16-18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8FCFE3AE-0E89-4982-2C09-DD67EBE7F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422" y="6714281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1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81A45C-1D03-8586-4416-5C083A960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58151"/>
              </p:ext>
            </p:extLst>
          </p:nvPr>
        </p:nvGraphicFramePr>
        <p:xfrm>
          <a:off x="264695" y="846980"/>
          <a:ext cx="11334350" cy="2196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821">
                  <a:extLst>
                    <a:ext uri="{9D8B030D-6E8A-4147-A177-3AD203B41FA5}">
                      <a16:colId xmlns:a16="http://schemas.microsoft.com/office/drawing/2014/main" val="638819682"/>
                    </a:ext>
                  </a:extLst>
                </a:gridCol>
                <a:gridCol w="745957">
                  <a:extLst>
                    <a:ext uri="{9D8B030D-6E8A-4147-A177-3AD203B41FA5}">
                      <a16:colId xmlns:a16="http://schemas.microsoft.com/office/drawing/2014/main" val="2997834348"/>
                    </a:ext>
                  </a:extLst>
                </a:gridCol>
                <a:gridCol w="848298">
                  <a:extLst>
                    <a:ext uri="{9D8B030D-6E8A-4147-A177-3AD203B41FA5}">
                      <a16:colId xmlns:a16="http://schemas.microsoft.com/office/drawing/2014/main" val="2499462410"/>
                    </a:ext>
                  </a:extLst>
                </a:gridCol>
                <a:gridCol w="473337">
                  <a:extLst>
                    <a:ext uri="{9D8B030D-6E8A-4147-A177-3AD203B41FA5}">
                      <a16:colId xmlns:a16="http://schemas.microsoft.com/office/drawing/2014/main" val="970694766"/>
                    </a:ext>
                  </a:extLst>
                </a:gridCol>
                <a:gridCol w="516367">
                  <a:extLst>
                    <a:ext uri="{9D8B030D-6E8A-4147-A177-3AD203B41FA5}">
                      <a16:colId xmlns:a16="http://schemas.microsoft.com/office/drawing/2014/main" val="1255272531"/>
                    </a:ext>
                  </a:extLst>
                </a:gridCol>
                <a:gridCol w="2269863">
                  <a:extLst>
                    <a:ext uri="{9D8B030D-6E8A-4147-A177-3AD203B41FA5}">
                      <a16:colId xmlns:a16="http://schemas.microsoft.com/office/drawing/2014/main" val="885606735"/>
                    </a:ext>
                  </a:extLst>
                </a:gridCol>
                <a:gridCol w="1312789">
                  <a:extLst>
                    <a:ext uri="{9D8B030D-6E8A-4147-A177-3AD203B41FA5}">
                      <a16:colId xmlns:a16="http://schemas.microsoft.com/office/drawing/2014/main" val="3624776406"/>
                    </a:ext>
                  </a:extLst>
                </a:gridCol>
                <a:gridCol w="374646">
                  <a:extLst>
                    <a:ext uri="{9D8B030D-6E8A-4147-A177-3AD203B41FA5}">
                      <a16:colId xmlns:a16="http://schemas.microsoft.com/office/drawing/2014/main" val="1483937014"/>
                    </a:ext>
                  </a:extLst>
                </a:gridCol>
                <a:gridCol w="561995">
                  <a:extLst>
                    <a:ext uri="{9D8B030D-6E8A-4147-A177-3AD203B41FA5}">
                      <a16:colId xmlns:a16="http://schemas.microsoft.com/office/drawing/2014/main" val="2997952694"/>
                    </a:ext>
                  </a:extLst>
                </a:gridCol>
                <a:gridCol w="2656119">
                  <a:extLst>
                    <a:ext uri="{9D8B030D-6E8A-4147-A177-3AD203B41FA5}">
                      <a16:colId xmlns:a16="http://schemas.microsoft.com/office/drawing/2014/main" val="3421382886"/>
                    </a:ext>
                  </a:extLst>
                </a:gridCol>
                <a:gridCol w="1262158">
                  <a:extLst>
                    <a:ext uri="{9D8B030D-6E8A-4147-A177-3AD203B41FA5}">
                      <a16:colId xmlns:a16="http://schemas.microsoft.com/office/drawing/2014/main" val="1819132313"/>
                    </a:ext>
                  </a:extLst>
                </a:gridCol>
              </a:tblGrid>
              <a:tr h="163959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          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8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767814"/>
                  </a:ext>
                </a:extLst>
              </a:tr>
              <a:tr h="418690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25349"/>
                  </a:ext>
                </a:extLst>
              </a:tr>
              <a:tr h="3439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6.15</a:t>
                      </a:r>
                      <a:endParaRPr lang="es-ES" sz="900" b="0" i="0" u="none" strike="noStrike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Señalar puntos de interés en un mapa o plano</a:t>
                      </a:r>
                      <a:endParaRPr lang="es-ES" sz="900" b="0" i="0" u="none" strike="noStrike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511. Señalar puntos de interés en un mapa o plano.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 2. Localización y sistemas de representación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213718276"/>
                  </a:ext>
                </a:extLst>
              </a:tr>
              <a:tr h="4864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dirty="0"/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963. 5.2.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5. Reconocer y utilizar conexiones entre las diferentes ideas matemáticas, así como identificar las matemáticas implicadas en otras áreas o en la vida cotidiana…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194379"/>
                  </a:ext>
                </a:extLst>
              </a:tr>
              <a:tr h="3638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6.16</a:t>
                      </a:r>
                      <a:endParaRPr lang="es-ES" sz="900" b="0" i="0" u="none" strike="noStrike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Localizar casillas en un plano</a:t>
                      </a:r>
                      <a:endParaRPr lang="es-ES" sz="900" b="0" i="0" u="none" strike="noStrike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513. Identificar casillas en un plano.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 2. Localización y sistemas de representación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 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417443064"/>
                  </a:ext>
                </a:extLst>
              </a:tr>
              <a:tr h="41986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444444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patrones, generalizando e interpretando….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276735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3B296C83-24B3-7B1D-AD17-F70E117C0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3280" y="6529271"/>
            <a:ext cx="804656" cy="22769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C85F843-0955-E753-6483-E5C98A657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63577"/>
              </p:ext>
            </p:extLst>
          </p:nvPr>
        </p:nvGraphicFramePr>
        <p:xfrm>
          <a:off x="2311102" y="570535"/>
          <a:ext cx="7352091" cy="28200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47206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76340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5772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28391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236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39747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0883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08832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4857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87697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7753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721339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/>
                <a:ea typeface="ABeZeh" pitchFamily="2" charset="0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16-18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43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366D95-7B7B-4355-ACAF-FBE1A8BC2C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A0E2A9-91CA-44B9-B651-B8B22A192F1E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f0ce2327-97fb-4dfc-a980-285cacb0ad39"/>
    <ds:schemaRef ds:uri="http://schemas.microsoft.com/office/infopath/2007/PartnerControls"/>
    <ds:schemaRef ds:uri="4df41d69-8cf9-497b-ae8f-b424b063cd22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E1A23F5-31D8-4972-9747-06D468099E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1818</Words>
  <Application>Microsoft Office PowerPoint</Application>
  <PresentationFormat>Panorámica</PresentationFormat>
  <Paragraphs>310</Paragraphs>
  <Slides>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173</cp:revision>
  <dcterms:created xsi:type="dcterms:W3CDTF">2022-06-17T12:01:50Z</dcterms:created>
  <dcterms:modified xsi:type="dcterms:W3CDTF">2023-12-30T15:48:16Z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