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A4A93-DBE5-3734-09DD-7237101A1EE3}" v="36" dt="2022-09-08T11:25:40.729"/>
    <p1510:client id="{422D1BE2-7C61-B98C-48D1-9437F1142EA5}" v="33" dt="2022-08-01T09:17:19.517"/>
    <p1510:client id="{4583C322-036F-B9BF-5204-176B552FDB0E}" v="17" dt="2022-09-07T19:01:25.911"/>
    <p1510:client id="{B0D16DBC-AF14-7BEE-0BA7-BAC300E5646C}" v="106" dt="2022-09-08T11:07:15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5260" autoAdjust="0"/>
  </p:normalViewPr>
  <p:slideViewPr>
    <p:cSldViewPr snapToGrid="0">
      <p:cViewPr varScale="1">
        <p:scale>
          <a:sx n="103" d="100"/>
          <a:sy n="103" d="100"/>
        </p:scale>
        <p:origin x="76" y="204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B0D16DBC-AF14-7BEE-0BA7-BAC300E5646C}"/>
    <pc:docChg chg="modSld sldOrd">
      <pc:chgData name="Maria Del Mar Mañas Martinez" userId="S::maria.manas@snappet.org::67f3acc2-0360-426e-ba56-ef4e224d080b" providerId="AD" clId="Web-{B0D16DBC-AF14-7BEE-0BA7-BAC300E5646C}" dt="2022-09-08T11:07:10.525" v="90"/>
      <pc:docMkLst>
        <pc:docMk/>
      </pc:docMkLst>
      <pc:sldChg chg="addSp delSp modSp">
        <pc:chgData name="Maria Del Mar Mañas Martinez" userId="S::maria.manas@snappet.org::67f3acc2-0360-426e-ba56-ef4e224d080b" providerId="AD" clId="Web-{B0D16DBC-AF14-7BEE-0BA7-BAC300E5646C}" dt="2022-09-08T11:06:20.414" v="44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0D16DBC-AF14-7BEE-0BA7-BAC300E5646C}" dt="2022-09-08T11:06:11.288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 modGraphic">
          <ac:chgData name="Maria Del Mar Mañas Martinez" userId="S::maria.manas@snappet.org::67f3acc2-0360-426e-ba56-ef4e224d080b" providerId="AD" clId="Web-{B0D16DBC-AF14-7BEE-0BA7-BAC300E5646C}" dt="2022-09-08T11:06:20.414" v="44"/>
          <ac:graphicFrameMkLst>
            <pc:docMk/>
            <pc:sldMk cId="1333967645" sldId="259"/>
            <ac:graphicFrameMk id="5" creationId="{88F1405C-3855-71E9-0AA8-D20F9615151E}"/>
          </ac:graphicFrameMkLst>
        </pc:graphicFrameChg>
      </pc:sldChg>
      <pc:sldChg chg="ord">
        <pc:chgData name="Maria Del Mar Mañas Martinez" userId="S::maria.manas@snappet.org::67f3acc2-0360-426e-ba56-ef4e224d080b" providerId="AD" clId="Web-{B0D16DBC-AF14-7BEE-0BA7-BAC300E5646C}" dt="2022-09-08T11:03:42.282" v="1"/>
        <pc:sldMkLst>
          <pc:docMk/>
          <pc:sldMk cId="301724074" sldId="260"/>
        </pc:sldMkLst>
      </pc:sldChg>
      <pc:sldChg chg="modSp">
        <pc:chgData name="Maria Del Mar Mañas Martinez" userId="S::maria.manas@snappet.org::67f3acc2-0360-426e-ba56-ef4e224d080b" providerId="AD" clId="Web-{B0D16DBC-AF14-7BEE-0BA7-BAC300E5646C}" dt="2022-09-08T11:07:10.525" v="90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B0D16DBC-AF14-7BEE-0BA7-BAC300E5646C}" dt="2022-09-08T11:07:10.525" v="9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422D1BE2-7C61-B98C-48D1-9437F1142EA5}"/>
    <pc:docChg chg="modSld">
      <pc:chgData name="Viviana Saavedra" userId="S::viviana.saavedra@snappet.org::aa95fd6c-3033-4ac3-a8a2-8731ac2a924c" providerId="AD" clId="Web-{422D1BE2-7C61-B98C-48D1-9437F1142EA5}" dt="2022-08-01T09:17:16.955" v="29"/>
      <pc:docMkLst>
        <pc:docMk/>
      </pc:docMkLst>
      <pc:sldChg chg="modSp">
        <pc:chgData name="Viviana Saavedra" userId="S::viviana.saavedra@snappet.org::aa95fd6c-3033-4ac3-a8a2-8731ac2a924c" providerId="AD" clId="Web-{422D1BE2-7C61-B98C-48D1-9437F1142EA5}" dt="2022-08-01T09:17:16.955" v="29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22D1BE2-7C61-B98C-48D1-9437F1142EA5}" dt="2022-08-01T09:17:16.955" v="2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583C322-036F-B9BF-5204-176B552FDB0E}"/>
    <pc:docChg chg="modSld">
      <pc:chgData name="Maria Del Mar Mañas Martinez" userId="S::maria.manas@snappet.org::67f3acc2-0360-426e-ba56-ef4e224d080b" providerId="AD" clId="Web-{4583C322-036F-B9BF-5204-176B552FDB0E}" dt="2022-09-07T19:01:25.911" v="11"/>
      <pc:docMkLst>
        <pc:docMk/>
      </pc:docMkLst>
      <pc:sldChg chg="modSp">
        <pc:chgData name="Maria Del Mar Mañas Martinez" userId="S::maria.manas@snappet.org::67f3acc2-0360-426e-ba56-ef4e224d080b" providerId="AD" clId="Web-{4583C322-036F-B9BF-5204-176B552FDB0E}" dt="2022-09-07T19:01:11.020" v="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583C322-036F-B9BF-5204-176B552FDB0E}" dt="2022-09-07T19:01:11.02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583C322-036F-B9BF-5204-176B552FDB0E}" dt="2022-09-07T19:01:25.911" v="1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4583C322-036F-B9BF-5204-176B552FDB0E}" dt="2022-09-07T19:01:25.911" v="1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33EA4A93-DBE5-3734-09DD-7237101A1EE3}"/>
    <pc:docChg chg="modSld">
      <pc:chgData name="Maria Del Mar Mañas Martinez" userId="S::maria.manas@snappet.org::67f3acc2-0360-426e-ba56-ef4e224d080b" providerId="AD" clId="Web-{33EA4A93-DBE5-3734-09DD-7237101A1EE3}" dt="2022-09-08T11:25:39.182" v="33"/>
      <pc:docMkLst>
        <pc:docMk/>
      </pc:docMkLst>
      <pc:sldChg chg="modSp">
        <pc:chgData name="Maria Del Mar Mañas Martinez" userId="S::maria.manas@snappet.org::67f3acc2-0360-426e-ba56-ef4e224d080b" providerId="AD" clId="Web-{33EA4A93-DBE5-3734-09DD-7237101A1EE3}" dt="2022-09-08T11:25:39.182" v="3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33EA4A93-DBE5-3734-09DD-7237101A1EE3}" dt="2022-09-08T11:25:39.182" v="3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08/09/2022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431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4 lecciones que tienen como propósito desarrollar habilidades y modos de pensar basados en la comprensión, la representación y el uso flexible de los números.</a:t>
            </a: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que implican la construcción del significado y el uso de los números.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lecciones curriculares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 de aula</a:t>
            </a: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Círculos de papel y plastilina. 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9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7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Recursos </a:t>
            </a: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016016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trimestral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38315"/>
              </p:ext>
            </p:extLst>
          </p:nvPr>
        </p:nvGraphicFramePr>
        <p:xfrm>
          <a:off x="613764" y="1205813"/>
          <a:ext cx="10721960" cy="3141503"/>
        </p:xfrm>
        <a:graphic>
          <a:graphicData uri="http://schemas.openxmlformats.org/drawingml/2006/table">
            <a:tbl>
              <a:tblPr firstRow="1" firstCol="1" bandRow="1"/>
              <a:tblGrid>
                <a:gridCol w="3429000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06413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86547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503368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2.4.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Fracciones propias con denominador hasta 10 en contextos de la vida cotidiana </a:t>
                      </a:r>
                      <a:r>
                        <a:rPr lang="es-ES" sz="1100" b="0" i="0" u="none" strike="noStrike" noProof="0" dirty="0">
                          <a:effectLst/>
                        </a:rPr>
                        <a:t>como partes de la unidad, como partes de una colección y representación de forma concreta, pictórica y simbólica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s-ES" sz="11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6049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4.2.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Números naturales y fracciones en contextos de la vida cotidiana: comparación y ordenación.</a:t>
                      </a:r>
                      <a:r>
                        <a:rPr lang="es-ES" sz="1100" b="0" i="0" u="none" strike="noStrike" noProof="0" dirty="0">
                          <a:effectLst/>
                        </a:rPr>
                        <a:t> Relación de los números naturales con la fracción y su expresión decimal en casos sencillos.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335146"/>
                  </a:ext>
                </a:extLst>
              </a:tr>
              <a:tr h="60492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D.</a:t>
                      </a:r>
                      <a:r>
                        <a:rPr lang="es-ES" sz="1100" b="1" i="0" u="none" strike="noStrike" noProof="0" dirty="0">
                          <a:effectLst/>
                        </a:rPr>
                        <a:t> Sentido algebraico   </a:t>
                      </a:r>
                      <a:endParaRPr lang="en-US" sz="1100" b="1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 sentido algebraico y pensamiento computacional proporciona el lenguaje en el que se comunican las matemáticas. Reconocer patrones y relaciones entre variables, expresar regularidades o modelizar situaciones con expresiones simbólicas son sus características fundamentales. </a:t>
                      </a:r>
                      <a:endParaRPr lang="en-U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cs typeface="Calibri"/>
                        </a:rPr>
                        <a:t>.</a:t>
                      </a:r>
                      <a:r>
                        <a:rPr lang="es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Modelo matemático.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cs typeface="Calibri"/>
                        </a:rPr>
                        <a:t>D 2.1.</a:t>
                      </a:r>
                      <a:r>
                        <a:rPr lang="es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 Proceso de modelización de forma guiada (dibujos, esquemas, diagramas, objetos manipulables, dramatizaciones...) en la comprensión y resolución de problemas de la vida cotidiana.  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noProof="0" dirty="0">
                        <a:effectLst/>
                      </a:endParaRPr>
                    </a:p>
                  </a:txBody>
                  <a:tcPr marL="36000" marR="36000" marT="3600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693087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727513"/>
              </p:ext>
            </p:extLst>
          </p:nvPr>
        </p:nvGraphicFramePr>
        <p:xfrm>
          <a:off x="704168" y="813067"/>
          <a:ext cx="10783664" cy="2604929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136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--competencias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Matemáticas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2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63804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     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Interpretar, de forma verbal o gráfica, problemas de la vida cotidiana, comprendiendo las preguntas planteadas a través de diferentes estrategias o herramientas.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 Dar ejemplos de problemas sobre situaciones cotidianas que se resuelven matemáticamente.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637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lenguaje matemático sencillo presente en la vida cotidiana en diferentes formatos, adquiriendo vocabulario específico básico y mostrando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82709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55" y="6439427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172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Competencias y Criterios de evaluación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417484"/>
              </p:ext>
            </p:extLst>
          </p:nvPr>
        </p:nvGraphicFramePr>
        <p:xfrm>
          <a:off x="280099" y="826744"/>
          <a:ext cx="11294276" cy="3510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41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890336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481263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2978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2952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68290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5189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fracciones sencillas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319. Dividir una barra o círculo y nombrar las partes como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2. Cantidad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2.4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953. 1.1.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1.1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 problemas de la vida cotidiana proporcionando una representación matemática de los mismos...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STEM1, STEM2, STEM4, CD2, CPSAA5, CE1, CE3, CCEC4</a:t>
                      </a:r>
                      <a:r>
                        <a:rPr lang="es-ES" sz="8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fracciones con numerador 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427. Comparar fracciones cotidianas con numerador 1 utilizando una barra de ayuda.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4.</a:t>
                      </a:r>
                      <a:r>
                        <a:rPr lang="es-ES" sz="900" u="none" strike="noStrike" baseline="0" dirty="0">
                          <a:effectLst/>
                        </a:rPr>
                        <a:t> Relaciones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4.2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953. 1.1.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 problemas de la vida cotidiana proporcionando una representación matemática de los mismos...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STEM1, STEM2, STEM4, CD2, CPSAA5, CE1, CE3, CCEC4</a:t>
                      </a:r>
                      <a:r>
                        <a:rPr lang="es-ES" sz="8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 significado a fracciones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853. Entender situaciones con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D. 2. Modelo matemático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D. 2.1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 Formular y comprobar conjeturas sencillas o plantear problemas de tipo matemático en situaciones basadas en la vida cotidiana 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CCL1, STEM1, STEM2, CD1, CD3, CD5, CE3.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fracciones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319. Dividir una barra o círculo y nombrar las partes como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 utilizando el lenguaje oral, escrito…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4356"/>
              </p:ext>
            </p:extLst>
          </p:nvPr>
        </p:nvGraphicFramePr>
        <p:xfrm>
          <a:off x="2048508" y="529507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721339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noProof="0" dirty="0">
                <a:solidFill>
                  <a:srgbClr val="009ED0"/>
                </a:solidFill>
                <a:latin typeface="ABeZeh"/>
              </a:rPr>
              <a:t>4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-6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422" y="6714281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C7C695-E380-4659-AA14-BF663CFDAF7E}"/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712</Words>
  <Application>Microsoft Office PowerPoint</Application>
  <PresentationFormat>Panorámica</PresentationFormat>
  <Paragraphs>161</Paragraphs>
  <Slides>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85</cp:revision>
  <dcterms:created xsi:type="dcterms:W3CDTF">2022-06-17T12:01:50Z</dcterms:created>
  <dcterms:modified xsi:type="dcterms:W3CDTF">2022-09-08T11:25:45Z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