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3"/>
  </p:notesMasterIdLst>
  <p:sldIdLst>
    <p:sldId id="260" r:id="rId5"/>
    <p:sldId id="267" r:id="rId6"/>
    <p:sldId id="259" r:id="rId7"/>
    <p:sldId id="257" r:id="rId8"/>
    <p:sldId id="264" r:id="rId9"/>
    <p:sldId id="270" r:id="rId10"/>
    <p:sldId id="271" r:id="rId11"/>
    <p:sldId id="272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32F149-C03C-2FA1-5303-8D95B8980D1C}" v="45" dt="2022-08-01T09:14:36.1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>
        <p:scale>
          <a:sx n="82" d="100"/>
          <a:sy n="82" d="100"/>
        </p:scale>
        <p:origin x="148" y="-392"/>
      </p:cViewPr>
      <p:guideLst>
        <p:guide orient="horz" pos="527"/>
        <p:guide pos="1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5932F149-C03C-2FA1-5303-8D95B8980D1C}"/>
    <pc:docChg chg="modSld">
      <pc:chgData name="Viviana Saavedra" userId="S::viviana.saavedra@snappet.org::aa95fd6c-3033-4ac3-a8a2-8731ac2a924c" providerId="AD" clId="Web-{5932F149-C03C-2FA1-5303-8D95B8980D1C}" dt="2022-08-01T09:14:31.306" v="41"/>
      <pc:docMkLst>
        <pc:docMk/>
      </pc:docMkLst>
      <pc:sldChg chg="modSp">
        <pc:chgData name="Viviana Saavedra" userId="S::viviana.saavedra@snappet.org::aa95fd6c-3033-4ac3-a8a2-8731ac2a924c" providerId="AD" clId="Web-{5932F149-C03C-2FA1-5303-8D95B8980D1C}" dt="2022-08-01T09:14:31.306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932F149-C03C-2FA1-5303-8D95B8980D1C}" dt="2022-08-01T09:14:31.306" v="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09/05/2023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972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8582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353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09/05/2023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09/05/2023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09/05/2023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09/05/2023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09/05/2023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09/05/2023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495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</a:t>
            </a:r>
            <a:r>
              <a:rPr lang="es-ES" sz="11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24 </a:t>
            </a: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lecciones que tienen como propósito desarrollar habilidades y modos de pensar basados en la comprensión, la representación y el uso flexible de los números y las operaciones. </a:t>
            </a: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construcción del significado y el uso de los números.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dificultades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que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presente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el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es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 smtClean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24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Fichas de contadores</a:t>
            </a:r>
            <a:r>
              <a:rPr lang="es-ES" sz="11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, juegos de cartas, </a:t>
            </a:r>
            <a:r>
              <a:rPr lang="es-ES" sz="11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dinero ficticio</a:t>
            </a:r>
            <a:r>
              <a:rPr lang="es-ES" sz="11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, papel y lápiz, hojas cuadriculadas, mostradores, </a:t>
            </a:r>
            <a:r>
              <a:rPr lang="es-ES" sz="11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tarjetas con tablas de multiplicar y dados.</a:t>
            </a: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</a:t>
            </a:r>
            <a:r>
              <a:rPr lang="es-ES_tradnl" sz="2200" b="1" dirty="0" smtClean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2 </a:t>
            </a:r>
            <a:endParaRPr lang="es-ES_tradnl" sz="2200" dirty="0">
              <a:solidFill>
                <a:srgbClr val="FF000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469553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157930"/>
              </p:ext>
            </p:extLst>
          </p:nvPr>
        </p:nvGraphicFramePr>
        <p:xfrm>
          <a:off x="613764" y="1084464"/>
          <a:ext cx="10721961" cy="4482035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358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1105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  <a:endParaRPr lang="es-ES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2881748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</a:t>
                      </a:r>
                      <a:r>
                        <a:rPr lang="es-E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operaciones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 smtClean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3.1. </a:t>
                      </a:r>
                      <a: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de cálculo mental con números naturales y fracciones. Explicación razonada de la estrategia seleccionada.</a:t>
                      </a:r>
                      <a:b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100" b="1" i="0" u="none" strike="noStrike" kern="1200" dirty="0" smtClean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3.2. </a:t>
                      </a:r>
                      <a: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de reconocimiento de qué operaciones simples (suma, resta, multiplicación, división como reparto y partición) son útiles para resolver situaciones contextualizadas. La representación de problemas con dibujos o materiales concretos para el reconocimiento de las operaciones.</a:t>
                      </a:r>
                      <a:b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100" b="1" i="0" u="none" strike="noStrike" kern="1200" dirty="0" smtClean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3.3. </a:t>
                      </a:r>
                      <a: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Construcción de las tablas de multiplicar apoyándose en número de veces, suma repetida o disposición en cuadrículas.</a:t>
                      </a:r>
                      <a:b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100" b="1" i="0" u="none" strike="noStrike" kern="1200" dirty="0" smtClean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es-ES" sz="1100" b="1" i="0" u="none" strike="noStrike" kern="1200" dirty="0" smtClean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3.4. </a:t>
                      </a:r>
                      <a:r>
                        <a:rPr lang="es-ES" sz="11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Suma, resta, multiplicación y división de números naturales resueltas con flexibilidad y sentido: utilidad en situaciones contextualizadas, estrategias y herramientas de resolución y propiedades. Identificación de la multiplicación y división como operaciones inversas.</a:t>
                      </a:r>
                      <a:endParaRPr lang="es-E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25357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 smtClean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4.1. </a:t>
                      </a:r>
                      <a: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Sistema de numeración de base diez (hasta el 9999): aplicación de las relaciones que genera en las operaciones. Multiplicación por la unidad seguida de ceros.</a:t>
                      </a:r>
                      <a:b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100" b="1" i="0" u="none" strike="noStrike" kern="1200" dirty="0" smtClean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4.3. </a:t>
                      </a:r>
                      <a: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 entre la suma y la resta, y la multiplicación y la división: aplicación en contextos cotidianos, identificando sus regularidades y descubriendo sus propiedades.</a:t>
                      </a:r>
                      <a:endParaRPr lang="es-E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439823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85481"/>
              </p:ext>
            </p:extLst>
          </p:nvPr>
        </p:nvGraphicFramePr>
        <p:xfrm>
          <a:off x="704168" y="813068"/>
          <a:ext cx="10783664" cy="5280964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19392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2</a:t>
                      </a:r>
                      <a:r>
                        <a:rPr lang="es-ES" sz="11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1259157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     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</a:t>
                      </a: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 1.1. </a:t>
                      </a:r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Interpretar, de forma verbal o gráfica, problemas de la vida cotidiana, comprendiendo las preguntas planteadas a través de diferentes estrategias o herramientas, incluidas las tecnológicas.</a:t>
                      </a:r>
                      <a:b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1.2. Producir representaciones matemáticas, a través de esquemas o diagramas, que ayuden en la resolución de una situación problematizada</a:t>
                      </a:r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s-E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48378" marR="48378" marT="1036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1344956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      Resolver situaciones problematizadas, aplicando diferentes técnicas, estrategias y formas de razonamiento, para explorar distintas maneras de proceder, obtener soluciones y asegurar su validez desde un punto de vista formal y en relación con el contexto planteado.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2.1. Comparar entre diferentes estrategias para resolver un problema de forma pautada.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2.2. Obtener posibles soluciones de un problema siguiendo alguna estrategia conocida.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 2.3. Demostrar la corrección matemática de las soluciones de un problema y su coherencia en el contexto planteado</a:t>
                      </a:r>
                      <a:r>
                        <a:rPr lang="es-E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866492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CCL1, STEM1, STEM2,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      Formular y comprobar conjeturas sencillas o plantear problemas de tipo matemático en situaciones basadas en la vida cotidiana de forma guiada, reconociendo el valor del razonamiento y la argumentación para integrar y comprender nuevo conocimiento.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 3.1. Analizar conjeturas matemáticas sencillas investigando patrones, propiedades y relaciones de forma pautada</a:t>
                      </a:r>
                      <a:r>
                        <a:rPr lang="es-E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3.2. Dar ejemplos de problemas sobre situaciones cotidianas que se resuelven matemáticamente</a:t>
                      </a:r>
                      <a:r>
                        <a:rPr lang="es-E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L="48378" marR="48378" marT="1036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  <a:tr h="749882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Utilizar el pensamiento computacional organizando datos, descomponiendo en partes, reconociendo patrones, generalizando e interpretando, modificando y creando algoritmos de forma guiada para modelizar y automatizar situaciones de la vida cotidiana.</a:t>
                      </a:r>
                      <a:endParaRPr lang="es-ES" sz="10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4.1. Automatizar situaciones sencillas de la vida cotidiana que se realicen paso a paso o sigan una rutina utilizando de forma pautada principios básicos del pensamiento computacional.</a:t>
                      </a: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767792"/>
                  </a:ext>
                </a:extLst>
              </a:tr>
              <a:tr h="8665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pl-PL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9520" marR="99520" marT="49760" marB="49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  <a:endParaRPr lang="es-ES" sz="10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9520" marR="99520" marT="49760" marB="497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</a:t>
                      </a:r>
                      <a:r>
                        <a:rPr lang="es-E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r>
                        <a:rPr lang="es-ES" sz="1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6.1. Reconocer el lenguaje matemático sencillo presente en la vida cotidiana en diferentes formatos, adquiriendo vocabulario específico básico y mostrando comprensión del mensaje.</a:t>
                      </a: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252335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598170"/>
              </p:ext>
            </p:extLst>
          </p:nvPr>
        </p:nvGraphicFramePr>
        <p:xfrm>
          <a:off x="263237" y="845177"/>
          <a:ext cx="11125568" cy="5136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4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675306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0005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72811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61371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30213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0879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470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9577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041995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Formar grupos iguales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84. Definir grupos para multiplicar.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3.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960.  4.1. Utilizar principios básicos del pensamiento computacional de forma guiada.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4.1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Utilizar el pensamiento computacional organizando datos, descomponiendo en partes, reconociendo patrones, generalizando…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Sumas reiteradas en la recta numérica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881. Multiplicar en la</a:t>
                      </a:r>
                      <a:r>
                        <a:rPr lang="es-ES" sz="9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recta numérica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3.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955. 2.1.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Aplicar diferentes estrategias para resolver un problema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de forma pautada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C.E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effectLst/>
                        </a:rPr>
                        <a:t>2. Resolver situaciones problematizadas, aplicando diferentes técnicas, estrategias y formas de razonamiento, para explorar distintas</a:t>
                      </a:r>
                      <a:r>
                        <a:rPr lang="es-ES" sz="900" u="none" strike="noStrike" baseline="0" dirty="0" smtClean="0">
                          <a:effectLst/>
                        </a:rPr>
                        <a:t>..</a:t>
                      </a:r>
                      <a:r>
                        <a:rPr lang="es-ES" sz="900" u="none" strike="noStrike" dirty="0" smtClean="0">
                          <a:effectLst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pl-PL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Entender el significado de la multiplicación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86. Entender el significado de la multiplicación.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3.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955. 2.1.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Aplicar diferentes estrategias para resolver un problema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de forma pautada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C.E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effectLst/>
                        </a:rPr>
                        <a:t>2. Resolver situaciones problematizadas, aplicando diferentes técnicas, estrategias y formas de razonamiento, para explorar distintas</a:t>
                      </a:r>
                      <a:r>
                        <a:rPr lang="es-ES" sz="900" u="none" strike="noStrike" baseline="0" dirty="0" smtClean="0">
                          <a:effectLst/>
                        </a:rPr>
                        <a:t>..</a:t>
                      </a:r>
                      <a:r>
                        <a:rPr lang="es-ES" sz="900" u="none" strike="noStrike" dirty="0" smtClean="0">
                          <a:effectLst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pl-PL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Representar gráficamente la multiplicación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83. Representar gráficamente la multiplicación.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3.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956.  2.2.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Obtener posibles soluciones de un problema siguiendo alguna estrategia conocida.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razonamiento…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41963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por 1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1240. Practicar</a:t>
                      </a:r>
                      <a:r>
                        <a:rPr lang="es-ES" sz="9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la tabla del 1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3.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960.  4.1. Utilizar principios básicos del pensamiento computacional de forma guiada.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4.1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Utilizar el pensamiento computacional organizando datos, descomponiendo en partes, reconociendo patrones, generalizando…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536438"/>
                  </a:ext>
                </a:extLst>
              </a:tr>
              <a:tr h="41963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2.6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por 10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149. Practicar</a:t>
                      </a:r>
                      <a:r>
                        <a:rPr lang="es-ES" sz="9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la tabla del 10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4.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4.1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pl-PL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49471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954.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1.2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Producir representaciones matemáticas para la resolución de una situación problematizada.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C.E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1. Interpretar problemas de la vida cotidiana proporcionando una representación matemática de los mismos...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276884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583057"/>
              </p:ext>
            </p:extLst>
          </p:nvPr>
        </p:nvGraphicFramePr>
        <p:xfrm>
          <a:off x="2223262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4º 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2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</a:t>
            </a:r>
            <a:r>
              <a:rPr lang="es-ES" sz="1000" b="1" dirty="0" smtClean="0">
                <a:solidFill>
                  <a:srgbClr val="009ED0"/>
                </a:solidFill>
                <a:latin typeface="ABeZeh"/>
              </a:rPr>
              <a:t>24-28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322892"/>
              </p:ext>
            </p:extLst>
          </p:nvPr>
        </p:nvGraphicFramePr>
        <p:xfrm>
          <a:off x="263237" y="845179"/>
          <a:ext cx="11169111" cy="54232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878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16488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292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36424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616939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31424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405851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1094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8040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508903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047477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5538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32739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341125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2.7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 2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154. Practicar</a:t>
                      </a:r>
                      <a:r>
                        <a:rPr lang="es-ES" sz="9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la tabla del 2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3.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1354751395"/>
                  </a:ext>
                </a:extLst>
              </a:tr>
              <a:tr h="42547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958. 3.1. Analizar conjeturas matemáticas investigando patrones y relaciones de forma guiada. 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CCL1, STEM1, STEM2, CD1, CD3, CD5, CE3.</a:t>
                      </a:r>
                      <a:endParaRPr lang="es-E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36318"/>
                  </a:ext>
                </a:extLst>
              </a:tr>
              <a:tr h="3411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2.8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por 5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155. Practicar</a:t>
                      </a:r>
                      <a:r>
                        <a:rPr lang="es-ES" sz="9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la tabla del 5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3.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2983584206"/>
                  </a:ext>
                </a:extLst>
              </a:tr>
              <a:tr h="4894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960.  4.1. Utilizar principios básicos del pensamiento computacional de forma guiada.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4.1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Utilizar el pensamiento computacional organizando datos, descomponiendo en partes, reconociendo patrones, generalizando…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51196"/>
                  </a:ext>
                </a:extLst>
              </a:tr>
              <a:tr h="3629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2.9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 3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159. Practicar</a:t>
                      </a:r>
                      <a:r>
                        <a:rPr lang="es-ES" sz="9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la tabla del 3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3.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1369715224"/>
                  </a:ext>
                </a:extLst>
              </a:tr>
              <a:tr h="4894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 Comunicar y representar, de forma individual y colectiva, conceptos, procedimientos y resultados matemáticos utilizando el lenguaje oral…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955631"/>
                  </a:ext>
                </a:extLst>
              </a:tr>
              <a:tr h="3287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2.10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por 4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Ejercicios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165. Practicar</a:t>
                      </a:r>
                      <a:r>
                        <a:rPr lang="es-ES" sz="9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la tabla del 4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3.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18870"/>
                  </a:ext>
                </a:extLst>
              </a:tr>
              <a:tr h="408996"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955. 2.1.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Aplicar diferentes estrategias para resolver un problema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de forma pautada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C.E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effectLst/>
                        </a:rPr>
                        <a:t>2. Resolver situaciones problematizadas, aplicando diferentes técnicas, estrategias y formas de razonamiento, para explorar distintas</a:t>
                      </a:r>
                      <a:r>
                        <a:rPr lang="es-ES" sz="900" u="none" strike="noStrike" baseline="0" dirty="0" smtClean="0">
                          <a:effectLst/>
                        </a:rPr>
                        <a:t>..</a:t>
                      </a:r>
                      <a:r>
                        <a:rPr lang="es-ES" sz="900" u="none" strike="noStrike" dirty="0" smtClean="0">
                          <a:effectLst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pl-PL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327179"/>
                  </a:ext>
                </a:extLst>
              </a:tr>
              <a:tr h="3287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2.11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 6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169. Practicar</a:t>
                      </a:r>
                      <a:r>
                        <a:rPr lang="es-ES" sz="9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la tabla del 6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3.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705126"/>
                  </a:ext>
                </a:extLst>
              </a:tr>
              <a:tr h="4894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955. 2.1.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Aplicar diferentes estrategias para resolver un problema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de forma pautada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C.E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effectLst/>
                        </a:rPr>
                        <a:t>2. Resolver situaciones problematizadas, aplicando diferentes técnicas, estrategias y formas de razonamiento, para explorar distintas</a:t>
                      </a:r>
                      <a:r>
                        <a:rPr lang="es-ES" sz="900" u="none" strike="noStrike" baseline="0" dirty="0" smtClean="0">
                          <a:effectLst/>
                        </a:rPr>
                        <a:t>..</a:t>
                      </a:r>
                      <a:r>
                        <a:rPr lang="es-ES" sz="900" u="none" strike="noStrike" dirty="0" smtClean="0">
                          <a:effectLst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pl-PL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497529"/>
                  </a:ext>
                </a:extLst>
              </a:tr>
              <a:tr h="4082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2.12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 8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adaptativo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171. Practicar</a:t>
                      </a:r>
                      <a:r>
                        <a:rPr lang="es-ES" sz="9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la tabla del 8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3.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pl-PL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958516"/>
                  </a:ext>
                </a:extLst>
              </a:tr>
              <a:tr h="294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ES" sz="900" u="none" strike="noStrike" dirty="0" smtClean="0"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Ejercicio 3</a:t>
                      </a:r>
                    </a:p>
                    <a:p>
                      <a:pPr algn="l" fontAlgn="ctr"/>
                      <a:endParaRPr lang="es-E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953. 1.1.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Interpretar situaciones cotidianas, comprendiendo las preguntas y planteando estrategias.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C.E.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matemática…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70675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751672"/>
              </p:ext>
            </p:extLst>
          </p:nvPr>
        </p:nvGraphicFramePr>
        <p:xfrm>
          <a:off x="2266804" y="554331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2134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4º 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2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: </a:t>
            </a:r>
            <a:r>
              <a:rPr lang="es-ES" sz="1000" b="1" dirty="0" smtClean="0">
                <a:solidFill>
                  <a:srgbClr val="009ED0"/>
                </a:solidFill>
                <a:latin typeface="ABeZeh"/>
              </a:rPr>
              <a:t>24-28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sesiones </a:t>
            </a:r>
            <a:endParaRPr kumimoji="0" lang="es-ES_tradnl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128" y="6209282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71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721446"/>
              </p:ext>
            </p:extLst>
          </p:nvPr>
        </p:nvGraphicFramePr>
        <p:xfrm>
          <a:off x="263237" y="845179"/>
          <a:ext cx="11169111" cy="52903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878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676796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374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75298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616939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31424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405851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1094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8040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508903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047477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53899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325501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33914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2.13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por 9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173. Practicar</a:t>
                      </a:r>
                      <a:r>
                        <a:rPr lang="es-ES" sz="9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la tabla del 9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3.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1354751395"/>
                  </a:ext>
                </a:extLst>
              </a:tr>
              <a:tr h="42300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955. 2.1.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Aplicar diferentes estrategias para resolver un problema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de forma pautada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C.E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effectLst/>
                        </a:rPr>
                        <a:t>2. Resolver situaciones problematizadas, aplicando diferentes técnicas, estrategias y formas de razonamiento, para explorar distintas</a:t>
                      </a:r>
                      <a:r>
                        <a:rPr lang="es-ES" sz="900" u="none" strike="noStrike" baseline="0" dirty="0" smtClean="0">
                          <a:effectLst/>
                        </a:rPr>
                        <a:t>..</a:t>
                      </a:r>
                      <a:r>
                        <a:rPr lang="es-ES" sz="900" u="none" strike="noStrike" dirty="0" smtClean="0">
                          <a:effectLst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pl-PL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36318"/>
                  </a:ext>
                </a:extLst>
              </a:tr>
              <a:tr h="3391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2.14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por 7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175. Practicar</a:t>
                      </a:r>
                      <a:r>
                        <a:rPr lang="es-ES" sz="9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la tabla del 7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3.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2983584206"/>
                  </a:ext>
                </a:extLst>
              </a:tr>
              <a:tr h="48659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955. 2.1.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Aplicar diferentes estrategias para resolver un problema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de forma pautada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C.E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effectLst/>
                        </a:rPr>
                        <a:t>2. Resolver situaciones problematizadas, aplicando diferentes técnicas, estrategias y formas de razonamiento, para explorar distintas</a:t>
                      </a:r>
                      <a:r>
                        <a:rPr lang="es-ES" sz="900" u="none" strike="noStrike" baseline="0" dirty="0" smtClean="0">
                          <a:effectLst/>
                        </a:rPr>
                        <a:t>..</a:t>
                      </a:r>
                      <a:r>
                        <a:rPr lang="es-ES" sz="900" u="none" strike="noStrike" dirty="0" smtClean="0">
                          <a:effectLst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pl-PL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51196"/>
                  </a:ext>
                </a:extLst>
              </a:tr>
              <a:tr h="3608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2.15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por decenas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276. Multiplicar por decenas.</a:t>
                      </a: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3.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1369715224"/>
                  </a:ext>
                </a:extLst>
              </a:tr>
              <a:tr h="48659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959. 3.2. Dar ejemplos de problemas sobre situaciones cotidianas que se resuelven matemáticamente. 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3. Formular y comprobar conjeturas sencillas o plantear problemas de tipo matemático..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CCL1, STEM1, STEM2, CD1, CD3, CD5, CE3.</a:t>
                      </a:r>
                      <a:endParaRPr lang="es-E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955631"/>
                  </a:ext>
                </a:extLst>
              </a:tr>
              <a:tr h="32685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2.16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tabla</a:t>
                      </a:r>
                      <a:r>
                        <a:rPr lang="es-ES" sz="900" u="none" strike="noStrike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pitagórica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Ejercicios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150. Multiplicar por filas o grupos.</a:t>
                      </a: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18870"/>
                  </a:ext>
                </a:extLst>
              </a:tr>
              <a:tr h="415406"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con el contexto. 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 2.3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Resolver situaciones problematizadas, aplicando diferentes técnicas, estrategias y formas de razonamiento... 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pl-PL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327179"/>
                  </a:ext>
                </a:extLst>
              </a:tr>
              <a:tr h="32685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2.17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Patrones en la tabla pitagórica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150. Multiplicar por filas o grupos.</a:t>
                      </a: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705126"/>
                  </a:ext>
                </a:extLst>
              </a:tr>
              <a:tr h="48659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958. 3.1. Analizar conjeturas matemáticas investigando patrones y relaciones de forma guiada. 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CCL1, STEM1, STEM2, CD1, CD3, CD5, CE3.</a:t>
                      </a:r>
                      <a:endParaRPr lang="es-E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497529"/>
                  </a:ext>
                </a:extLst>
              </a:tr>
              <a:tr h="3007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2.18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Propiedades de la multiplicación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adaptativo</a:t>
                      </a:r>
                    </a:p>
                  </a:txBody>
                  <a:tcPr marL="6349" marR="6349" marT="6349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6349" marR="6349" marT="6349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1248. Conocer las propiedades conmutativa y asociativa de la multiplicación.</a:t>
                      </a:r>
                    </a:p>
                  </a:txBody>
                  <a:tcPr marL="6349" marR="6349" marT="6349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4.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4.3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pl-PL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49" marR="6349" marT="6349" marB="0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958516"/>
                  </a:ext>
                </a:extLst>
              </a:tr>
              <a:tr h="41540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ES" sz="900" u="none" strike="noStrike" dirty="0" smtClean="0"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Ejercicio 3</a:t>
                      </a:r>
                    </a:p>
                    <a:p>
                      <a:pPr algn="l" fontAlgn="ctr"/>
                      <a:endParaRPr lang="es-E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956.  2.2.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Obtener posibles soluciones de un problema siguiendo alguna estrategia conocida.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razonamiento…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70675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751672"/>
              </p:ext>
            </p:extLst>
          </p:nvPr>
        </p:nvGraphicFramePr>
        <p:xfrm>
          <a:off x="2266804" y="554331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2134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4º 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2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: </a:t>
            </a:r>
            <a:r>
              <a:rPr lang="es-ES" sz="1000" b="1" dirty="0" smtClean="0">
                <a:solidFill>
                  <a:srgbClr val="009ED0"/>
                </a:solidFill>
                <a:latin typeface="ABeZeh"/>
              </a:rPr>
              <a:t>24-28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sesiones </a:t>
            </a:r>
            <a:endParaRPr kumimoji="0" lang="es-ES_tradnl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128" y="6209282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580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434947"/>
              </p:ext>
            </p:extLst>
          </p:nvPr>
        </p:nvGraphicFramePr>
        <p:xfrm>
          <a:off x="263237" y="845179"/>
          <a:ext cx="11169111" cy="53232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878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08739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81797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75298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616939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31424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405851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1094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8040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508903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047477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5538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32739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341125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2.19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Propiedad distributiva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1250. Conocer la propiedad distributiva.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4.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4.3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1354751395"/>
                  </a:ext>
                </a:extLst>
              </a:tr>
              <a:tr h="42547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956.  2.2.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Obtener posibles soluciones de un problema siguiendo alguna estrategia conocida.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razonamiento…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36318"/>
                  </a:ext>
                </a:extLst>
              </a:tr>
              <a:tr h="3411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2.20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 tablas de multiplicar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1242. Practicar con las tablas de multiplicar.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2983584206"/>
                  </a:ext>
                </a:extLst>
              </a:tr>
              <a:tr h="4894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959. 3.2. Dar ejemplos de problemas sobre situaciones cotidianas que se resuelven matemáticamente. 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3. Formular y comprobar conjeturas sencillas o plantear problemas de tipo matemático..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CCL1, STEM1, STEM2, CD1, CD3, CD5, CE3.</a:t>
                      </a:r>
                      <a:endParaRPr lang="es-E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51196"/>
                  </a:ext>
                </a:extLst>
              </a:tr>
              <a:tr h="3629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2.21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doble y el triple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160. Calcular el doble o el triple de un número.</a:t>
                      </a:r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1369715224"/>
                  </a:ext>
                </a:extLst>
              </a:tr>
              <a:tr h="4894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955. 2.1.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Aplicar diferentes estrategias para resolver un problema</a:t>
                      </a:r>
                      <a:r>
                        <a:rPr lang="es-ES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de forma pautada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C.E</a:t>
                      </a:r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effectLst/>
                        </a:rPr>
                        <a:t>2. Resolver situaciones problematizadas, aplicando diferentes técnicas, estrategias y formas de razonamiento, para explorar distintas</a:t>
                      </a:r>
                      <a:r>
                        <a:rPr lang="es-ES" sz="900" u="none" strike="noStrike" baseline="0" dirty="0" smtClean="0">
                          <a:effectLst/>
                        </a:rPr>
                        <a:t>..</a:t>
                      </a:r>
                      <a:r>
                        <a:rPr lang="es-ES" sz="900" u="none" strike="noStrike" dirty="0" smtClean="0">
                          <a:effectLst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pl-PL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955631"/>
                  </a:ext>
                </a:extLst>
              </a:tr>
              <a:tr h="3287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2.22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sin</a:t>
                      </a:r>
                      <a:r>
                        <a:rPr lang="es-ES" sz="900" u="none" strike="noStrike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llevadas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Ejercicios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177. Multiplicar sin llevadas.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18870"/>
                  </a:ext>
                </a:extLst>
              </a:tr>
              <a:tr h="408996"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960.  4.1. Utilizar principios básicos del pensamiento computacional de forma guiada.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4.1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Utilizar el pensamiento computacional organizando datos, descomponiendo en partes, reconociendo patrones, generalizando…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327179"/>
                  </a:ext>
                </a:extLst>
              </a:tr>
              <a:tr h="3287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2.23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con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llevadas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292. Multiplicar con llevadas por números</a:t>
                      </a:r>
                      <a:r>
                        <a:rPr lang="es-ES" sz="900" u="none" strike="noStrike" baseline="0" dirty="0" smtClean="0">
                          <a:effectLst/>
                          <a:latin typeface="+mn-lt"/>
                        </a:rPr>
                        <a:t> de una cifra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705126"/>
                  </a:ext>
                </a:extLst>
              </a:tr>
              <a:tr h="4894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959. 3.2. Dar ejemplos de problemas sobre situaciones cotidianas que se resuelven matemáticamente. 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3. Formular y comprobar conjeturas sencillas o plantear problemas de tipo matemático..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CCL1, STEM1, STEM2, CD1, CD3, CD5, CE3.</a:t>
                      </a:r>
                      <a:endParaRPr lang="es-E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497529"/>
                  </a:ext>
                </a:extLst>
              </a:tr>
              <a:tr h="2722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2.24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por 10, 100 o 1.000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adaptativo</a:t>
                      </a:r>
                    </a:p>
                  </a:txBody>
                  <a:tcPr marL="6349" marR="6349" marT="6349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6349" marR="6349" marT="6349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281. Multiplicar por 10, 100, 1.000.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dirty="0">
                          <a:effectLst/>
                        </a:rPr>
                        <a:t>A. </a:t>
                      </a:r>
                      <a:r>
                        <a:rPr lang="es-ES" sz="900" u="none" strike="noStrike" dirty="0" smtClean="0">
                          <a:effectLst/>
                        </a:rPr>
                        <a:t>4. </a:t>
                      </a:r>
                      <a:r>
                        <a:rPr lang="es-E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Relaciones.</a:t>
                      </a:r>
                      <a:endParaRPr lang="es-E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A </a:t>
                      </a:r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4.1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pl-PL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349" marR="6349" marT="6349" marB="0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958516"/>
                  </a:ext>
                </a:extLst>
              </a:tr>
              <a:tr h="294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ES" sz="900" u="none" strike="noStrike" dirty="0" smtClean="0"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es-ES" sz="900" u="none" strike="noStrike" dirty="0" smtClean="0">
                          <a:effectLst/>
                          <a:latin typeface="+mn-lt"/>
                        </a:rPr>
                        <a:t>Ejercicio 3</a:t>
                      </a:r>
                    </a:p>
                    <a:p>
                      <a:pPr algn="l" fontAlgn="ctr"/>
                      <a:endParaRPr lang="es-E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958. 3.1. Analizar conjeturas matemáticas investigando patrones y relaciones de forma guiada. 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CCL1, STEM1, STEM2, CD1, CD3, CD5, CE3.</a:t>
                      </a:r>
                      <a:endParaRPr lang="es-E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70675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751672"/>
              </p:ext>
            </p:extLst>
          </p:nvPr>
        </p:nvGraphicFramePr>
        <p:xfrm>
          <a:off x="2266804" y="554331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2134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4º 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2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: </a:t>
            </a:r>
            <a:r>
              <a:rPr lang="es-ES" sz="1000" b="1" dirty="0" smtClean="0">
                <a:solidFill>
                  <a:srgbClr val="009ED0"/>
                </a:solidFill>
                <a:latin typeface="ABeZeh"/>
              </a:rPr>
              <a:t>24-28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sesiones </a:t>
            </a:r>
            <a:endParaRPr kumimoji="0" lang="es-ES_tradnl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128" y="6209282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819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40E073-6F50-4CA5-AB45-AE39AAC12662}"/>
</file>

<file path=customXml/itemProps2.xml><?xml version="1.0" encoding="utf-8"?>
<ds:datastoreItem xmlns:ds="http://schemas.openxmlformats.org/officeDocument/2006/customXml" ds:itemID="{E2FF9AF3-AF76-410B-A55A-4441E4F7861D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4174DA56-498A-4C3A-B4D8-ECAC4CCEE3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3617</TotalTime>
  <Words>2683</Words>
  <Application>Microsoft Office PowerPoint</Application>
  <PresentationFormat>Panorámica</PresentationFormat>
  <Paragraphs>507</Paragraphs>
  <Slides>8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8" baseType="lpstr">
      <vt:lpstr>ABeZeh</vt:lpstr>
      <vt:lpstr>ABeZeh</vt:lpstr>
      <vt:lpstr>Arial</vt:lpstr>
      <vt:lpstr>Calibri</vt:lpstr>
      <vt:lpstr>Calibri Light</vt:lpstr>
      <vt:lpstr>Courier New</vt:lpstr>
      <vt:lpstr>MS Mincho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229</cp:revision>
  <dcterms:created xsi:type="dcterms:W3CDTF">2022-06-17T12:01:50Z</dcterms:created>
  <dcterms:modified xsi:type="dcterms:W3CDTF">2023-05-09T08:22:41Z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