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60" r:id="rId5"/>
    <p:sldId id="267" r:id="rId6"/>
    <p:sldId id="259" r:id="rId7"/>
    <p:sldId id="257" r:id="rId8"/>
    <p:sldId id="264" r:id="rId9"/>
    <p:sldId id="270" r:id="rId10"/>
    <p:sldId id="268"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91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 Saavedra" initials="AS" lastIdx="1" clrIdx="0">
    <p:extLst>
      <p:ext uri="{19B8F6BF-5375-455C-9EA6-DF929625EA0E}">
        <p15:presenceInfo xmlns:p15="http://schemas.microsoft.com/office/powerpoint/2012/main" userId="Andrea Saaved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FFF7E1"/>
    <a:srgbClr val="FFFCF3"/>
    <a:srgbClr val="E3F3F9"/>
    <a:srgbClr val="FFFFFF"/>
    <a:srgbClr val="E7F5FA"/>
    <a:srgbClr val="F2A998"/>
    <a:srgbClr val="FFCCFF"/>
    <a:srgbClr val="F7CBC1"/>
    <a:srgbClr val="FCEC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40D3CA-9AD4-DACA-30E1-530956C26F8B}" v="15" dt="2023-12-30T16:07:24.226"/>
    <p1510:client id="{448CD5CF-082D-0303-C053-7E9B2F37167D}" v="50" dt="2022-09-07T19:06:43.352"/>
    <p1510:client id="{6C79E40D-743B-1B16-6343-21F9BC70AF31}" v="232" dt="2022-09-16T19:47:09.947"/>
    <p1510:client id="{CA06FEBB-D448-16BF-6573-33A00DB1CD9D}" v="96" dt="2022-10-19T12:47:47.347"/>
    <p1510:client id="{D4527568-E101-1C4F-9214-E491F54DE71C}" v="24" dt="2022-08-01T09:08:46.282"/>
    <p1510:client id="{DCB86CE3-860C-D767-2B5C-112D9EFE2706}" v="12" dt="2022-09-06T12:57:24.531"/>
    <p1510:client id="{F0C12564-A4E4-A3F7-7934-B37860D5F5DA}" v="4" dt="2022-09-08T11:24:21.70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5260" autoAdjust="0"/>
  </p:normalViewPr>
  <p:slideViewPr>
    <p:cSldViewPr snapToGrid="0">
      <p:cViewPr varScale="1">
        <p:scale>
          <a:sx n="109" d="100"/>
          <a:sy n="109" d="100"/>
        </p:scale>
        <p:origin x="256" y="84"/>
      </p:cViewPr>
      <p:guideLst>
        <p:guide orient="horz" pos="527"/>
        <p:guide pos="91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ana Saavedra" userId="S::viviana.saavedra@snappet.org::aa95fd6c-3033-4ac3-a8a2-8731ac2a924c" providerId="AD" clId="Web-{D4527568-E101-1C4F-9214-E491F54DE71C}"/>
    <pc:docChg chg="modSld">
      <pc:chgData name="Viviana Saavedra" userId="S::viviana.saavedra@snappet.org::aa95fd6c-3033-4ac3-a8a2-8731ac2a924c" providerId="AD" clId="Web-{D4527568-E101-1C4F-9214-E491F54DE71C}" dt="2022-08-01T09:08:46.282" v="23"/>
      <pc:docMkLst>
        <pc:docMk/>
      </pc:docMkLst>
      <pc:sldChg chg="modSp">
        <pc:chgData name="Viviana Saavedra" userId="S::viviana.saavedra@snappet.org::aa95fd6c-3033-4ac3-a8a2-8731ac2a924c" providerId="AD" clId="Web-{D4527568-E101-1C4F-9214-E491F54DE71C}" dt="2022-08-01T09:08:46.282" v="23"/>
        <pc:sldMkLst>
          <pc:docMk/>
          <pc:sldMk cId="1333967645" sldId="259"/>
        </pc:sldMkLst>
        <pc:graphicFrameChg chg="mod modGraphic">
          <ac:chgData name="Viviana Saavedra" userId="S::viviana.saavedra@snappet.org::aa95fd6c-3033-4ac3-a8a2-8731ac2a924c" providerId="AD" clId="Web-{D4527568-E101-1C4F-9214-E491F54DE71C}" dt="2022-08-01T09:08:46.282" v="23"/>
          <ac:graphicFrameMkLst>
            <pc:docMk/>
            <pc:sldMk cId="1333967645" sldId="259"/>
            <ac:graphicFrameMk id="2" creationId="{457224D1-104C-F8A9-EB45-2067343875DC}"/>
          </ac:graphicFrameMkLst>
        </pc:graphicFrameChg>
      </pc:sldChg>
    </pc:docChg>
  </pc:docChgLst>
  <pc:docChgLst>
    <pc:chgData name="Maria Del Mar Mañas Martinez" userId="S::maria.manas@snappet.org::67f3acc2-0360-426e-ba56-ef4e224d080b" providerId="AD" clId="Web-{F0C12564-A4E4-A3F7-7934-B37860D5F5DA}"/>
    <pc:docChg chg="modSld">
      <pc:chgData name="Maria Del Mar Mañas Martinez" userId="S::maria.manas@snappet.org::67f3acc2-0360-426e-ba56-ef4e224d080b" providerId="AD" clId="Web-{F0C12564-A4E4-A3F7-7934-B37860D5F5DA}" dt="2022-09-08T11:24:13.372" v="1"/>
      <pc:docMkLst>
        <pc:docMk/>
      </pc:docMkLst>
      <pc:sldChg chg="modSp">
        <pc:chgData name="Maria Del Mar Mañas Martinez" userId="S::maria.manas@snappet.org::67f3acc2-0360-426e-ba56-ef4e224d080b" providerId="AD" clId="Web-{F0C12564-A4E4-A3F7-7934-B37860D5F5DA}" dt="2022-09-08T11:24:13.372" v="1"/>
        <pc:sldMkLst>
          <pc:docMk/>
          <pc:sldMk cId="1333967645" sldId="259"/>
        </pc:sldMkLst>
        <pc:graphicFrameChg chg="mod modGraphic">
          <ac:chgData name="Maria Del Mar Mañas Martinez" userId="S::maria.manas@snappet.org::67f3acc2-0360-426e-ba56-ef4e224d080b" providerId="AD" clId="Web-{F0C12564-A4E4-A3F7-7934-B37860D5F5DA}" dt="2022-09-08T11:24:13.372" v="1"/>
          <ac:graphicFrameMkLst>
            <pc:docMk/>
            <pc:sldMk cId="1333967645" sldId="259"/>
            <ac:graphicFrameMk id="2" creationId="{457224D1-104C-F8A9-EB45-2067343875DC}"/>
          </ac:graphicFrameMkLst>
        </pc:graphicFrameChg>
      </pc:sldChg>
    </pc:docChg>
  </pc:docChgLst>
  <pc:docChgLst>
    <pc:chgData name="Maria Del Mar Mañas Martinez" userId="S::maria.manas@snappet.org::67f3acc2-0360-426e-ba56-ef4e224d080b" providerId="AD" clId="Web-{448CD5CF-082D-0303-C053-7E9B2F37167D}"/>
    <pc:docChg chg="modSld">
      <pc:chgData name="Maria Del Mar Mañas Martinez" userId="S::maria.manas@snappet.org::67f3acc2-0360-426e-ba56-ef4e224d080b" providerId="AD" clId="Web-{448CD5CF-082D-0303-C053-7E9B2F37167D}" dt="2022-09-07T19:06:43.352" v="43" actId="1076"/>
      <pc:docMkLst>
        <pc:docMk/>
      </pc:docMkLst>
      <pc:sldChg chg="modSp">
        <pc:chgData name="Maria Del Mar Mañas Martinez" userId="S::maria.manas@snappet.org::67f3acc2-0360-426e-ba56-ef4e224d080b" providerId="AD" clId="Web-{448CD5CF-082D-0303-C053-7E9B2F37167D}" dt="2022-09-07T19:06:43.352" v="43" actId="1076"/>
        <pc:sldMkLst>
          <pc:docMk/>
          <pc:sldMk cId="1333967645" sldId="259"/>
        </pc:sldMkLst>
        <pc:graphicFrameChg chg="mod modGraphic">
          <ac:chgData name="Maria Del Mar Mañas Martinez" userId="S::maria.manas@snappet.org::67f3acc2-0360-426e-ba56-ef4e224d080b" providerId="AD" clId="Web-{448CD5CF-082D-0303-C053-7E9B2F37167D}" dt="2022-09-07T19:06:43.352" v="43" actId="1076"/>
          <ac:graphicFrameMkLst>
            <pc:docMk/>
            <pc:sldMk cId="1333967645" sldId="259"/>
            <ac:graphicFrameMk id="2" creationId="{457224D1-104C-F8A9-EB45-2067343875DC}"/>
          </ac:graphicFrameMkLst>
        </pc:graphicFrameChg>
      </pc:sldChg>
    </pc:docChg>
  </pc:docChgLst>
  <pc:docChgLst>
    <pc:chgData name="Teresa Bosca" userId="S::teresa.bosca@snappet.org::5f2d2708-5ab7-4bb7-9244-a66e173aa037" providerId="AD" clId="Web-{6C79E40D-743B-1B16-6343-21F9BC70AF31}"/>
    <pc:docChg chg="modSld">
      <pc:chgData name="Teresa Bosca" userId="S::teresa.bosca@snappet.org::5f2d2708-5ab7-4bb7-9244-a66e173aa037" providerId="AD" clId="Web-{6C79E40D-743B-1B16-6343-21F9BC70AF31}" dt="2022-09-16T19:47:05.868" v="229"/>
      <pc:docMkLst>
        <pc:docMk/>
      </pc:docMkLst>
      <pc:sldChg chg="modSp">
        <pc:chgData name="Teresa Bosca" userId="S::teresa.bosca@snappet.org::5f2d2708-5ab7-4bb7-9244-a66e173aa037" providerId="AD" clId="Web-{6C79E40D-743B-1B16-6343-21F9BC70AF31}" dt="2022-09-16T19:47:05.868" v="229"/>
        <pc:sldMkLst>
          <pc:docMk/>
          <pc:sldMk cId="990749142" sldId="257"/>
        </pc:sldMkLst>
        <pc:graphicFrameChg chg="mod modGraphic">
          <ac:chgData name="Teresa Bosca" userId="S::teresa.bosca@snappet.org::5f2d2708-5ab7-4bb7-9244-a66e173aa037" providerId="AD" clId="Web-{6C79E40D-743B-1B16-6343-21F9BC70AF31}" dt="2022-09-16T19:47:05.868" v="229"/>
          <ac:graphicFrameMkLst>
            <pc:docMk/>
            <pc:sldMk cId="990749142" sldId="257"/>
            <ac:graphicFrameMk id="4" creationId="{F170D892-6EA2-6E9E-694E-D83208D7369B}"/>
          </ac:graphicFrameMkLst>
        </pc:graphicFrameChg>
      </pc:sldChg>
    </pc:docChg>
  </pc:docChgLst>
  <pc:docChgLst>
    <pc:chgData name="Ibán Useros Revesado" userId="S::iban.useros@snappet.org::abd66825-fb6e-44f2-9656-96bf8eac36ac" providerId="AD" clId="Web-{1B40D3CA-9AD4-DACA-30E1-530956C26F8B}"/>
    <pc:docChg chg="addSld delSld modSld">
      <pc:chgData name="Ibán Useros Revesado" userId="S::iban.useros@snappet.org::abd66825-fb6e-44f2-9656-96bf8eac36ac" providerId="AD" clId="Web-{1B40D3CA-9AD4-DACA-30E1-530956C26F8B}" dt="2023-12-30T16:07:18.054" v="11"/>
      <pc:docMkLst>
        <pc:docMk/>
      </pc:docMkLst>
      <pc:sldChg chg="modSp">
        <pc:chgData name="Ibán Useros Revesado" userId="S::iban.useros@snappet.org::abd66825-fb6e-44f2-9656-96bf8eac36ac" providerId="AD" clId="Web-{1B40D3CA-9AD4-DACA-30E1-530956C26F8B}" dt="2023-12-30T16:07:18.054" v="11"/>
        <pc:sldMkLst>
          <pc:docMk/>
          <pc:sldMk cId="1802548540" sldId="264"/>
        </pc:sldMkLst>
        <pc:graphicFrameChg chg="mod modGraphic">
          <ac:chgData name="Ibán Useros Revesado" userId="S::iban.useros@snappet.org::abd66825-fb6e-44f2-9656-96bf8eac36ac" providerId="AD" clId="Web-{1B40D3CA-9AD4-DACA-30E1-530956C26F8B}" dt="2023-12-30T16:07:18.054" v="11"/>
          <ac:graphicFrameMkLst>
            <pc:docMk/>
            <pc:sldMk cId="1802548540" sldId="264"/>
            <ac:graphicFrameMk id="4" creationId="{DDA80BDB-E941-C2AB-612D-B90ABDF40270}"/>
          </ac:graphicFrameMkLst>
        </pc:graphicFrameChg>
      </pc:sldChg>
      <pc:sldChg chg="new del">
        <pc:chgData name="Ibán Useros Revesado" userId="S::iban.useros@snappet.org::abd66825-fb6e-44f2-9656-96bf8eac36ac" providerId="AD" clId="Web-{1B40D3CA-9AD4-DACA-30E1-530956C26F8B}" dt="2023-12-30T16:05:47.186" v="1"/>
        <pc:sldMkLst>
          <pc:docMk/>
          <pc:sldMk cId="343759347" sldId="271"/>
        </pc:sldMkLst>
      </pc:sldChg>
    </pc:docChg>
  </pc:docChgLst>
  <pc:docChgLst>
    <pc:chgData name="Maria Del Mar Mañas Martinez" userId="S::maria.manas@snappet.org::67f3acc2-0360-426e-ba56-ef4e224d080b" providerId="AD" clId="Web-{CA06FEBB-D448-16BF-6573-33A00DB1CD9D}"/>
    <pc:docChg chg="modSld">
      <pc:chgData name="Maria Del Mar Mañas Martinez" userId="S::maria.manas@snappet.org::67f3acc2-0360-426e-ba56-ef4e224d080b" providerId="AD" clId="Web-{CA06FEBB-D448-16BF-6573-33A00DB1CD9D}" dt="2022-10-19T12:42:44.276" v="67"/>
      <pc:docMkLst>
        <pc:docMk/>
      </pc:docMkLst>
      <pc:sldChg chg="addSp delSp modSp">
        <pc:chgData name="Maria Del Mar Mañas Martinez" userId="S::maria.manas@snappet.org::67f3acc2-0360-426e-ba56-ef4e224d080b" providerId="AD" clId="Web-{CA06FEBB-D448-16BF-6573-33A00DB1CD9D}" dt="2022-10-19T12:38:52.505" v="25"/>
        <pc:sldMkLst>
          <pc:docMk/>
          <pc:sldMk cId="990749142" sldId="257"/>
        </pc:sldMkLst>
        <pc:graphicFrameChg chg="mod modGraphic">
          <ac:chgData name="Maria Del Mar Mañas Martinez" userId="S::maria.manas@snappet.org::67f3acc2-0360-426e-ba56-ef4e224d080b" providerId="AD" clId="Web-{CA06FEBB-D448-16BF-6573-33A00DB1CD9D}" dt="2022-10-19T12:38:47.911" v="22"/>
          <ac:graphicFrameMkLst>
            <pc:docMk/>
            <pc:sldMk cId="990749142" sldId="257"/>
            <ac:graphicFrameMk id="4" creationId="{F170D892-6EA2-6E9E-694E-D83208D7369B}"/>
          </ac:graphicFrameMkLst>
        </pc:graphicFrameChg>
        <pc:graphicFrameChg chg="add del mod modGraphic">
          <ac:chgData name="Maria Del Mar Mañas Martinez" userId="S::maria.manas@snappet.org::67f3acc2-0360-426e-ba56-ef4e224d080b" providerId="AD" clId="Web-{CA06FEBB-D448-16BF-6573-33A00DB1CD9D}" dt="2022-10-19T12:38:52.505" v="25"/>
          <ac:graphicFrameMkLst>
            <pc:docMk/>
            <pc:sldMk cId="990749142" sldId="257"/>
            <ac:graphicFrameMk id="6" creationId="{2C756B38-D4E4-F271-E391-6EDB2753E3A3}"/>
          </ac:graphicFrameMkLst>
        </pc:graphicFrameChg>
      </pc:sldChg>
      <pc:sldChg chg="addSp delSp modSp">
        <pc:chgData name="Maria Del Mar Mañas Martinez" userId="S::maria.manas@snappet.org::67f3acc2-0360-426e-ba56-ef4e224d080b" providerId="AD" clId="Web-{CA06FEBB-D448-16BF-6573-33A00DB1CD9D}" dt="2022-10-19T12:42:44.276" v="67"/>
        <pc:sldMkLst>
          <pc:docMk/>
          <pc:sldMk cId="3196971791" sldId="270"/>
        </pc:sldMkLst>
        <pc:graphicFrameChg chg="add del mod modGraphic">
          <ac:chgData name="Maria Del Mar Mañas Martinez" userId="S::maria.manas@snappet.org::67f3acc2-0360-426e-ba56-ef4e224d080b" providerId="AD" clId="Web-{CA06FEBB-D448-16BF-6573-33A00DB1CD9D}" dt="2022-10-19T12:42:20.510" v="65"/>
          <ac:graphicFrameMkLst>
            <pc:docMk/>
            <pc:sldMk cId="3196971791" sldId="270"/>
            <ac:graphicFrameMk id="3" creationId="{52DBF2EC-FBCE-0B35-6F04-44AA92FA03BE}"/>
          </ac:graphicFrameMkLst>
        </pc:graphicFrameChg>
        <pc:graphicFrameChg chg="mod modGraphic">
          <ac:chgData name="Maria Del Mar Mañas Martinez" userId="S::maria.manas@snappet.org::67f3acc2-0360-426e-ba56-ef4e224d080b" providerId="AD" clId="Web-{CA06FEBB-D448-16BF-6573-33A00DB1CD9D}" dt="2022-10-19T12:42:44.276" v="67"/>
          <ac:graphicFrameMkLst>
            <pc:docMk/>
            <pc:sldMk cId="3196971791" sldId="270"/>
            <ac:graphicFrameMk id="4" creationId="{DDA80BDB-E941-C2AB-612D-B90ABDF40270}"/>
          </ac:graphicFrameMkLst>
        </pc:graphicFrameChg>
        <pc:graphicFrameChg chg="add del mod modGraphic">
          <ac:chgData name="Maria Del Mar Mañas Martinez" userId="S::maria.manas@snappet.org::67f3acc2-0360-426e-ba56-ef4e224d080b" providerId="AD" clId="Web-{CA06FEBB-D448-16BF-6573-33A00DB1CD9D}" dt="2022-10-19T12:41:21.212" v="41"/>
          <ac:graphicFrameMkLst>
            <pc:docMk/>
            <pc:sldMk cId="3196971791" sldId="270"/>
            <ac:graphicFrameMk id="9" creationId="{12306E13-4E9B-0B7F-4E05-F03BCD67A1B4}"/>
          </ac:graphicFrameMkLst>
        </pc:graphicFrameChg>
      </pc:sldChg>
    </pc:docChg>
  </pc:docChgLst>
  <pc:docChgLst>
    <pc:chgData name="Viviana Saavedra" userId="S::viviana.saavedra@snappet.org::aa95fd6c-3033-4ac3-a8a2-8731ac2a924c" providerId="AD" clId="Web-{DCB86CE3-860C-D767-2B5C-112D9EFE2706}"/>
    <pc:docChg chg="modSld">
      <pc:chgData name="Viviana Saavedra" userId="S::viviana.saavedra@snappet.org::aa95fd6c-3033-4ac3-a8a2-8731ac2a924c" providerId="AD" clId="Web-{DCB86CE3-860C-D767-2B5C-112D9EFE2706}" dt="2022-09-06T12:57:24.531" v="11"/>
      <pc:docMkLst>
        <pc:docMk/>
      </pc:docMkLst>
      <pc:sldChg chg="modSp">
        <pc:chgData name="Viviana Saavedra" userId="S::viviana.saavedra@snappet.org::aa95fd6c-3033-4ac3-a8a2-8731ac2a924c" providerId="AD" clId="Web-{DCB86CE3-860C-D767-2B5C-112D9EFE2706}" dt="2022-09-06T12:57:24.531" v="11"/>
        <pc:sldMkLst>
          <pc:docMk/>
          <pc:sldMk cId="3196971791" sldId="270"/>
        </pc:sldMkLst>
        <pc:graphicFrameChg chg="mod modGraphic">
          <ac:chgData name="Viviana Saavedra" userId="S::viviana.saavedra@snappet.org::aa95fd6c-3033-4ac3-a8a2-8731ac2a924c" providerId="AD" clId="Web-{DCB86CE3-860C-D767-2B5C-112D9EFE2706}" dt="2022-09-06T12:57:24.531" v="11"/>
          <ac:graphicFrameMkLst>
            <pc:docMk/>
            <pc:sldMk cId="3196971791" sldId="270"/>
            <ac:graphicFrameMk id="4" creationId="{DDA80BDB-E941-C2AB-612D-B90ABDF4027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30E22-D56C-41A7-9D38-4C519B159C9D}" type="datetimeFigureOut">
              <a:rPr lang="es-ES" smtClean="0"/>
              <a:t>30/12/2023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5D998-D497-4EE0-82E8-66AE2FA37093}" type="slidenum">
              <a:rPr lang="es-ES" smtClean="0"/>
              <a:t>‹Nº›</a:t>
            </a:fld>
            <a:endParaRPr lang="es-ES"/>
          </a:p>
        </p:txBody>
      </p:sp>
    </p:spTree>
    <p:extLst>
      <p:ext uri="{BB962C8B-B14F-4D97-AF65-F5344CB8AC3E}">
        <p14:creationId xmlns:p14="http://schemas.microsoft.com/office/powerpoint/2010/main" val="770289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2</a:t>
            </a:fld>
            <a:endParaRPr lang="es-ES"/>
          </a:p>
        </p:txBody>
      </p:sp>
    </p:spTree>
    <p:extLst>
      <p:ext uri="{BB962C8B-B14F-4D97-AF65-F5344CB8AC3E}">
        <p14:creationId xmlns:p14="http://schemas.microsoft.com/office/powerpoint/2010/main" val="177627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505D998-D497-4EE0-82E8-66AE2FA37093}" type="slidenum">
              <a:rPr lang="es-ES" smtClean="0"/>
              <a:t>3</a:t>
            </a:fld>
            <a:endParaRPr lang="es-ES"/>
          </a:p>
        </p:txBody>
      </p:sp>
    </p:spTree>
    <p:extLst>
      <p:ext uri="{BB962C8B-B14F-4D97-AF65-F5344CB8AC3E}">
        <p14:creationId xmlns:p14="http://schemas.microsoft.com/office/powerpoint/2010/main" val="176664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5</a:t>
            </a:fld>
            <a:endParaRPr lang="es-ES"/>
          </a:p>
        </p:txBody>
      </p:sp>
    </p:spTree>
    <p:extLst>
      <p:ext uri="{BB962C8B-B14F-4D97-AF65-F5344CB8AC3E}">
        <p14:creationId xmlns:p14="http://schemas.microsoft.com/office/powerpoint/2010/main" val="4014300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6</a:t>
            </a:fld>
            <a:endParaRPr lang="es-ES"/>
          </a:p>
        </p:txBody>
      </p:sp>
    </p:spTree>
    <p:extLst>
      <p:ext uri="{BB962C8B-B14F-4D97-AF65-F5344CB8AC3E}">
        <p14:creationId xmlns:p14="http://schemas.microsoft.com/office/powerpoint/2010/main" val="3409972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C2E56-9E10-9731-3C97-6A7333113D7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39F0E-29B9-7931-0B98-DDFA3D81C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EA451F-0968-16CB-07DC-7EEBF8101341}"/>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09B7C29C-0E43-401C-BB41-CBC54F2031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4FF359-DB59-FD44-39BC-F62EB191237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9622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3BD1-7EFB-AE7F-4BDE-F97BC56C73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8FE6B-B088-6714-D534-E8EC076F5F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B8D89-20BE-94C9-501C-CFB173D1023B}"/>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4F2AD9EA-81B9-E2FA-9747-EDE2A739BC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44B21A-49C0-9DCE-A480-50422680D368}"/>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42319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1AC14-3C32-7A59-7E4A-BE0E078A5D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84F499-D031-4362-7A96-7B6477C17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312797-1A45-F994-2E3E-0F2C0BFC0B15}"/>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6A5FEB1B-D579-EE8E-BACF-BBC2DD9D1F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920A06-9137-A4E0-0DCD-5CD151DC0341}"/>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27152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637EA-91B1-F384-CEDB-C1133495B68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7A6429-A8DF-DA6C-6DF8-D87FBF43E2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54F0636-A64C-6CD4-A0EB-E4F9EDEFD0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37D0FC-C1EB-3914-91B6-0992B60C554F}"/>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456D6ECA-61C5-F443-A01E-01755D3EFB3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E1867-2143-7639-769F-789F9E1BAFE3}"/>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85801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E300D-5AA0-54AD-24F8-EF3285466D7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6BF078-F66F-D0E3-689B-8DB019216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368AC4F-5836-6676-83BF-E459376BBF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129C7C-6433-5B53-7D3F-F56EC6666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21D385E-3EF1-6B35-3903-706FAD42C0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D40D83-8C8B-37AF-9EE1-2454F089AAAD}"/>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8" name="Marcador de pie de página 7">
            <a:extLst>
              <a:ext uri="{FF2B5EF4-FFF2-40B4-BE49-F238E27FC236}">
                <a16:creationId xmlns:a16="http://schemas.microsoft.com/office/drawing/2014/main" id="{92869EA6-5FC4-547A-F07B-01F973E4031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5CF6A9-26AC-DDD8-0213-170DC3ADEAB0}"/>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03577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79091-71F1-92F5-436A-29D15B07B18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BDC8C2B-B518-B810-474F-4A2FF90C224D}"/>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4" name="Marcador de pie de página 3">
            <a:extLst>
              <a:ext uri="{FF2B5EF4-FFF2-40B4-BE49-F238E27FC236}">
                <a16:creationId xmlns:a16="http://schemas.microsoft.com/office/drawing/2014/main" id="{DF208FC1-F9B4-96DF-0BF0-7F2A30F72E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376BC1C-5AC9-750C-A2CF-FB7E2612E035}"/>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4653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6F901A-23E3-1D8E-EDBD-6483A0A68FE8}"/>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3" name="Marcador de pie de página 2">
            <a:extLst>
              <a:ext uri="{FF2B5EF4-FFF2-40B4-BE49-F238E27FC236}">
                <a16:creationId xmlns:a16="http://schemas.microsoft.com/office/drawing/2014/main" id="{152D2E49-2618-F1B0-2883-13C2FD4233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6325B9E-C98A-D068-D3E5-3F53154C0FF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21496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7F5C-007D-B6A3-0803-4E04764B24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A8C1C89-64B1-AADD-C24A-1DFF53E4B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69A9DC-D769-A87A-46DF-7067B004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7FBE81-B526-0BCA-217B-389DE49CAB91}"/>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94587483-8A39-43E4-9DC3-D2B50591055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BD7D71-3006-EC6F-54C9-93D10295EFFC}"/>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3093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94662-91AB-9C8A-CE79-0AC93521AD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9CAC69-B7E5-65C5-BAC2-D35309A5EE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03018C-6F0F-8BFC-70B5-B44C98747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FDFAA5-BF31-393E-E5EC-BF796E78D407}"/>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C4BC3A1B-4C15-0DCA-40F0-79FFB562E7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DB6DB0-EB70-7399-DFCE-EEBB79A9C5A2}"/>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5138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B05D3-A542-BCA1-11C2-D56607A5631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DB8996-9232-7929-AC4A-7FE001BCFFF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9EE813-A70B-877F-0901-92404ADF2388}"/>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7419F763-E146-DBF5-DC80-1C740D4ED3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47FF9C-044D-5DB8-EA75-C0F7ABB8A4F9}"/>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278533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660ADE-E541-274C-05A1-5DB7804410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CD1EEB-4EE0-B335-795F-452148F98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8C07F-1D32-24A0-7EF4-7B01F89F0F7E}"/>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803C1AC8-DF62-9D87-0A72-835C5989D5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F14061-500B-F8D0-6201-8BA07A38A6DB}"/>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6983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0B6F8E-0ECD-4594-2645-20C4F00EE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8957BE-5A71-3115-7950-C8970279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B5C43-C2D7-CABD-2897-1EC2F3AAD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6A18D079-42B6-F668-76CF-97F824933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EDCE10F-8B78-3BAC-B011-97E300BA0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AC6A5-4653-4A53-88B2-0F3C41CD0784}" type="slidenum">
              <a:rPr lang="es-ES" smtClean="0"/>
              <a:t>‹Nº›</a:t>
            </a:fld>
            <a:endParaRPr lang="es-ES"/>
          </a:p>
        </p:txBody>
      </p:sp>
    </p:spTree>
    <p:extLst>
      <p:ext uri="{BB962C8B-B14F-4D97-AF65-F5344CB8AC3E}">
        <p14:creationId xmlns:p14="http://schemas.microsoft.com/office/powerpoint/2010/main" val="241361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2825F4-0806-D946-E23E-2BDAC9FE7E75}"/>
              </a:ext>
            </a:extLst>
          </p:cNvPr>
          <p:cNvSpPr txBox="1"/>
          <p:nvPr/>
        </p:nvSpPr>
        <p:spPr>
          <a:xfrm>
            <a:off x="772127" y="311197"/>
            <a:ext cx="10161270" cy="5497980"/>
          </a:xfrm>
          <a:prstGeom prst="rect">
            <a:avLst/>
          </a:prstGeom>
          <a:noFill/>
        </p:spPr>
        <p:txBody>
          <a:bodyPr wrap="square">
            <a:spAutoFit/>
          </a:bodyPr>
          <a:lstStyle/>
          <a:p>
            <a:pPr>
              <a:lnSpc>
                <a:spcPct val="107000"/>
              </a:lnSpc>
              <a:spcAft>
                <a:spcPts val="800"/>
              </a:spcAft>
            </a:pPr>
            <a:r>
              <a:rPr lang="es-ES" sz="1100" dirty="0">
                <a:effectLst/>
                <a:latin typeface="Calibri" panose="020F0502020204030204" pitchFamily="34" charset="0"/>
                <a:ea typeface="Calibri" panose="020F0502020204030204" pitchFamily="34" charset="0"/>
                <a:cs typeface="Arial" panose="020B0604020202020204" pitchFamily="34" charset="0"/>
              </a:rPr>
              <a:t> </a:t>
            </a:r>
            <a:endParaRPr lang="es-ES" sz="2200" b="1" dirty="0">
              <a:solidFill>
                <a:srgbClr val="009ED0"/>
              </a:solidFill>
              <a:latin typeface="ABeZeh" pitchFamily="2" charset="0"/>
              <a:ea typeface="ABeZeh" pitchFamily="2" charset="0"/>
            </a:endParaRPr>
          </a:p>
          <a:p>
            <a:pPr>
              <a:lnSpc>
                <a:spcPts val="1500"/>
              </a:lnSpc>
              <a:spcAft>
                <a:spcPts val="800"/>
              </a:spcAft>
            </a:pPr>
            <a:r>
              <a:rPr lang="es-ES" b="1" dirty="0">
                <a:solidFill>
                  <a:srgbClr val="009ED0"/>
                </a:solidFill>
                <a:latin typeface="ABeZeh" pitchFamily="2" charset="0"/>
              </a:rPr>
              <a:t>Características generales de la unidad</a:t>
            </a:r>
            <a:endParaRPr lang="es-ES" sz="1100" strike="sngStrike" dirty="0">
              <a:effectLst/>
              <a:ea typeface="Times New Roman" panose="02020603050405020304" pitchFamily="18" charset="0"/>
              <a:cs typeface="Arial" panose="020B0604020202020204" pitchFamily="34" charset="0"/>
            </a:endParaRPr>
          </a:p>
          <a:p>
            <a:pPr marL="266700" lvl="0" eaLnBrk="0" fontAlgn="base" hangingPunct="0">
              <a:spcBef>
                <a:spcPct val="0"/>
              </a:spcBef>
              <a:spcAft>
                <a:spcPct val="0"/>
              </a:spcAft>
              <a:tabLst>
                <a:tab pos="266700" algn="l"/>
              </a:tabLst>
            </a:pPr>
            <a:r>
              <a:rPr lang="es-ES" sz="1100" dirty="0">
                <a:ea typeface="Times New Roman" panose="02020603050405020304" pitchFamily="18" charset="0"/>
                <a:cs typeface="Arial" panose="020B0604020202020204" pitchFamily="34" charset="0"/>
              </a:rPr>
              <a:t>Esta unidad está compuesta por 20 lecciones que tienen como propósito desarrollar habilidades y modos de pensar basados en la comprensión, la representación y el uso flexible de los números para, por ejemplo, expresar regularidades.</a:t>
            </a:r>
            <a:endParaRPr lang="es-ES" sz="1100" dirty="0">
              <a:solidFill>
                <a:srgbClr val="FF0000"/>
              </a:solidFill>
              <a:ea typeface="Times New Roman" panose="02020603050405020304" pitchFamily="18" charset="0"/>
              <a:cs typeface="Arial" panose="020B0604020202020204" pitchFamily="34" charset="0"/>
            </a:endParaRPr>
          </a:p>
          <a:p>
            <a:pPr marL="266700" eaLnBrk="0" fontAlgn="base" hangingPunct="0">
              <a:spcBef>
                <a:spcPct val="0"/>
              </a:spcBef>
              <a:spcAft>
                <a:spcPct val="0"/>
              </a:spcAft>
              <a:tabLst>
                <a:tab pos="266700" algn="l"/>
              </a:tabLst>
            </a:pPr>
            <a:r>
              <a:rPr lang="es-ES" altLang="es-ES" sz="1100" dirty="0">
                <a:ea typeface="MS Mincho" panose="02020609040205080304" pitchFamily="49" charset="-128"/>
                <a:cs typeface="Arial" panose="020B0604020202020204" pitchFamily="34" charset="0"/>
              </a:rPr>
              <a:t>Proponemos a lo largo de las lecciones el manejo de materiales manipulativos y el uso de elementos de la vida cotidiana que permitan resolver situaciones </a:t>
            </a:r>
            <a:r>
              <a:rPr lang="es-ES" sz="1100" dirty="0"/>
              <a:t>que implican la construcción del significado y el uso de los números.</a:t>
            </a:r>
            <a:endParaRPr lang="es-ES" altLang="es-ES" sz="1100" dirty="0">
              <a:ea typeface="MS Mincho" panose="02020609040205080304" pitchFamily="49" charset="-128"/>
              <a:cs typeface="Arial" panose="020B0604020202020204" pitchFamily="34" charset="0"/>
            </a:endParaRPr>
          </a:p>
          <a:p>
            <a:pPr marL="266700" eaLnBrk="0" fontAlgn="base" hangingPunct="0">
              <a:spcBef>
                <a:spcPct val="0"/>
              </a:spcBef>
              <a:spcAft>
                <a:spcPct val="0"/>
              </a:spcAft>
              <a:tabLst>
                <a:tab pos="266700" algn="l"/>
              </a:tabLst>
            </a:pPr>
            <a:r>
              <a:rPr lang="es-ES" altLang="es-ES" sz="1100" dirty="0">
                <a:ea typeface="MS Mincho" panose="02020609040205080304" pitchFamily="49" charset="-128"/>
                <a:cs typeface="Arial" panose="020B0604020202020204" pitchFamily="34" charset="0"/>
              </a:rPr>
              <a:t>En la guía didáctica de cada lección ofrecemos actividades complementarias y sugerencias para abordar las posibles </a:t>
            </a:r>
            <a:r>
              <a:rPr lang="en-GB" sz="1100" dirty="0">
                <a:ea typeface="MS Mincho" panose="02020609040205080304" pitchFamily="49" charset="-128"/>
                <a:cs typeface="Arial" panose="020B0604020202020204" pitchFamily="34" charset="0"/>
              </a:rPr>
              <a:t>dificultades que presente el alumnado</a:t>
            </a:r>
            <a:r>
              <a:rPr lang="es-ES" altLang="es-ES" sz="1100" dirty="0">
                <a:ea typeface="MS Mincho" panose="02020609040205080304" pitchFamily="49" charset="-128"/>
                <a:cs typeface="Arial" panose="020B0604020202020204" pitchFamily="34" charset="0"/>
              </a:rPr>
              <a:t>.</a:t>
            </a:r>
          </a:p>
          <a:p>
            <a:pPr marL="266700" marR="0" lvl="0" algn="l" defTabSz="914400" rtl="0" eaLnBrk="0" fontAlgn="base" latinLnBrk="0" hangingPunct="0">
              <a:lnSpc>
                <a:spcPct val="100000"/>
              </a:lnSpc>
              <a:spcBef>
                <a:spcPct val="0"/>
              </a:spcBef>
              <a:spcAft>
                <a:spcPct val="0"/>
              </a:spcAft>
              <a:buClrTx/>
              <a:buSzTx/>
              <a:buFontTx/>
              <a:buNone/>
              <a:tabLst>
                <a:tab pos="266700" algn="l"/>
              </a:tabLst>
            </a:pPr>
            <a:r>
              <a:rPr lang="es-ES" altLang="es-ES" sz="1100" dirty="0">
                <a:solidFill>
                  <a:srgbClr val="000000"/>
                </a:solidFill>
                <a:ea typeface="MS Mincho" panose="02020609040205080304" pitchFamily="49" charset="-128"/>
                <a:cs typeface="Arial" panose="020B0604020202020204" pitchFamily="34" charset="0"/>
              </a:rPr>
              <a:t> </a:t>
            </a:r>
          </a:p>
          <a:p>
            <a:pPr>
              <a:lnSpc>
                <a:spcPts val="1500"/>
              </a:lnSpc>
              <a:spcBef>
                <a:spcPts val="1000"/>
              </a:spcBef>
              <a:spcAft>
                <a:spcPts val="800"/>
              </a:spcAft>
            </a:pPr>
            <a:r>
              <a:rPr lang="es-ES" b="1" dirty="0">
                <a:solidFill>
                  <a:srgbClr val="009ED0"/>
                </a:solidFill>
                <a:latin typeface="ABeZeh" pitchFamily="2" charset="0"/>
              </a:rPr>
              <a:t>Materiales curriculares y otros recursos didácticos</a:t>
            </a:r>
          </a:p>
          <a:p>
            <a:pPr algn="just">
              <a:lnSpc>
                <a:spcPts val="1300"/>
              </a:lnSpc>
              <a:spcBef>
                <a:spcPts val="1000"/>
              </a:spcBef>
              <a:spcAft>
                <a:spcPts val="800"/>
              </a:spcAft>
            </a:pPr>
            <a:r>
              <a:rPr lang="es-ES" sz="1200" b="1" dirty="0">
                <a:solidFill>
                  <a:srgbClr val="00B0F0"/>
                </a:solidFill>
                <a:effectLst/>
                <a:latin typeface="Arial" panose="020B0604020202020204" pitchFamily="34" charset="0"/>
                <a:ea typeface="Calibri" panose="020F0502020204030204" pitchFamily="34" charset="0"/>
                <a:cs typeface="Arial" panose="020B0604020202020204" pitchFamily="34" charset="0"/>
              </a:rPr>
              <a:t>Material del alumno</a:t>
            </a:r>
            <a:endParaRPr lang="es-ES" sz="1100" dirty="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dirty="0">
                <a:effectLst/>
                <a:ea typeface="Times New Roman" panose="02020603050405020304" pitchFamily="18" charset="0"/>
                <a:cs typeface="Arial" panose="020B0604020202020204" pitchFamily="34" charset="0"/>
              </a:rPr>
              <a:t>20 lecciones curriculares</a:t>
            </a: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Ejercicio 1 y 2 (exposición de la lección y práctica)</a:t>
            </a:r>
            <a:endParaRPr lang="es-ES" sz="1100" dirty="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Ejercicio 3 (práctica competencial a partir de los criterios de evaluación LOMLOE)</a:t>
            </a:r>
            <a:endParaRPr lang="es-ES" sz="1100" dirty="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Adaptativo</a:t>
            </a:r>
            <a:endParaRPr lang="es-ES" sz="1100" dirty="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Resúmenes</a:t>
            </a:r>
            <a:endParaRPr lang="es-ES" sz="1100" dirty="0">
              <a:effectLst/>
              <a:ea typeface="Times New Roman" panose="02020603050405020304" pitchFamily="18" charset="0"/>
              <a:cs typeface="Times New Roman" panose="02020603050405020304" pitchFamily="18" charset="0"/>
            </a:endParaRPr>
          </a:p>
          <a:p>
            <a:pPr marL="342900" marR="111760" indent="-342900">
              <a:lnSpc>
                <a:spcPts val="1300"/>
              </a:lnSpc>
              <a:spcAft>
                <a:spcPts val="530"/>
              </a:spcAft>
              <a:buClr>
                <a:srgbClr val="00B050"/>
              </a:buClr>
              <a:buFont typeface="Symbol" panose="05050102010706020507" pitchFamily="18" charset="2"/>
              <a:buChar char=""/>
            </a:pPr>
            <a:r>
              <a:rPr lang="es-ES" sz="1100" dirty="0">
                <a:ea typeface="Times New Roman" panose="02020603050405020304" pitchFamily="18" charset="0"/>
                <a:cs typeface="Arial" panose="020B0604020202020204" pitchFamily="34" charset="0"/>
              </a:rPr>
              <a:t>Unidad de problemas al final del bloque.</a:t>
            </a:r>
          </a:p>
          <a:p>
            <a:pPr marR="111760">
              <a:lnSpc>
                <a:spcPts val="1300"/>
              </a:lnSpc>
              <a:spcAft>
                <a:spcPts val="1000"/>
              </a:spcAft>
            </a:pPr>
            <a:r>
              <a:rPr lang="es-ES" sz="1200" b="1" dirty="0">
                <a:solidFill>
                  <a:srgbClr val="00B0F0"/>
                </a:solidFill>
                <a:effectLst/>
                <a:latin typeface="Arial" panose="020B0604020202020204" pitchFamily="34" charset="0"/>
                <a:ea typeface="Times New Roman" panose="02020603050405020304" pitchFamily="18" charset="0"/>
                <a:cs typeface="Arial" panose="020B0604020202020204" pitchFamily="34" charset="0"/>
              </a:rPr>
              <a:t>Materiales de aula</a:t>
            </a:r>
            <a:endParaRPr lang="es-ES" sz="12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R="111760">
              <a:lnSpc>
                <a:spcPts val="1300"/>
              </a:lnSpc>
              <a:spcAft>
                <a:spcPts val="1000"/>
              </a:spcAft>
            </a:pPr>
            <a:r>
              <a:rPr lang="es-ES" sz="1100" dirty="0">
                <a:ea typeface="Times New Roman" panose="02020603050405020304" pitchFamily="18" charset="0"/>
                <a:cs typeface="Arial" panose="020B0604020202020204" pitchFamily="34" charset="0"/>
              </a:rPr>
              <a:t>Cuadrículas en blanco de 10 × 10, lápices de color, gráfico de cien, marcadores, cubos numéricos, cuentas de colores, cuerda y clips sujetapapeles.</a:t>
            </a:r>
          </a:p>
          <a:p>
            <a:pPr marR="111760" lvl="0">
              <a:lnSpc>
                <a:spcPts val="1300"/>
              </a:lnSpc>
              <a:spcAft>
                <a:spcPts val="530"/>
              </a:spcAft>
              <a:buClr>
                <a:srgbClr val="00B050"/>
              </a:buClr>
            </a:pPr>
            <a:r>
              <a:rPr lang="es-ES" sz="1200" b="1" dirty="0">
                <a:solidFill>
                  <a:srgbClr val="00B0F0"/>
                </a:solidFill>
                <a:latin typeface="Arial" panose="020B0604020202020204" pitchFamily="34" charset="0"/>
                <a:ea typeface="Calibri" panose="020F0502020204030204" pitchFamily="34" charset="0"/>
                <a:cs typeface="Arial" panose="020B0604020202020204" pitchFamily="34" charset="0"/>
              </a:rPr>
              <a:t>Material </a:t>
            </a:r>
            <a:r>
              <a:rPr lang="es-ES" sz="1200" b="1" dirty="0">
                <a:solidFill>
                  <a:srgbClr val="00B0F0"/>
                </a:solidFill>
                <a:effectLst/>
                <a:latin typeface="Arial" panose="020B0604020202020204" pitchFamily="34" charset="0"/>
                <a:ea typeface="Calibri" panose="020F0502020204030204" pitchFamily="34" charset="0"/>
                <a:cs typeface="Arial" panose="020B0604020202020204" pitchFamily="34" charset="0"/>
              </a:rPr>
              <a:t>del profesorado</a:t>
            </a:r>
            <a:endParaRPr lang="es-ES" sz="1100" dirty="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200"/>
              </a:lnSpc>
              <a:spcAft>
                <a:spcPts val="500"/>
              </a:spcAft>
              <a:buClr>
                <a:srgbClr val="00B050"/>
              </a:buClr>
              <a:buFont typeface="Symbol" panose="05050102010706020507" pitchFamily="18" charset="2"/>
              <a:buChar char=""/>
            </a:pPr>
            <a:r>
              <a:rPr lang="es-ES" sz="1100" dirty="0">
                <a:solidFill>
                  <a:srgbClr val="000000"/>
                </a:solidFill>
                <a:effectLst/>
                <a:ea typeface="Times New Roman" panose="02020603050405020304" pitchFamily="18" charset="0"/>
                <a:cs typeface="Arial" panose="020B0604020202020204" pitchFamily="34" charset="0"/>
              </a:rPr>
              <a:t>Programación </a:t>
            </a:r>
            <a:r>
              <a:rPr lang="es-ES" sz="1100" dirty="0">
                <a:effectLst/>
                <a:ea typeface="Times New Roman" panose="02020603050405020304" pitchFamily="18" charset="0"/>
                <a:cs typeface="Arial" panose="020B0604020202020204" pitchFamily="34" charset="0"/>
              </a:rPr>
              <a:t>Didáctica de Aula e instrumentos para la evaluación (PDA).</a:t>
            </a:r>
          </a:p>
          <a:p>
            <a:pPr marL="342900" marR="111760" lvl="0" indent="-342900">
              <a:lnSpc>
                <a:spcPts val="1300"/>
              </a:lnSpc>
              <a:spcAft>
                <a:spcPts val="530"/>
              </a:spcAft>
              <a:buClr>
                <a:srgbClr val="00B050"/>
              </a:buClr>
              <a:buFont typeface="Symbol" panose="05050102010706020507" pitchFamily="18" charset="2"/>
              <a:buChar char=""/>
            </a:pPr>
            <a:r>
              <a:rPr lang="es-ES" sz="1100" dirty="0">
                <a:solidFill>
                  <a:srgbClr val="000000"/>
                </a:solidFill>
                <a:effectLst/>
                <a:ea typeface="Times New Roman" panose="02020603050405020304" pitchFamily="18" charset="0"/>
                <a:cs typeface="Arial" panose="020B0604020202020204" pitchFamily="34" charset="0"/>
              </a:rPr>
              <a:t>Guía didáctica en cada lección.</a:t>
            </a:r>
            <a:endParaRPr lang="es-ES" sz="1100" dirty="0">
              <a:effectLst/>
              <a:ea typeface="Times New Roman" panose="02020603050405020304" pitchFamily="18"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dirty="0">
                <a:effectLst/>
                <a:ea typeface="Times New Roman" panose="02020603050405020304" pitchFamily="18" charset="0"/>
                <a:cs typeface="Arial" panose="020B0604020202020204" pitchFamily="34" charset="0"/>
              </a:rPr>
              <a:t>Prueba de la unidad y </a:t>
            </a:r>
            <a:r>
              <a:rPr lang="es-ES" sz="1100" dirty="0">
                <a:solidFill>
                  <a:srgbClr val="000000"/>
                </a:solidFill>
                <a:effectLst/>
                <a:ea typeface="Times New Roman" panose="02020603050405020304" pitchFamily="18" charset="0"/>
                <a:cs typeface="Arial" panose="020B0604020202020204" pitchFamily="34" charset="0"/>
              </a:rPr>
              <a:t>Prueba competencial trimestral.</a:t>
            </a:r>
            <a:endParaRPr lang="es-ES" sz="1100" dirty="0">
              <a:effectLst/>
              <a:ea typeface="Times New Roman" panose="02020603050405020304" pitchFamily="18" charset="0"/>
              <a:cs typeface="Arial" panose="020B0604020202020204" pitchFamily="34" charset="0"/>
            </a:endParaRPr>
          </a:p>
        </p:txBody>
      </p:sp>
      <p:pic>
        <p:nvPicPr>
          <p:cNvPr id="4" name="Afbeelding 16">
            <a:extLst>
              <a:ext uri="{FF2B5EF4-FFF2-40B4-BE49-F238E27FC236}">
                <a16:creationId xmlns:a16="http://schemas.microsoft.com/office/drawing/2014/main" id="{8D22B8E4-AB80-A6B5-C8DE-7868A4111AE7}"/>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Ondertitel 2">
            <a:extLst>
              <a:ext uri="{FF2B5EF4-FFF2-40B4-BE49-F238E27FC236}">
                <a16:creationId xmlns:a16="http://schemas.microsoft.com/office/drawing/2014/main" id="{9177A636-6BBA-4A24-1D3E-583429DD4AA1}"/>
              </a:ext>
            </a:extLst>
          </p:cNvPr>
          <p:cNvSpPr txBox="1">
            <a:spLocks/>
          </p:cNvSpPr>
          <p:nvPr/>
        </p:nvSpPr>
        <p:spPr>
          <a:xfrm>
            <a:off x="605526" y="138574"/>
            <a:ext cx="3786365" cy="453571"/>
          </a:xfrm>
          <a:prstGeom prst="rect">
            <a:avLst/>
          </a:prstGeom>
        </p:spPr>
        <p:txBody>
          <a:bodyPr vert="horz" lIns="129326" tIns="64663" rIns="129326" bIns="64663"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es-ES_tradnl" sz="2200" b="1" dirty="0">
                <a:solidFill>
                  <a:srgbClr val="009ED0"/>
                </a:solidFill>
                <a:latin typeface="ABeZeh" pitchFamily="2" charset="0"/>
                <a:ea typeface="ABeZeh" pitchFamily="2" charset="0"/>
              </a:rPr>
              <a:t>Programación Unidad 1</a:t>
            </a:r>
          </a:p>
        </p:txBody>
      </p:sp>
    </p:spTree>
    <p:extLst>
      <p:ext uri="{BB962C8B-B14F-4D97-AF65-F5344CB8AC3E}">
        <p14:creationId xmlns:p14="http://schemas.microsoft.com/office/powerpoint/2010/main" val="3017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6">
            <a:extLst>
              <a:ext uri="{FF2B5EF4-FFF2-40B4-BE49-F238E27FC236}">
                <a16:creationId xmlns:a16="http://schemas.microsoft.com/office/drawing/2014/main" id="{FD300E64-457A-04AB-4494-DCF1D1A28863}"/>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4" name="CuadroTexto 3">
            <a:extLst>
              <a:ext uri="{FF2B5EF4-FFF2-40B4-BE49-F238E27FC236}">
                <a16:creationId xmlns:a16="http://schemas.microsoft.com/office/drawing/2014/main" id="{4667B676-7D12-ABAB-6A91-E83B30FF1B1F}"/>
              </a:ext>
            </a:extLst>
          </p:cNvPr>
          <p:cNvSpPr txBox="1"/>
          <p:nvPr/>
        </p:nvSpPr>
        <p:spPr>
          <a:xfrm>
            <a:off x="1112080" y="710790"/>
            <a:ext cx="3717096" cy="284693"/>
          </a:xfrm>
          <a:prstGeom prst="rect">
            <a:avLst/>
          </a:prstGeom>
          <a:noFill/>
        </p:spPr>
        <p:txBody>
          <a:bodyPr wrap="square">
            <a:spAutoFit/>
          </a:bodyPr>
          <a:lstStyle/>
          <a:p>
            <a:pPr>
              <a:lnSpc>
                <a:spcPts val="1500"/>
              </a:lnSpc>
              <a:spcAft>
                <a:spcPts val="800"/>
              </a:spcAft>
            </a:pPr>
            <a:r>
              <a:rPr lang="es-ES" b="1" dirty="0">
                <a:solidFill>
                  <a:srgbClr val="009ED0"/>
                </a:solidFill>
                <a:latin typeface="ABeZeh" pitchFamily="2" charset="0"/>
              </a:rPr>
              <a:t>Recursos para evaluar la unidad</a:t>
            </a:r>
            <a:endParaRPr lang="es-ES" sz="1100" strike="sngStrike" dirty="0">
              <a:effectLst/>
              <a:ea typeface="Times New Roman" panose="02020603050405020304" pitchFamily="18" charset="0"/>
              <a:cs typeface="Arial" panose="020B0604020202020204" pitchFamily="34" charset="0"/>
            </a:endParaRPr>
          </a:p>
        </p:txBody>
      </p:sp>
      <p:graphicFrame>
        <p:nvGraphicFramePr>
          <p:cNvPr id="39" name="Tabla 39">
            <a:extLst>
              <a:ext uri="{FF2B5EF4-FFF2-40B4-BE49-F238E27FC236}">
                <a16:creationId xmlns:a16="http://schemas.microsoft.com/office/drawing/2014/main" id="{2657EB9E-2406-FA68-7308-7933EB5F1BE3}"/>
              </a:ext>
            </a:extLst>
          </p:cNvPr>
          <p:cNvGraphicFramePr>
            <a:graphicFrameLocks noGrp="1"/>
          </p:cNvGraphicFramePr>
          <p:nvPr>
            <p:extLst>
              <p:ext uri="{D42A27DB-BD31-4B8C-83A1-F6EECF244321}">
                <p14:modId xmlns:p14="http://schemas.microsoft.com/office/powerpoint/2010/main" val="2312970252"/>
              </p:ext>
            </p:extLst>
          </p:nvPr>
        </p:nvGraphicFramePr>
        <p:xfrm>
          <a:off x="1142106" y="1324575"/>
          <a:ext cx="9542032" cy="3794760"/>
        </p:xfrm>
        <a:graphic>
          <a:graphicData uri="http://schemas.openxmlformats.org/drawingml/2006/table">
            <a:tbl>
              <a:tblPr firstRow="1" bandRow="1">
                <a:tableStyleId>{BDBED569-4797-4DF1-A0F4-6AAB3CD982D8}</a:tableStyleId>
              </a:tblPr>
              <a:tblGrid>
                <a:gridCol w="1280159">
                  <a:extLst>
                    <a:ext uri="{9D8B030D-6E8A-4147-A177-3AD203B41FA5}">
                      <a16:colId xmlns:a16="http://schemas.microsoft.com/office/drawing/2014/main" val="1424075902"/>
                    </a:ext>
                  </a:extLst>
                </a:gridCol>
                <a:gridCol w="1108038">
                  <a:extLst>
                    <a:ext uri="{9D8B030D-6E8A-4147-A177-3AD203B41FA5}">
                      <a16:colId xmlns:a16="http://schemas.microsoft.com/office/drawing/2014/main" val="639743299"/>
                    </a:ext>
                  </a:extLst>
                </a:gridCol>
                <a:gridCol w="935915">
                  <a:extLst>
                    <a:ext uri="{9D8B030D-6E8A-4147-A177-3AD203B41FA5}">
                      <a16:colId xmlns:a16="http://schemas.microsoft.com/office/drawing/2014/main" val="1749262954"/>
                    </a:ext>
                  </a:extLst>
                </a:gridCol>
                <a:gridCol w="2732443">
                  <a:extLst>
                    <a:ext uri="{9D8B030D-6E8A-4147-A177-3AD203B41FA5}">
                      <a16:colId xmlns:a16="http://schemas.microsoft.com/office/drawing/2014/main" val="1603898898"/>
                    </a:ext>
                  </a:extLst>
                </a:gridCol>
                <a:gridCol w="1021976">
                  <a:extLst>
                    <a:ext uri="{9D8B030D-6E8A-4147-A177-3AD203B41FA5}">
                      <a16:colId xmlns:a16="http://schemas.microsoft.com/office/drawing/2014/main" val="709012006"/>
                    </a:ext>
                  </a:extLst>
                </a:gridCol>
                <a:gridCol w="2463501">
                  <a:extLst>
                    <a:ext uri="{9D8B030D-6E8A-4147-A177-3AD203B41FA5}">
                      <a16:colId xmlns:a16="http://schemas.microsoft.com/office/drawing/2014/main" val="1997496281"/>
                    </a:ext>
                  </a:extLst>
                </a:gridCol>
              </a:tblGrid>
              <a:tr h="0">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B w="19050" cap="flat" cmpd="sng" algn="ctr">
                      <a:solidFill>
                        <a:schemeClr val="accent1">
                          <a:lumMod val="60000"/>
                          <a:lumOff val="40000"/>
                        </a:schemeClr>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dirty="0"/>
                    </a:p>
                  </a:txBody>
                  <a:tcPr>
                    <a:lnL w="19050" cap="flat" cmpd="sng" algn="ctr">
                      <a:solidFill>
                        <a:schemeClr val="accent1">
                          <a:lumMod val="60000"/>
                          <a:lumOff val="4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sz="1200" dirty="0"/>
                    </a:p>
                  </a:txBody>
                  <a:tcPr>
                    <a:lnL w="1905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b="1"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3376050391"/>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lección</a:t>
                      </a:r>
                    </a:p>
                  </a:txBody>
                  <a:tcPr>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t>Ejercicios 1 y 2</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     </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endParaRPr lang="es-E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s-ES" sz="1200" b="0" dirty="0"/>
                        <a:t>Objetivo de aprendizaje </a:t>
                      </a:r>
                      <a:r>
                        <a:rPr lang="es-ES" sz="1200" b="0" dirty="0" err="1"/>
                        <a:t>Snappet</a:t>
                      </a:r>
                      <a:r>
                        <a:rPr lang="es-ES" sz="1200" b="0" dirty="0"/>
                        <a:t> (contenido matemático)</a:t>
                      </a:r>
                    </a:p>
                    <a:p>
                      <a:endParaRPr lang="es-ES" sz="1200" b="0" dirty="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r>
                        <a:rPr lang="es-ES" sz="1200" b="1" dirty="0"/>
                        <a:t>   </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endParaRPr lang="es-ES" sz="1200" dirty="0">
                        <a:solidFill>
                          <a:srgbClr val="FF0000"/>
                        </a:solidFill>
                      </a:endParaRP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652913659"/>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Adaptativo</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evalúa</a:t>
                      </a:r>
                    </a:p>
                    <a:p>
                      <a:endParaRPr lang="es-ES" sz="1200" dirty="0"/>
                    </a:p>
                  </a:txBody>
                  <a:tcPr/>
                </a:tc>
                <a:tc vMerge="1">
                  <a:txBody>
                    <a:bodyPr/>
                    <a:lstStyle/>
                    <a:p>
                      <a:r>
                        <a:rPr lang="es-ES" sz="1200" dirty="0"/>
                        <a:t>Objetivo de aprendizaje </a:t>
                      </a:r>
                      <a:r>
                        <a:rPr lang="es-ES" sz="1200" dirty="0" err="1"/>
                        <a:t>Snappet</a:t>
                      </a:r>
                      <a:r>
                        <a:rPr lang="es-ES" sz="1200" dirty="0"/>
                        <a:t> </a:t>
                      </a:r>
                    </a:p>
                    <a:p>
                      <a:r>
                        <a:rPr lang="es-ES" sz="1200" dirty="0"/>
                        <a:t>(contenido matemático)</a:t>
                      </a:r>
                    </a:p>
                    <a:p>
                      <a:endParaRPr lang="es-ES" sz="1200" dirty="0"/>
                    </a:p>
                  </a:txBody>
                  <a:tcPr/>
                </a:tc>
                <a:tc vMerge="1">
                  <a:txBody>
                    <a:bodyPr/>
                    <a:lstStyle/>
                    <a:p>
                      <a:endParaRPr lang="es-ES" sz="1200"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p>
                    <a:p>
                      <a:endParaRPr lang="es-ES" sz="1200" dirty="0"/>
                    </a:p>
                  </a:txBody>
                  <a:tcPr/>
                </a:tc>
                <a:extLst>
                  <a:ext uri="{0D108BD9-81ED-4DB2-BD59-A6C34878D82A}">
                    <a16:rowId xmlns:a16="http://schemas.microsoft.com/office/drawing/2014/main" val="2617402534"/>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Ejercicio 3</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dk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dk1"/>
                          </a:solidFill>
                        </a:rPr>
                        <a:t>     </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tcPr>
                </a:tc>
                <a:tc>
                  <a:txBody>
                    <a:bodyPr/>
                    <a:lstStyle/>
                    <a:p>
                      <a:pPr algn="l"/>
                      <a:endParaRPr lang="es-ES" sz="900" b="1" dirty="0"/>
                    </a:p>
                    <a:p>
                      <a:pPr algn="l"/>
                      <a:r>
                        <a:rPr lang="es-ES" sz="1200" b="0" dirty="0"/>
                        <a:t>Objetivo de aprendizaje </a:t>
                      </a:r>
                      <a:r>
                        <a:rPr lang="es-ES" sz="1200" b="0" dirty="0" err="1"/>
                        <a:t>Snappet</a:t>
                      </a:r>
                      <a:r>
                        <a:rPr lang="es-ES" sz="1200" b="0" dirty="0"/>
                        <a:t> </a:t>
                      </a:r>
                    </a:p>
                    <a:p>
                      <a:r>
                        <a:rPr lang="es-ES" sz="1200" b="0" dirty="0"/>
                        <a:t>(a partir de criterios de evaluación)</a:t>
                      </a:r>
                    </a:p>
                  </a:txBody>
                  <a:tcPr>
                    <a:lnT w="12700" cap="flat" cmpd="sng" algn="ctr">
                      <a:solidFill>
                        <a:schemeClr val="accent1">
                          <a:lumMod val="40000"/>
                          <a:lumOff val="60000"/>
                        </a:schemeClr>
                      </a:solidFill>
                      <a:prstDash val="solid"/>
                      <a:round/>
                      <a:headEnd type="none" w="med" len="med"/>
                      <a:tailEnd type="none" w="med" len="med"/>
                    </a:lnT>
                  </a:tcPr>
                </a:tc>
                <a:tc>
                  <a:txBody>
                    <a:bodyPr/>
                    <a:lstStyle/>
                    <a:p>
                      <a:endParaRPr lang="es-ES" sz="1200" dirty="0"/>
                    </a:p>
                  </a:txBody>
                  <a:tcP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Criterios de evaluación de la Ley</a:t>
                      </a:r>
                    </a:p>
                  </a:txBody>
                  <a:tcPr>
                    <a:lnT w="12700" cap="flat" cmpd="sng" algn="ctr">
                      <a:solidFill>
                        <a:schemeClr val="accent1">
                          <a:lumMod val="40000"/>
                          <a:lumOff val="60000"/>
                        </a:schemeClr>
                      </a:solidFill>
                      <a:prstDash val="solid"/>
                      <a:round/>
                      <a:headEnd type="none" w="med" len="med"/>
                      <a:tailEnd type="none" w="med" len="med"/>
                    </a:lnT>
                  </a:tcPr>
                </a:tc>
                <a:extLst>
                  <a:ext uri="{0D108BD9-81ED-4DB2-BD59-A6C34878D82A}">
                    <a16:rowId xmlns:a16="http://schemas.microsoft.com/office/drawing/2014/main" val="56154003"/>
                  </a:ext>
                </a:extLst>
              </a:tr>
              <a:tr h="0">
                <a:tc gridSpan="4">
                  <a:txBody>
                    <a:bodyPr/>
                    <a:lstStyle/>
                    <a:p>
                      <a:endParaRPr lang="es-ES" sz="90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rowSpan="5" gridSpan="2">
                  <a:txBody>
                    <a:bodyPr/>
                    <a:lstStyle/>
                    <a:p>
                      <a:endParaRPr lang="es-ES" sz="1200" dirty="0">
                        <a:solidFill>
                          <a:schemeClr val="bg1"/>
                        </a:solidFill>
                      </a:endParaRPr>
                    </a:p>
                  </a:txBody>
                  <a:tcPr/>
                </a:tc>
                <a:tc rowSpan="5" hMerge="1">
                  <a:txBody>
                    <a:bodyPr/>
                    <a:lstStyle/>
                    <a:p>
                      <a:endParaRPr lang="es-ES" sz="1200" dirty="0"/>
                    </a:p>
                  </a:txBody>
                  <a:tcPr/>
                </a:tc>
                <a:extLst>
                  <a:ext uri="{0D108BD9-81ED-4DB2-BD59-A6C34878D82A}">
                    <a16:rowId xmlns:a16="http://schemas.microsoft.com/office/drawing/2014/main" val="39053954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Prueba de unidad</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endParaRPr lang="es-ES" sz="1200" dirty="0"/>
                    </a:p>
                    <a:p>
                      <a:endParaRPr lang="es-ES" sz="1200" dirty="0"/>
                    </a:p>
                    <a:p>
                      <a:endParaRPr lang="es-ES" sz="1200" dirty="0"/>
                    </a:p>
                  </a:txBody>
                  <a:tcPr/>
                </a:tc>
                <a:tc gridSpan="2" vMerge="1">
                  <a:txBody>
                    <a:bodyPr/>
                    <a:lstStyle/>
                    <a:p>
                      <a:endParaRPr lang="es-ES" sz="1200" dirty="0"/>
                    </a:p>
                  </a:txBody>
                  <a:tcPr>
                    <a:lnT w="12700" cap="flat" cmpd="sng" algn="ctr">
                      <a:solidFill>
                        <a:schemeClr val="tx1"/>
                      </a:solidFill>
                      <a:prstDash val="solid"/>
                      <a:round/>
                      <a:headEnd type="none" w="med" len="med"/>
                      <a:tailEnd type="none" w="med" len="med"/>
                    </a:lnT>
                    <a:noFill/>
                  </a:tcPr>
                </a:tc>
                <a:tc hMerge="1" vMerge="1">
                  <a:txBody>
                    <a:bodyPr/>
                    <a:lstStyle/>
                    <a:p>
                      <a:endParaRPr lang="es-ES" sz="1200" dirty="0"/>
                    </a:p>
                  </a:txBody>
                  <a:tcPr>
                    <a:noFill/>
                  </a:tcPr>
                </a:tc>
                <a:extLst>
                  <a:ext uri="{0D108BD9-81ED-4DB2-BD59-A6C34878D82A}">
                    <a16:rowId xmlns:a16="http://schemas.microsoft.com/office/drawing/2014/main" val="288781951"/>
                  </a:ext>
                </a:extLst>
              </a:tr>
              <a:tr h="217271">
                <a:tc gridSpan="4">
                  <a:txBody>
                    <a:bodyPr/>
                    <a:lstStyle/>
                    <a:p>
                      <a:endParaRPr lang="es-ES" sz="120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gridSpan="2" vMerge="1">
                  <a:txBody>
                    <a:bodyPr/>
                    <a:lstStyle/>
                    <a:p>
                      <a:endParaRPr lang="es-ES" sz="1200" dirty="0"/>
                    </a:p>
                  </a:txBody>
                  <a:tcPr>
                    <a:noFill/>
                  </a:tcPr>
                </a:tc>
                <a:tc hMerge="1" vMerge="1">
                  <a:txBody>
                    <a:bodyPr/>
                    <a:lstStyle/>
                    <a:p>
                      <a:endParaRPr lang="es-ES" sz="1200" dirty="0"/>
                    </a:p>
                  </a:txBody>
                  <a:tcPr>
                    <a:noFill/>
                  </a:tcPr>
                </a:tc>
                <a:extLst>
                  <a:ext uri="{0D108BD9-81ED-4DB2-BD59-A6C34878D82A}">
                    <a16:rowId xmlns:a16="http://schemas.microsoft.com/office/drawing/2014/main" val="4163954605"/>
                  </a:ext>
                </a:extLst>
              </a:tr>
              <a:tr h="23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trimestre</a:t>
                      </a:r>
                    </a:p>
                    <a:p>
                      <a:endParaRPr lang="es-ES" sz="120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Prueba competencial</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pPr algn="l"/>
                      <a:endParaRPr lang="es-ES" sz="1200" b="0" dirty="0"/>
                    </a:p>
                    <a:p>
                      <a:r>
                        <a:rPr lang="es-ES" sz="1200" b="1" dirty="0"/>
                        <a:t>Criterio de evaluación de la Ley</a:t>
                      </a:r>
                    </a:p>
                    <a:p>
                      <a:endParaRPr lang="es-ES" sz="1200" dirty="0"/>
                    </a:p>
                  </a:txBody>
                  <a:tcPr/>
                </a:tc>
                <a:tc gridSpan="2" vMerge="1">
                  <a:txBody>
                    <a:bodyPr/>
                    <a:lstStyle/>
                    <a:p>
                      <a:endParaRPr lang="es-ES" sz="1200" dirty="0"/>
                    </a:p>
                  </a:txBody>
                  <a:tcPr>
                    <a:lnR w="12700" cmpd="sng">
                      <a:noFill/>
                    </a:lnR>
                    <a:noFill/>
                  </a:tcPr>
                </a:tc>
                <a:tc hMerge="1" vMerge="1">
                  <a:txBody>
                    <a:bodyPr/>
                    <a:lstStyle/>
                    <a:p>
                      <a:endParaRPr lang="es-ES" sz="1200" dirty="0"/>
                    </a:p>
                  </a:txBody>
                  <a:tcPr>
                    <a:noFill/>
                  </a:tcPr>
                </a:tc>
                <a:extLst>
                  <a:ext uri="{0D108BD9-81ED-4DB2-BD59-A6C34878D82A}">
                    <a16:rowId xmlns:a16="http://schemas.microsoft.com/office/drawing/2014/main" val="2213055977"/>
                  </a:ext>
                </a:extLst>
              </a:tr>
              <a:tr h="0">
                <a:tc gridSpan="4">
                  <a:txBody>
                    <a:bodyPr/>
                    <a:lstStyle/>
                    <a:p>
                      <a:endParaRPr lang="es-ES" sz="1200" dirty="0"/>
                    </a:p>
                  </a:txBody>
                  <a:tcPr>
                    <a:lnR w="12700" cap="flat" cmpd="sng" algn="ctr">
                      <a:no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mpd="sng">
                      <a:noFill/>
                    </a:lnR>
                  </a:tcPr>
                </a:tc>
                <a:tc gridSpan="2" vMerge="1">
                  <a:txBody>
                    <a:bodyPr/>
                    <a:lstStyle/>
                    <a:p>
                      <a:endParaRPr lang="es-ES" sz="1200"/>
                    </a:p>
                  </a:txBody>
                  <a:tcPr>
                    <a:noFill/>
                  </a:tcPr>
                </a:tc>
                <a:tc hMerge="1" vMerge="1">
                  <a:txBody>
                    <a:bodyPr/>
                    <a:lstStyle/>
                    <a:p>
                      <a:endParaRPr lang="es-ES" sz="1200" dirty="0"/>
                    </a:p>
                  </a:txBody>
                  <a:tcPr>
                    <a:noFill/>
                  </a:tcPr>
                </a:tc>
                <a:extLst>
                  <a:ext uri="{0D108BD9-81ED-4DB2-BD59-A6C34878D82A}">
                    <a16:rowId xmlns:a16="http://schemas.microsoft.com/office/drawing/2014/main" val="1254515404"/>
                  </a:ext>
                </a:extLst>
              </a:tr>
            </a:tbl>
          </a:graphicData>
        </a:graphic>
      </p:graphicFrame>
      <p:sp>
        <p:nvSpPr>
          <p:cNvPr id="46" name="Flecha: a la derecha 45">
            <a:extLst>
              <a:ext uri="{FF2B5EF4-FFF2-40B4-BE49-F238E27FC236}">
                <a16:creationId xmlns:a16="http://schemas.microsoft.com/office/drawing/2014/main" id="{B7CFB59B-4BFE-A73D-D993-C62E7055669F}"/>
              </a:ext>
            </a:extLst>
          </p:cNvPr>
          <p:cNvSpPr/>
          <p:nvPr/>
        </p:nvSpPr>
        <p:spPr>
          <a:xfrm>
            <a:off x="7333265" y="1959065"/>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Flecha: a la derecha 51">
            <a:extLst>
              <a:ext uri="{FF2B5EF4-FFF2-40B4-BE49-F238E27FC236}">
                <a16:creationId xmlns:a16="http://schemas.microsoft.com/office/drawing/2014/main" id="{94E296BE-447F-9A71-AAB2-6DF3C7E2BC21}"/>
              </a:ext>
            </a:extLst>
          </p:cNvPr>
          <p:cNvSpPr/>
          <p:nvPr/>
        </p:nvSpPr>
        <p:spPr>
          <a:xfrm>
            <a:off x="7333265" y="2661859"/>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Flecha: a la derecha 53">
            <a:extLst>
              <a:ext uri="{FF2B5EF4-FFF2-40B4-BE49-F238E27FC236}">
                <a16:creationId xmlns:a16="http://schemas.microsoft.com/office/drawing/2014/main" id="{ED8588E9-DE5B-B4B4-56FC-7C5AD93D3964}"/>
              </a:ext>
            </a:extLst>
          </p:cNvPr>
          <p:cNvSpPr/>
          <p:nvPr/>
        </p:nvSpPr>
        <p:spPr>
          <a:xfrm>
            <a:off x="3647689" y="358472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CuadroTexto 54">
            <a:extLst>
              <a:ext uri="{FF2B5EF4-FFF2-40B4-BE49-F238E27FC236}">
                <a16:creationId xmlns:a16="http://schemas.microsoft.com/office/drawing/2014/main" id="{4F0B6A22-94EB-6825-1345-34712B7202A4}"/>
              </a:ext>
            </a:extLst>
          </p:cNvPr>
          <p:cNvSpPr txBox="1"/>
          <p:nvPr/>
        </p:nvSpPr>
        <p:spPr>
          <a:xfrm>
            <a:off x="3651904" y="4295895"/>
            <a:ext cx="710873" cy="276999"/>
          </a:xfrm>
          <a:prstGeom prst="rect">
            <a:avLst/>
          </a:prstGeom>
          <a:noFill/>
        </p:spPr>
        <p:txBody>
          <a:bodyPr wrap="square" rtlCol="0">
            <a:spAutoFit/>
          </a:bodyPr>
          <a:lstStyle/>
          <a:p>
            <a:r>
              <a:rPr lang="es-ES" sz="1200" b="1" dirty="0"/>
              <a:t>evalúa</a:t>
            </a:r>
          </a:p>
        </p:txBody>
      </p:sp>
      <p:sp>
        <p:nvSpPr>
          <p:cNvPr id="58" name="CuadroTexto 57">
            <a:extLst>
              <a:ext uri="{FF2B5EF4-FFF2-40B4-BE49-F238E27FC236}">
                <a16:creationId xmlns:a16="http://schemas.microsoft.com/office/drawing/2014/main" id="{A4B47265-3D80-FD44-0A13-38469DF21F39}"/>
              </a:ext>
            </a:extLst>
          </p:cNvPr>
          <p:cNvSpPr txBox="1"/>
          <p:nvPr/>
        </p:nvSpPr>
        <p:spPr>
          <a:xfrm>
            <a:off x="4452669" y="3524955"/>
            <a:ext cx="1367106" cy="276999"/>
          </a:xfrm>
          <a:prstGeom prst="rect">
            <a:avLst/>
          </a:prstGeom>
          <a:noFill/>
        </p:spPr>
        <p:txBody>
          <a:bodyPr wrap="none" rtlCol="0">
            <a:spAutoFit/>
          </a:bodyPr>
          <a:lstStyle/>
          <a:p>
            <a:r>
              <a:rPr lang="es-ES" sz="1200" b="1" dirty="0" err="1"/>
              <a:t>Subsaber</a:t>
            </a:r>
            <a:r>
              <a:rPr lang="es-ES" sz="1200" b="1" dirty="0"/>
              <a:t> de la Ley</a:t>
            </a:r>
          </a:p>
        </p:txBody>
      </p:sp>
      <p:sp>
        <p:nvSpPr>
          <p:cNvPr id="63" name="Flecha: a la derecha 62">
            <a:extLst>
              <a:ext uri="{FF2B5EF4-FFF2-40B4-BE49-F238E27FC236}">
                <a16:creationId xmlns:a16="http://schemas.microsoft.com/office/drawing/2014/main" id="{E7B87983-8689-E1FA-9877-E0F3FC25CCA3}"/>
              </a:ext>
            </a:extLst>
          </p:cNvPr>
          <p:cNvSpPr/>
          <p:nvPr/>
        </p:nvSpPr>
        <p:spPr>
          <a:xfrm>
            <a:off x="3635319" y="2647845"/>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CuadroTexto 68">
            <a:extLst>
              <a:ext uri="{FF2B5EF4-FFF2-40B4-BE49-F238E27FC236}">
                <a16:creationId xmlns:a16="http://schemas.microsoft.com/office/drawing/2014/main" id="{84CB3D08-F737-98AC-9EB9-82D024075EB3}"/>
              </a:ext>
            </a:extLst>
          </p:cNvPr>
          <p:cNvSpPr txBox="1"/>
          <p:nvPr/>
        </p:nvSpPr>
        <p:spPr>
          <a:xfrm>
            <a:off x="7333265" y="1772557"/>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0" name="CuadroTexto 69">
            <a:extLst>
              <a:ext uri="{FF2B5EF4-FFF2-40B4-BE49-F238E27FC236}">
                <a16:creationId xmlns:a16="http://schemas.microsoft.com/office/drawing/2014/main" id="{ED12CD3A-EAC7-528F-E6D6-2C4AEEDDA776}"/>
              </a:ext>
            </a:extLst>
          </p:cNvPr>
          <p:cNvSpPr txBox="1"/>
          <p:nvPr/>
        </p:nvSpPr>
        <p:spPr>
          <a:xfrm>
            <a:off x="7333265" y="2470719"/>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1" name="CuadroTexto 70">
            <a:extLst>
              <a:ext uri="{FF2B5EF4-FFF2-40B4-BE49-F238E27FC236}">
                <a16:creationId xmlns:a16="http://schemas.microsoft.com/office/drawing/2014/main" id="{6E252E08-F9C1-7D7B-583A-936238E2C03E}"/>
              </a:ext>
            </a:extLst>
          </p:cNvPr>
          <p:cNvSpPr txBox="1"/>
          <p:nvPr/>
        </p:nvSpPr>
        <p:spPr>
          <a:xfrm>
            <a:off x="3658447" y="3386456"/>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2" name="Flecha: a la derecha 71">
            <a:extLst>
              <a:ext uri="{FF2B5EF4-FFF2-40B4-BE49-F238E27FC236}">
                <a16:creationId xmlns:a16="http://schemas.microsoft.com/office/drawing/2014/main" id="{8D2FDE43-A9B0-1500-F624-C2B5E596BD2B}"/>
              </a:ext>
            </a:extLst>
          </p:cNvPr>
          <p:cNvSpPr/>
          <p:nvPr/>
        </p:nvSpPr>
        <p:spPr>
          <a:xfrm>
            <a:off x="3611494" y="448016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Flecha: a la derecha 82">
            <a:extLst>
              <a:ext uri="{FF2B5EF4-FFF2-40B4-BE49-F238E27FC236}">
                <a16:creationId xmlns:a16="http://schemas.microsoft.com/office/drawing/2014/main" id="{E7BD69A1-D382-4762-3E2B-3C68140FED13}"/>
              </a:ext>
            </a:extLst>
          </p:cNvPr>
          <p:cNvSpPr/>
          <p:nvPr/>
        </p:nvSpPr>
        <p:spPr>
          <a:xfrm>
            <a:off x="3647689" y="1929181"/>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4048442B-D045-C969-1593-5D206B37D19A}"/>
              </a:ext>
            </a:extLst>
          </p:cNvPr>
          <p:cNvSpPr txBox="1"/>
          <p:nvPr/>
        </p:nvSpPr>
        <p:spPr>
          <a:xfrm>
            <a:off x="716358" y="1640679"/>
            <a:ext cx="461665" cy="1408462"/>
          </a:xfrm>
          <a:prstGeom prst="rect">
            <a:avLst/>
          </a:prstGeom>
          <a:noFill/>
        </p:spPr>
        <p:txBody>
          <a:bodyPr vert="vert270" wrap="none" rtlCol="0">
            <a:spAutoFit/>
          </a:bodyPr>
          <a:lstStyle/>
          <a:p>
            <a:r>
              <a:rPr lang="es-ES" dirty="0"/>
              <a:t>En plataforma</a:t>
            </a:r>
          </a:p>
        </p:txBody>
      </p:sp>
      <p:sp>
        <p:nvSpPr>
          <p:cNvPr id="19" name="CuadroTexto 18">
            <a:extLst>
              <a:ext uri="{FF2B5EF4-FFF2-40B4-BE49-F238E27FC236}">
                <a16:creationId xmlns:a16="http://schemas.microsoft.com/office/drawing/2014/main" id="{F26C2201-C94F-A22F-6538-116D9F17395C}"/>
              </a:ext>
            </a:extLst>
          </p:cNvPr>
          <p:cNvSpPr txBox="1"/>
          <p:nvPr/>
        </p:nvSpPr>
        <p:spPr>
          <a:xfrm>
            <a:off x="716358" y="3500049"/>
            <a:ext cx="461665" cy="1229119"/>
          </a:xfrm>
          <a:prstGeom prst="rect">
            <a:avLst/>
          </a:prstGeom>
          <a:noFill/>
        </p:spPr>
        <p:txBody>
          <a:bodyPr vert="vert270" wrap="none" rtlCol="0">
            <a:spAutoFit/>
          </a:bodyPr>
          <a:lstStyle/>
          <a:p>
            <a:r>
              <a:rPr lang="es-ES" dirty="0"/>
              <a:t>Descargable</a:t>
            </a:r>
          </a:p>
        </p:txBody>
      </p:sp>
    </p:spTree>
    <p:extLst>
      <p:ext uri="{BB962C8B-B14F-4D97-AF65-F5344CB8AC3E}">
        <p14:creationId xmlns:p14="http://schemas.microsoft.com/office/powerpoint/2010/main" val="30746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57224D1-104C-F8A9-EB45-2067343875DC}"/>
              </a:ext>
            </a:extLst>
          </p:cNvPr>
          <p:cNvGraphicFramePr>
            <a:graphicFrameLocks noGrp="1"/>
          </p:cNvGraphicFramePr>
          <p:nvPr>
            <p:extLst>
              <p:ext uri="{D42A27DB-BD31-4B8C-83A1-F6EECF244321}">
                <p14:modId xmlns:p14="http://schemas.microsoft.com/office/powerpoint/2010/main" val="1233669034"/>
              </p:ext>
            </p:extLst>
          </p:nvPr>
        </p:nvGraphicFramePr>
        <p:xfrm>
          <a:off x="705729" y="900533"/>
          <a:ext cx="10721961" cy="5455520"/>
        </p:xfrm>
        <a:graphic>
          <a:graphicData uri="http://schemas.openxmlformats.org/drawingml/2006/table">
            <a:tbl>
              <a:tblPr firstRow="1" firstCol="1" bandRow="1"/>
              <a:tblGrid>
                <a:gridCol w="3377323">
                  <a:extLst>
                    <a:ext uri="{9D8B030D-6E8A-4147-A177-3AD203B41FA5}">
                      <a16:colId xmlns:a16="http://schemas.microsoft.com/office/drawing/2014/main" val="849537277"/>
                    </a:ext>
                  </a:extLst>
                </a:gridCol>
                <a:gridCol w="2936838">
                  <a:extLst>
                    <a:ext uri="{9D8B030D-6E8A-4147-A177-3AD203B41FA5}">
                      <a16:colId xmlns:a16="http://schemas.microsoft.com/office/drawing/2014/main" val="1437013061"/>
                    </a:ext>
                  </a:extLst>
                </a:gridCol>
                <a:gridCol w="4407800">
                  <a:extLst>
                    <a:ext uri="{9D8B030D-6E8A-4147-A177-3AD203B41FA5}">
                      <a16:colId xmlns:a16="http://schemas.microsoft.com/office/drawing/2014/main" val="4005158673"/>
                    </a:ext>
                  </a:extLst>
                </a:gridCol>
              </a:tblGrid>
              <a:tr h="230513">
                <a:tc>
                  <a:txBody>
                    <a:bodyPr/>
                    <a:lstStyle/>
                    <a:p>
                      <a:pPr marL="0" lvl="0" algn="ctr" defTabSz="914400">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Bloques</a:t>
                      </a:r>
                    </a:p>
                  </a:txBody>
                  <a:tcPr marL="93186" marR="93186" marT="46593" marB="46593">
                    <a:lnL>
                      <a:noFill/>
                    </a:lnL>
                    <a:lnR>
                      <a:noFill/>
                    </a:lnR>
                    <a:lnT>
                      <a:noFill/>
                    </a:lnT>
                    <a:lnB>
                      <a:noFill/>
                    </a:lnB>
                    <a:solidFill>
                      <a:schemeClr val="accent1"/>
                    </a:solidFill>
                  </a:tcPr>
                </a:tc>
                <a:tc>
                  <a:txBody>
                    <a:bodyPr/>
                    <a:lstStyle/>
                    <a:p>
                      <a:pPr marL="0" algn="ctr" rtl="0" eaLnBrk="1" fontAlgn="ctr" latinLnBrk="0" hangingPunct="1">
                        <a:lnSpc>
                          <a:spcPct val="107000"/>
                        </a:lnSpc>
                        <a:spcBef>
                          <a:spcPts val="0"/>
                        </a:spcBef>
                        <a:spcAft>
                          <a:spcPts val="800"/>
                        </a:spcAft>
                      </a:pPr>
                      <a:r>
                        <a:rPr lang="es-ES" sz="1100" b="1" i="0" u="none" strike="noStrike" kern="1200" baseline="0" dirty="0">
                          <a:solidFill>
                            <a:schemeClr val="bg1"/>
                          </a:solidFill>
                          <a:effectLst/>
                          <a:latin typeface="Calibri"/>
                          <a:ea typeface="+mn-ea"/>
                          <a:cs typeface="+mn-cs"/>
                        </a:rPr>
                        <a:t>Saberes generales</a:t>
                      </a:r>
                    </a:p>
                  </a:txBody>
                  <a:tcPr marL="93186" marR="93186" marT="46593" marB="46593">
                    <a:lnL>
                      <a:noFill/>
                    </a:lnL>
                    <a:lnR>
                      <a:noFill/>
                    </a:lnR>
                    <a:lnT>
                      <a:noFill/>
                    </a:lnT>
                    <a:lnB>
                      <a:noFill/>
                    </a:lnB>
                    <a:solidFill>
                      <a:schemeClr val="accent1"/>
                    </a:solidFill>
                  </a:tcPr>
                </a:tc>
                <a:tc>
                  <a:txBody>
                    <a:bodyPr/>
                    <a:lstStyle/>
                    <a:p>
                      <a:pPr marL="0" marR="2011680" algn="ctr" rtl="0" eaLnBrk="1" fontAlgn="ctr" latinLnBrk="0" hangingPunct="1">
                        <a:lnSpc>
                          <a:spcPct val="107000"/>
                        </a:lnSpc>
                        <a:spcBef>
                          <a:spcPts val="0"/>
                        </a:spcBef>
                        <a:spcAft>
                          <a:spcPts val="800"/>
                        </a:spcAft>
                      </a:pPr>
                      <a:r>
                        <a:rPr lang="es-ES" sz="1100" b="1" i="0" u="none" strike="noStrike" kern="1200" baseline="0" dirty="0">
                          <a:solidFill>
                            <a:schemeClr val="bg1"/>
                          </a:solidFill>
                          <a:effectLst/>
                          <a:latin typeface="Calibri"/>
                          <a:ea typeface="+mn-ea"/>
                          <a:cs typeface="+mn-cs"/>
                        </a:rPr>
                        <a:t>      Saberes básicos</a:t>
                      </a:r>
                      <a:endParaRPr lang="es-ES" sz="1100" dirty="0"/>
                    </a:p>
                  </a:txBody>
                  <a:tcPr marL="93186" marR="93186" marT="46593" marB="46593">
                    <a:lnL>
                      <a:noFill/>
                    </a:lnL>
                    <a:lnR>
                      <a:noFill/>
                    </a:lnR>
                    <a:lnT>
                      <a:noFill/>
                    </a:lnT>
                    <a:lnB>
                      <a:noFill/>
                    </a:lnB>
                    <a:solidFill>
                      <a:schemeClr val="accent1"/>
                    </a:solidFill>
                  </a:tcPr>
                </a:tc>
                <a:extLst>
                  <a:ext uri="{0D108BD9-81ED-4DB2-BD59-A6C34878D82A}">
                    <a16:rowId xmlns:a16="http://schemas.microsoft.com/office/drawing/2014/main" val="2089224501"/>
                  </a:ext>
                </a:extLst>
              </a:tr>
              <a:tr h="492369">
                <a:tc rowSpan="4">
                  <a:txBody>
                    <a:bodyPr/>
                    <a:lstStyle/>
                    <a:p>
                      <a:pPr algn="ctr" fontAlgn="ctr">
                        <a:lnSpc>
                          <a:spcPct val="107000"/>
                        </a:lnSpc>
                        <a:spcBef>
                          <a:spcPts val="0"/>
                        </a:spcBef>
                        <a:spcAft>
                          <a:spcPts val="800"/>
                        </a:spcAft>
                      </a:pPr>
                      <a:r>
                        <a:rPr lang="es-ES" sz="1100" b="1" i="0" u="none" strike="noStrike"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A. </a:t>
                      </a:r>
                      <a:r>
                        <a:rPr lang="es-ES" sz="1100" b="1"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Sentido numérico</a:t>
                      </a:r>
                    </a:p>
                    <a:p>
                      <a:pPr algn="ctr" fontAlgn="ctr">
                        <a:lnSpc>
                          <a:spcPct val="107000"/>
                        </a:lnSpc>
                        <a:spcBef>
                          <a:spcPts val="0"/>
                        </a:spcBef>
                        <a:spcAft>
                          <a:spcPts val="800"/>
                        </a:spcAft>
                      </a:pP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sentido numérico se caracteriza por el desarrollo de habilidades y modos de pensar basados en la comprensión, la representación y el uso flexible de números y operaciones para, por ejemplo, orientar la toma de decisiones.</a:t>
                      </a:r>
                      <a:endParaRPr lang="es-ES" sz="1100" b="0" i="0" u="none" strike="noStrike" dirty="0">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1. </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Conteo</a:t>
                      </a:r>
                      <a:endParaRPr lang="es-ES" sz="1100" b="0" i="0" u="none" strike="noStrike" dirty="0">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dirty="0">
                          <a:solidFill>
                            <a:schemeClr val="accent1"/>
                          </a:solidFill>
                          <a:effectLst/>
                          <a:latin typeface="Calibri"/>
                          <a:ea typeface="Times New Roman" panose="02020603050405020304" pitchFamily="18" charset="0"/>
                          <a:cs typeface="Calibri"/>
                        </a:rPr>
                        <a:t>A 1.1. </a:t>
                      </a:r>
                      <a:r>
                        <a:rPr lang="es-ES" sz="1100" b="0" i="0" u="none" strike="noStrike" kern="1200" dirty="0">
                          <a:solidFill>
                            <a:srgbClr val="000000"/>
                          </a:solidFill>
                          <a:effectLst/>
                          <a:latin typeface="Calibri"/>
                          <a:ea typeface="Times New Roman" panose="02020603050405020304" pitchFamily="18" charset="0"/>
                          <a:cs typeface="Calibri"/>
                        </a:rPr>
                        <a:t>Estrategias variadas de conteo, recuento sistemático y adaptación del conteo al tamaño de los números en situaciones de la vida cotidiana. </a:t>
                      </a:r>
                      <a:r>
                        <a:rPr lang="es-ES" sz="1100" b="0" i="0" u="none" strike="noStrike" kern="1200" noProof="0" dirty="0">
                          <a:effectLst/>
                        </a:rPr>
                        <a:t>Elaboración de tablas, ordenación de los casos, establecimiento de un criterio, realización de esquemas gráficos. Conteo salteado, reordenación de los elementos, contar una pequeña parte de la colección para contar el resto, etc. </a:t>
                      </a: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lnL>
                      <a:noFill/>
                    </a:lnL>
                    <a:lnR>
                      <a:noFill/>
                    </a:lnR>
                    <a:lnT>
                      <a:noFill/>
                    </a:lnT>
                    <a:lnB>
                      <a:noFill/>
                    </a:lnB>
                    <a:solidFill>
                      <a:srgbClr val="FFF2CC"/>
                    </a:solidFill>
                  </a:tcPr>
                </a:tc>
                <a:extLst>
                  <a:ext uri="{0D108BD9-81ED-4DB2-BD59-A6C34878D82A}">
                    <a16:rowId xmlns:a16="http://schemas.microsoft.com/office/drawing/2014/main" val="932787423"/>
                  </a:ext>
                </a:extLst>
              </a:tr>
              <a:tr h="403172">
                <a:tc vMerge="1">
                  <a:txBody>
                    <a:bodyPr/>
                    <a:lstStyle/>
                    <a:p>
                      <a:endParaRPr lang="es-ES"/>
                    </a:p>
                  </a:txBody>
                  <a:tcPr/>
                </a:tc>
                <a:tc rowSpan="3">
                  <a:txBody>
                    <a:bodyPr/>
                    <a:lstStyle/>
                    <a:p>
                      <a:pPr algn="l" fontAlgn="ctr">
                        <a:lnSpc>
                          <a:spcPct val="107000"/>
                        </a:lnSpc>
                        <a:spcBef>
                          <a:spcPts val="0"/>
                        </a:spcBef>
                        <a:spcAft>
                          <a:spcPts val="800"/>
                        </a:spcAft>
                      </a:pP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ES" sz="1100" b="0" i="0" u="none" strike="noStrike" dirty="0">
                        <a:effectLst/>
                        <a:latin typeface="Arial" panose="020B0604020202020204" pitchFamily="34" charset="0"/>
                      </a:endParaRPr>
                    </a:p>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2. </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1100" b="0" i="0" u="none" strike="noStrike" dirty="0">
                        <a:effectLst/>
                        <a:latin typeface="Arial" panose="020B0604020202020204" pitchFamily="34" charset="0"/>
                      </a:endParaRPr>
                    </a:p>
                    <a:p>
                      <a:pPr algn="l" fontAlgn="ctr">
                        <a:lnSpc>
                          <a:spcPct val="107000"/>
                        </a:lnSpc>
                        <a:spcBef>
                          <a:spcPts val="0"/>
                        </a:spcBef>
                        <a:spcAft>
                          <a:spcPts val="800"/>
                        </a:spcAft>
                      </a:pP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ES" sz="1100" b="0" i="0" u="none" strike="noStrike" dirty="0">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marL="0" marR="0" indent="0" algn="l" rtl="0" eaLnBrk="1" fontAlgn="ctr" latinLnBrk="0" hangingPunct="1">
                        <a:lnSpc>
                          <a:spcPct val="107000"/>
                        </a:lnSpc>
                        <a:spcBef>
                          <a:spcPts val="0"/>
                        </a:spcBef>
                        <a:spcAft>
                          <a:spcPts val="800"/>
                        </a:spcAft>
                        <a:buClrTx/>
                        <a:buSzTx/>
                        <a:buFontTx/>
                        <a:buNone/>
                      </a:pPr>
                      <a:r>
                        <a:rPr lang="es-ES" sz="1100" b="1" i="0" u="none" strike="noStrike" kern="1200" dirty="0">
                          <a:solidFill>
                            <a:schemeClr val="accent1"/>
                          </a:solidFill>
                          <a:effectLst/>
                          <a:latin typeface="Calibri"/>
                          <a:ea typeface="Times New Roman" panose="02020603050405020304" pitchFamily="18" charset="0"/>
                          <a:cs typeface="Calibri"/>
                        </a:rPr>
                        <a:t>A 2.1. </a:t>
                      </a:r>
                      <a:r>
                        <a:rPr lang="es-ES" sz="1100" b="0" i="0" u="none" strike="noStrike" dirty="0">
                          <a:solidFill>
                            <a:srgbClr val="000000"/>
                          </a:solidFill>
                          <a:effectLst/>
                          <a:latin typeface="Calibri"/>
                          <a:ea typeface="Times New Roman" panose="02020603050405020304" pitchFamily="18" charset="0"/>
                          <a:cs typeface="Calibri"/>
                        </a:rPr>
                        <a:t>Estrategias y técnicas de interpretación y manipulación del orden de magnitud de los números.</a:t>
                      </a:r>
                      <a:r>
                        <a:rPr lang="es-ES" sz="1100" b="0" i="0" u="none" strike="noStrike" dirty="0">
                          <a:solidFill>
                            <a:srgbClr val="000000"/>
                          </a:solidFill>
                          <a:effectLst/>
                          <a:latin typeface="Calibri"/>
                          <a:cs typeface="Calibri"/>
                        </a:rPr>
                        <a:t> </a:t>
                      </a:r>
                      <a:r>
                        <a:rPr lang="es-ES" sz="1100" b="0" i="0" u="none" strike="noStrike" noProof="0" dirty="0">
                          <a:effectLst/>
                        </a:rPr>
                        <a:t>Valor de posición de las cifras.</a:t>
                      </a: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2613200436"/>
                  </a:ext>
                </a:extLst>
              </a:tr>
              <a:tr h="348916">
                <a:tc vMerge="1">
                  <a:txBody>
                    <a:bodyPr/>
                    <a:lstStyle/>
                    <a:p>
                      <a:endParaRPr lang="es-ES"/>
                    </a:p>
                  </a:txBody>
                  <a:tcPr/>
                </a:tc>
                <a:tc vMerge="1">
                  <a:txBody>
                    <a:bodyPr/>
                    <a:lstStyle/>
                    <a:p>
                      <a:endParaRPr lang="es-ES"/>
                    </a:p>
                  </a:txBody>
                  <a:tcPr/>
                </a:tc>
                <a:tc>
                  <a:txBody>
                    <a:bodyPr/>
                    <a:lstStyle/>
                    <a:p>
                      <a:pPr marL="0" marR="0" indent="0" algn="l" rtl="0" eaLnBrk="1" fontAlgn="ctr" latinLnBrk="0" hangingPunct="1">
                        <a:lnSpc>
                          <a:spcPct val="107000"/>
                        </a:lnSpc>
                        <a:spcBef>
                          <a:spcPts val="0"/>
                        </a:spcBef>
                        <a:spcAft>
                          <a:spcPts val="800"/>
                        </a:spcAft>
                        <a:buClrTx/>
                        <a:buSzTx/>
                        <a:buFontTx/>
                        <a:buNone/>
                      </a:pPr>
                      <a:r>
                        <a:rPr lang="es-ES" sz="1100" b="1" i="0" u="none" strike="noStrike" kern="1200" dirty="0">
                          <a:solidFill>
                            <a:schemeClr val="accent1"/>
                          </a:solidFill>
                          <a:effectLst/>
                          <a:latin typeface="Calibri"/>
                          <a:ea typeface="Times New Roman" panose="02020603050405020304" pitchFamily="18" charset="0"/>
                          <a:cs typeface="Calibri"/>
                        </a:rPr>
                        <a:t>A 2.2. </a:t>
                      </a:r>
                      <a:r>
                        <a:rPr lang="es-ES" sz="1100" b="0" i="0" u="none" strike="noStrike" kern="1200" dirty="0">
                          <a:solidFill>
                            <a:srgbClr val="000000"/>
                          </a:solidFill>
                          <a:effectLst/>
                          <a:latin typeface="Calibri"/>
                          <a:ea typeface="Times New Roman" panose="02020603050405020304" pitchFamily="18" charset="0"/>
                          <a:cs typeface="Calibri"/>
                        </a:rPr>
                        <a:t>Estimaciones y aproximaciones razonadas de cantidades en contextos de resolución de problemas, </a:t>
                      </a:r>
                      <a:r>
                        <a:rPr lang="es-ES" sz="1100" b="0" i="0" u="none" strike="noStrike" kern="1200" noProof="0" dirty="0">
                          <a:effectLst/>
                        </a:rPr>
                        <a:t>a cualquier orden de la unidad y de los decimales a la décima y centésima más cercana. Uso de la calculadora. </a:t>
                      </a: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lnL>
                      <a:noFill/>
                    </a:lnL>
                    <a:lnR>
                      <a:noFill/>
                    </a:lnR>
                    <a:lnT>
                      <a:noFill/>
                    </a:lnT>
                    <a:lnB>
                      <a:noFill/>
                    </a:lnB>
                    <a:solidFill>
                      <a:srgbClr val="FFF2CC"/>
                    </a:solidFill>
                  </a:tcPr>
                </a:tc>
                <a:extLst>
                  <a:ext uri="{0D108BD9-81ED-4DB2-BD59-A6C34878D82A}">
                    <a16:rowId xmlns:a16="http://schemas.microsoft.com/office/drawing/2014/main" val="1627287567"/>
                  </a:ext>
                </a:extLst>
              </a:tr>
              <a:tr h="712131">
                <a:tc vMerge="1">
                  <a:txBody>
                    <a:bodyPr/>
                    <a:lstStyle/>
                    <a:p>
                      <a:endParaRPr lang="es-ES"/>
                    </a:p>
                  </a:txBody>
                  <a:tcPr/>
                </a:tc>
                <a:tc vMerge="1">
                  <a:txBody>
                    <a:bodyPr/>
                    <a:lstStyle/>
                    <a:p>
                      <a:pPr algn="l"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dirty="0">
                          <a:solidFill>
                            <a:schemeClr val="accent1"/>
                          </a:solidFill>
                          <a:effectLst/>
                          <a:latin typeface="Calibri"/>
                          <a:ea typeface="Times New Roman" panose="02020603050405020304" pitchFamily="18" charset="0"/>
                          <a:cs typeface="Calibri"/>
                        </a:rPr>
                        <a:t>A 2.3. </a:t>
                      </a:r>
                      <a:r>
                        <a:rPr lang="es-ES" sz="1100" b="0" i="0" u="none" strike="noStrike" dirty="0">
                          <a:solidFill>
                            <a:srgbClr val="000000"/>
                          </a:solidFill>
                          <a:effectLst/>
                          <a:latin typeface="Calibri"/>
                          <a:ea typeface="Times New Roman" panose="02020603050405020304" pitchFamily="18" charset="0"/>
                          <a:cs typeface="Calibri"/>
                        </a:rPr>
                        <a:t>Lectura, representación (incluida la recta numérica y con materiales manipulativos), composición, descomposición y recomposición de números naturales y decimales hasta las milésimas,</a:t>
                      </a:r>
                      <a:r>
                        <a:rPr lang="es-ES" sz="1100" b="0" i="0" u="none" strike="noStrike" dirty="0">
                          <a:solidFill>
                            <a:srgbClr val="000000"/>
                          </a:solidFill>
                          <a:effectLst/>
                          <a:latin typeface="Calibri"/>
                          <a:cs typeface="Calibri"/>
                        </a:rPr>
                        <a:t> </a:t>
                      </a:r>
                      <a:r>
                        <a:rPr lang="es-ES" sz="1100" b="0" i="0" u="none" strike="noStrike" noProof="0" dirty="0">
                          <a:effectLst/>
                        </a:rPr>
                        <a:t>en los diferentes órdenes de unidades, reconociendo y utilizando apropiadamente su notación. </a:t>
                      </a:r>
                      <a:endParaRPr lang="es-ES" sz="1100" b="0" i="0" u="none" strike="noStrike" dirty="0">
                        <a:effectLst/>
                        <a:latin typeface="Arial" panose="020B0604020202020204" pitchFamily="34" charset="0"/>
                      </a:endParaRPr>
                    </a:p>
                  </a:txBody>
                  <a:tcPr marL="36000" marR="36000" marT="36000" marB="0">
                    <a:lnL>
                      <a:noFill/>
                    </a:lnL>
                    <a:lnR>
                      <a:noFill/>
                    </a:lnR>
                    <a:lnT>
                      <a:noFill/>
                    </a:lnT>
                    <a:lnB>
                      <a:noFill/>
                    </a:lnB>
                    <a:solidFill>
                      <a:srgbClr val="FFF2CC"/>
                    </a:solidFill>
                  </a:tcPr>
                </a:tc>
                <a:extLst>
                  <a:ext uri="{0D108BD9-81ED-4DB2-BD59-A6C34878D82A}">
                    <a16:rowId xmlns:a16="http://schemas.microsoft.com/office/drawing/2014/main" val="1580335146"/>
                  </a:ext>
                </a:extLst>
              </a:tr>
              <a:tr h="428625">
                <a:tc>
                  <a:txBody>
                    <a:bodyPr/>
                    <a:lstStyle/>
                    <a:p>
                      <a:pPr algn="ctr"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4. </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Relaciones</a:t>
                      </a:r>
                      <a:endParaRPr lang="es-ES" sz="1100" b="0" i="0" u="none" strike="noStrike" dirty="0">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A 4.2. </a:t>
                      </a:r>
                      <a:r>
                        <a:rPr lang="es-ES" sz="11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Números naturales</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fracciones y decimales hasta las milésimas en contextos de la vida cotidiana: comparación y ordenación.</a:t>
                      </a:r>
                      <a:endParaRPr lang="es-ES" sz="1100" b="0" i="0" u="none" strike="noStrike" dirty="0">
                        <a:effectLst/>
                        <a:latin typeface="Arial" panose="020B0604020202020204" pitchFamily="34" charset="0"/>
                      </a:endParaRPr>
                    </a:p>
                    <a:p>
                      <a:pPr marL="0" marR="0" indent="0" algn="l" rtl="0" eaLnBrk="1" fontAlgn="ctr" latinLnBrk="0" hangingPunct="1">
                        <a:lnSpc>
                          <a:spcPct val="107000"/>
                        </a:lnSpc>
                        <a:spcBef>
                          <a:spcPts val="0"/>
                        </a:spcBef>
                        <a:spcAft>
                          <a:spcPts val="800"/>
                        </a:spcAft>
                        <a:buClrTx/>
                        <a:buSzTx/>
                        <a:buFontTx/>
                        <a:buNone/>
                      </a:pPr>
                      <a:r>
                        <a:rPr lang="es-ES" sz="1100" b="1" i="0" u="none" strike="noStrike" kern="1200" dirty="0">
                          <a:solidFill>
                            <a:schemeClr val="accent1"/>
                          </a:solidFill>
                          <a:effectLst/>
                          <a:latin typeface="Calibri"/>
                          <a:ea typeface="Times New Roman" panose="02020603050405020304" pitchFamily="18" charset="0"/>
                          <a:cs typeface="Calibri"/>
                        </a:rPr>
                        <a:t>A 4.4. </a:t>
                      </a:r>
                      <a:r>
                        <a:rPr lang="es-ES" sz="1100" b="0" i="0" u="none" strike="noStrike" dirty="0">
                          <a:solidFill>
                            <a:srgbClr val="000000"/>
                          </a:solidFill>
                          <a:effectLst/>
                          <a:latin typeface="Calibri"/>
                          <a:ea typeface="Times New Roman" panose="02020603050405020304" pitchFamily="18" charset="0"/>
                          <a:cs typeface="Calibri"/>
                        </a:rPr>
                        <a:t>Relación de </a:t>
                      </a:r>
                      <a:r>
                        <a:rPr lang="es-ES" sz="1100" b="0" i="0" u="none" strike="noStrike" dirty="0">
                          <a:solidFill>
                            <a:schemeClr val="tx1"/>
                          </a:solidFill>
                          <a:effectLst/>
                          <a:latin typeface="Calibri"/>
                          <a:ea typeface="Times New Roman" panose="02020603050405020304" pitchFamily="18" charset="0"/>
                          <a:cs typeface="Calibri"/>
                        </a:rPr>
                        <a:t>divisibilidad: múltiplos </a:t>
                      </a:r>
                      <a:r>
                        <a:rPr lang="es-ES" sz="1100" b="0" i="0" u="none" strike="noStrike" dirty="0">
                          <a:solidFill>
                            <a:srgbClr val="000000"/>
                          </a:solidFill>
                          <a:effectLst/>
                          <a:latin typeface="Calibri"/>
                          <a:ea typeface="Times New Roman" panose="02020603050405020304" pitchFamily="18" charset="0"/>
                          <a:cs typeface="Calibri"/>
                        </a:rPr>
                        <a:t>y divisores, </a:t>
                      </a:r>
                      <a:r>
                        <a:rPr lang="es-ES" sz="1100" b="0" i="0" u="none" strike="noStrike" noProof="0" dirty="0">
                          <a:effectLst/>
                        </a:rPr>
                        <a:t>con sus representaciones gráficas y simbólicas. </a:t>
                      </a:r>
                      <a:endParaRPr lang="es-ES" sz="1100" b="0" i="0" u="none" strike="noStrike" dirty="0">
                        <a:solidFill>
                          <a:srgbClr val="000000"/>
                        </a:solidFill>
                        <a:effectLst/>
                        <a:latin typeface="Calibri"/>
                        <a:cs typeface="Calibri"/>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4057195576"/>
                  </a:ext>
                </a:extLst>
              </a:tr>
              <a:tr h="1484586">
                <a:tc>
                  <a:txBody>
                    <a:bodyPr/>
                    <a:lstStyle/>
                    <a:p>
                      <a:pPr algn="ctr" fontAlgn="ctr">
                        <a:lnSpc>
                          <a:spcPct val="107000"/>
                        </a:lnSpc>
                        <a:spcBef>
                          <a:spcPts val="0"/>
                        </a:spcBef>
                        <a:spcAft>
                          <a:spcPts val="800"/>
                        </a:spcAft>
                      </a:pPr>
                      <a:r>
                        <a:rPr lang="es-ES" sz="1100" b="1" i="0" u="none" strike="noStrike" kern="1200" dirty="0">
                          <a:solidFill>
                            <a:schemeClr val="accent1"/>
                          </a:solidFill>
                          <a:effectLst/>
                          <a:latin typeface="Calibri"/>
                          <a:ea typeface="Times New Roman" panose="02020603050405020304" pitchFamily="18" charset="0"/>
                          <a:cs typeface="Calibri"/>
                        </a:rPr>
                        <a:t>D. </a:t>
                      </a:r>
                      <a:r>
                        <a:rPr lang="es-ES" sz="1100" b="1" i="0" u="none" strike="noStrike" kern="1200" dirty="0">
                          <a:solidFill>
                            <a:srgbClr val="000000"/>
                          </a:solidFill>
                          <a:effectLst/>
                          <a:latin typeface="Calibri"/>
                          <a:ea typeface="Times New Roman" panose="02020603050405020304" pitchFamily="18" charset="0"/>
                          <a:cs typeface="Calibri"/>
                        </a:rPr>
                        <a:t>Sentido algebraico  </a:t>
                      </a:r>
                      <a:endParaRPr lang="es-ES" sz="1100" b="1"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gn="ctr" fontAlgn="ctr">
                        <a:lnSpc>
                          <a:spcPct val="107000"/>
                        </a:lnSpc>
                        <a:spcBef>
                          <a:spcPts val="0"/>
                        </a:spcBef>
                        <a:spcAft>
                          <a:spcPts val="800"/>
                        </a:spcAft>
                      </a:pP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sentido algebraico y pensamiento computacional proporciona el lenguaje en el que se comunican las matemáticas. Reconocer patrones y relaciones entre variables, expresar regularidades o modelizar situaciones con expresiones simbólicas son sus características fundamentales.</a:t>
                      </a:r>
                    </a:p>
                  </a:txBody>
                  <a:tcPr marL="93186" marR="93186" marT="46593" marB="46593">
                    <a:lnL>
                      <a:noFill/>
                    </a:lnL>
                    <a:lnR>
                      <a:noFill/>
                    </a:lnR>
                    <a:lnT>
                      <a:noFill/>
                    </a:lnT>
                    <a:lnB>
                      <a:noFill/>
                    </a:lnB>
                    <a:solidFill>
                      <a:srgbClr val="FFF7E1"/>
                    </a:solidFill>
                  </a:tcPr>
                </a:tc>
                <a:tc>
                  <a:txBody>
                    <a:bodyPr/>
                    <a:lstStyle/>
                    <a:p>
                      <a:pPr algn="l" fontAlgn="ctr">
                        <a:lnSpc>
                          <a:spcPct val="107000"/>
                        </a:lnSpc>
                        <a:spcBef>
                          <a:spcPts val="0"/>
                        </a:spcBef>
                        <a:spcAft>
                          <a:spcPts val="800"/>
                        </a:spcAft>
                      </a:pPr>
                      <a:r>
                        <a:rPr lang="es-ES" sz="1100" b="1" i="0" u="none" strike="noStrike" kern="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1. </a:t>
                      </a: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Patrones</a:t>
                      </a:r>
                    </a:p>
                  </a:txBody>
                  <a:tcPr marL="93186" marR="93186" marT="46593" marB="46593" anchor="ctr">
                    <a:lnL>
                      <a:noFill/>
                    </a:lnL>
                    <a:lnR>
                      <a:noFill/>
                    </a:lnR>
                    <a:lnT>
                      <a:noFill/>
                    </a:lnT>
                    <a:lnB>
                      <a:noFill/>
                    </a:lnB>
                    <a:solidFill>
                      <a:srgbClr val="FFF7E1"/>
                    </a:solidFill>
                  </a:tcPr>
                </a:tc>
                <a:tc>
                  <a:txBody>
                    <a:bodyPr/>
                    <a:lstStyle/>
                    <a:p>
                      <a:pPr algn="l" fontAlgn="ctr">
                        <a:lnSpc>
                          <a:spcPct val="107000"/>
                        </a:lnSpc>
                        <a:spcBef>
                          <a:spcPts val="0"/>
                        </a:spcBef>
                        <a:spcAft>
                          <a:spcPts val="800"/>
                        </a:spcAft>
                      </a:pPr>
                      <a:r>
                        <a:rPr lang="es-ES" sz="1100" b="1" i="0" u="none" strike="noStrike" kern="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D 1.1. </a:t>
                      </a:r>
                      <a: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Estrategias de identificación, representación (verbal o mediante tablas, gráficos y notaciones </a:t>
                      </a: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inventadas) y predicción razonada de términos a partir de las regularidades en una colección de números, figuras o imágenes.</a:t>
                      </a:r>
                    </a:p>
                  </a:txBody>
                  <a:tcPr marL="36000" marR="36000" marT="36000" marB="0" anchor="ctr">
                    <a:lnL>
                      <a:noFill/>
                    </a:lnL>
                    <a:lnR>
                      <a:noFill/>
                    </a:lnR>
                    <a:lnT>
                      <a:noFill/>
                    </a:lnT>
                    <a:lnB>
                      <a:noFill/>
                    </a:lnB>
                    <a:solidFill>
                      <a:srgbClr val="FFF7E1"/>
                    </a:solidFill>
                  </a:tcPr>
                </a:tc>
                <a:extLst>
                  <a:ext uri="{0D108BD9-81ED-4DB2-BD59-A6C34878D82A}">
                    <a16:rowId xmlns:a16="http://schemas.microsoft.com/office/drawing/2014/main" val="578441832"/>
                  </a:ext>
                </a:extLst>
              </a:tr>
            </a:tbl>
          </a:graphicData>
        </a:graphic>
      </p:graphicFrame>
      <p:pic>
        <p:nvPicPr>
          <p:cNvPr id="6" name="Afbeelding 16">
            <a:extLst>
              <a:ext uri="{FF2B5EF4-FFF2-40B4-BE49-F238E27FC236}">
                <a16:creationId xmlns:a16="http://schemas.microsoft.com/office/drawing/2014/main" id="{29ABD4BD-8A79-CDFF-C741-83632B88591F}"/>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3" name="CuadroTexto 2">
            <a:extLst>
              <a:ext uri="{FF2B5EF4-FFF2-40B4-BE49-F238E27FC236}">
                <a16:creationId xmlns:a16="http://schemas.microsoft.com/office/drawing/2014/main" id="{3F917AA6-B1C6-0CBB-A0FE-0890A5895134}"/>
              </a:ext>
            </a:extLst>
          </p:cNvPr>
          <p:cNvSpPr txBox="1"/>
          <p:nvPr/>
        </p:nvSpPr>
        <p:spPr>
          <a:xfrm>
            <a:off x="613764" y="354222"/>
            <a:ext cx="8168839" cy="369332"/>
          </a:xfrm>
          <a:prstGeom prst="rect">
            <a:avLst/>
          </a:prstGeom>
          <a:noFill/>
        </p:spPr>
        <p:txBody>
          <a:bodyPr wrap="none" rtlCol="0">
            <a:spAutoFit/>
          </a:bodyPr>
          <a:lstStyle/>
          <a:p>
            <a:r>
              <a:rPr lang="es-ES" b="1" dirty="0">
                <a:solidFill>
                  <a:srgbClr val="00B0F0"/>
                </a:solidFill>
              </a:rPr>
              <a:t>Relación entre Contenidos y Saberes de la Ley LOMLOE que se trabajan en la unidad</a:t>
            </a:r>
          </a:p>
        </p:txBody>
      </p:sp>
    </p:spTree>
    <p:extLst>
      <p:ext uri="{BB962C8B-B14F-4D97-AF65-F5344CB8AC3E}">
        <p14:creationId xmlns:p14="http://schemas.microsoft.com/office/powerpoint/2010/main" val="13339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F170D892-6EA2-6E9E-694E-D83208D7369B}"/>
              </a:ext>
            </a:extLst>
          </p:cNvPr>
          <p:cNvGraphicFramePr>
            <a:graphicFrameLocks noGrp="1"/>
          </p:cNvGraphicFramePr>
          <p:nvPr>
            <p:extLst>
              <p:ext uri="{D42A27DB-BD31-4B8C-83A1-F6EECF244321}">
                <p14:modId xmlns:p14="http://schemas.microsoft.com/office/powerpoint/2010/main" val="1598441922"/>
              </p:ext>
            </p:extLst>
          </p:nvPr>
        </p:nvGraphicFramePr>
        <p:xfrm>
          <a:off x="704168" y="813067"/>
          <a:ext cx="10783664" cy="5532071"/>
        </p:xfrm>
        <a:graphic>
          <a:graphicData uri="http://schemas.openxmlformats.org/drawingml/2006/table">
            <a:tbl>
              <a:tblPr firstRow="1" firstCol="1" bandRow="1"/>
              <a:tblGrid>
                <a:gridCol w="2518018">
                  <a:extLst>
                    <a:ext uri="{9D8B030D-6E8A-4147-A177-3AD203B41FA5}">
                      <a16:colId xmlns:a16="http://schemas.microsoft.com/office/drawing/2014/main" val="3715912591"/>
                    </a:ext>
                  </a:extLst>
                </a:gridCol>
                <a:gridCol w="4360992">
                  <a:extLst>
                    <a:ext uri="{9D8B030D-6E8A-4147-A177-3AD203B41FA5}">
                      <a16:colId xmlns:a16="http://schemas.microsoft.com/office/drawing/2014/main" val="962754025"/>
                    </a:ext>
                  </a:extLst>
                </a:gridCol>
                <a:gridCol w="3904654">
                  <a:extLst>
                    <a:ext uri="{9D8B030D-6E8A-4147-A177-3AD203B41FA5}">
                      <a16:colId xmlns:a16="http://schemas.microsoft.com/office/drawing/2014/main" val="1890888186"/>
                    </a:ext>
                  </a:extLst>
                </a:gridCol>
              </a:tblGrid>
              <a:tr h="209892">
                <a:tc>
                  <a:txBody>
                    <a:bodyPr/>
                    <a:lstStyle/>
                    <a:p>
                      <a:pPr marL="0" algn="ctr" defTabSz="914400" rtl="0" eaLnBrk="1" fontAlgn="ctr" latinLnBrk="0" hangingPunct="1">
                        <a:lnSpc>
                          <a:spcPct val="107000"/>
                        </a:lnSpc>
                        <a:spcBef>
                          <a:spcPts val="0"/>
                        </a:spcBef>
                        <a:spcAft>
                          <a:spcPts val="800"/>
                        </a:spcAft>
                      </a:pPr>
                      <a:r>
                        <a:rPr lang="es-ES" sz="900" b="1" i="0" u="none" strike="noStrike" kern="1200" baseline="0" dirty="0">
                          <a:solidFill>
                            <a:schemeClr val="bg1"/>
                          </a:solidFill>
                          <a:effectLst/>
                          <a:latin typeface="Calibri" panose="020F0502020204030204" pitchFamily="34" charset="0"/>
                          <a:ea typeface="+mn-ea"/>
                          <a:cs typeface="+mn-cs"/>
                        </a:rPr>
                        <a:t>Perfil salida competencias clave</a:t>
                      </a:r>
                    </a:p>
                  </a:txBody>
                  <a:tcPr marL="48378" marR="48378" marT="10367" marB="0" anchor="ctr">
                    <a:lnL>
                      <a:noFill/>
                    </a:lnL>
                    <a:lnR>
                      <a:noFill/>
                    </a:lnR>
                    <a:lnT>
                      <a:noFill/>
                    </a:lnT>
                    <a:lnB>
                      <a:noFill/>
                    </a:lnB>
                    <a:solidFill>
                      <a:schemeClr val="accent1"/>
                    </a:solidFill>
                  </a:tcPr>
                </a:tc>
                <a:tc>
                  <a:txBody>
                    <a:bodyPr/>
                    <a:lstStyle/>
                    <a:p>
                      <a:pPr algn="ctr" fontAlgn="b"/>
                      <a:r>
                        <a:rPr lang="es-ES" sz="900" b="1" i="0" u="none" strike="noStrike" baseline="0" dirty="0">
                          <a:solidFill>
                            <a:schemeClr val="bg1"/>
                          </a:solidFill>
                          <a:effectLst/>
                          <a:latin typeface="Calibri" panose="020F0502020204030204" pitchFamily="34" charset="0"/>
                        </a:rPr>
                        <a:t>Competencias específicas de área</a:t>
                      </a:r>
                      <a:endParaRPr lang="es-ES" sz="900" b="1" i="0" u="none" strike="noStrike" baseline="0" dirty="0">
                        <a:solidFill>
                          <a:srgbClr val="000000"/>
                        </a:solidFill>
                        <a:effectLst/>
                        <a:latin typeface="Calibri" panose="020F0502020204030204" pitchFamily="34" charset="0"/>
                      </a:endParaRPr>
                    </a:p>
                  </a:txBody>
                  <a:tcPr marL="48378" marR="48378" marT="10367" marB="0" anchor="ctr">
                    <a:lnL>
                      <a:noFill/>
                    </a:lnL>
                    <a:lnR>
                      <a:noFill/>
                    </a:lnR>
                    <a:lnT>
                      <a:noFill/>
                    </a:lnT>
                    <a:lnB>
                      <a:noFill/>
                    </a:lnB>
                    <a:solidFill>
                      <a:schemeClr val="accent1"/>
                    </a:solidFill>
                  </a:tcPr>
                </a:tc>
                <a:tc>
                  <a:txBody>
                    <a:bodyPr/>
                    <a:lstStyle/>
                    <a:p>
                      <a:pPr algn="ctr" fontAlgn="b"/>
                      <a:r>
                        <a:rPr lang="es-ES" sz="900" b="1" i="0" u="none" strike="noStrike" baseline="0" dirty="0">
                          <a:solidFill>
                            <a:schemeClr val="bg1"/>
                          </a:solidFill>
                          <a:effectLst/>
                          <a:latin typeface="Calibri" panose="020F0502020204030204" pitchFamily="34" charset="0"/>
                        </a:rPr>
                        <a:t>Criterios de evaluación de 3</a:t>
                      </a:r>
                      <a:r>
                        <a:rPr lang="es-ES" sz="900" b="1" i="0" u="none" strike="noStrike" baseline="30000" dirty="0">
                          <a:solidFill>
                            <a:schemeClr val="bg1"/>
                          </a:solidFill>
                          <a:effectLst/>
                          <a:latin typeface="Calibri" panose="020F0502020204030204" pitchFamily="34" charset="0"/>
                        </a:rPr>
                        <a:t>o</a:t>
                      </a:r>
                      <a:r>
                        <a:rPr lang="es-ES" sz="900" b="1" i="0" u="none" strike="noStrike" baseline="0" dirty="0">
                          <a:solidFill>
                            <a:schemeClr val="bg1"/>
                          </a:solidFill>
                          <a:effectLst/>
                          <a:latin typeface="Calibri" panose="020F0502020204030204" pitchFamily="34" charset="0"/>
                        </a:rPr>
                        <a:t> ciclo</a:t>
                      </a:r>
                      <a:endParaRPr lang="es-ES" sz="900" b="1" i="0" u="none" strike="noStrike" baseline="0" dirty="0">
                        <a:solidFill>
                          <a:srgbClr val="000000"/>
                        </a:solidFill>
                        <a:effectLst/>
                        <a:latin typeface="Calibri" panose="020F0502020204030204" pitchFamily="34" charset="0"/>
                      </a:endParaRPr>
                    </a:p>
                  </a:txBody>
                  <a:tcPr marL="48378" marR="48378" marT="10367" marB="0" anchor="ctr">
                    <a:lnL>
                      <a:noFill/>
                    </a:lnL>
                    <a:lnR>
                      <a:noFill/>
                    </a:lnR>
                    <a:lnT>
                      <a:noFill/>
                    </a:lnT>
                    <a:lnB>
                      <a:noFill/>
                    </a:lnB>
                    <a:solidFill>
                      <a:schemeClr val="accent1"/>
                    </a:solidFill>
                  </a:tcPr>
                </a:tc>
                <a:extLst>
                  <a:ext uri="{0D108BD9-81ED-4DB2-BD59-A6C34878D82A}">
                    <a16:rowId xmlns:a16="http://schemas.microsoft.com/office/drawing/2014/main" val="1205920343"/>
                  </a:ext>
                </a:extLst>
              </a:tr>
              <a:tr h="689040">
                <a:tc>
                  <a:txBody>
                    <a:bodyPr/>
                    <a:lstStyle/>
                    <a:p>
                      <a:pPr algn="ctr" fontAlgn="t">
                        <a:lnSpc>
                          <a:spcPct val="107000"/>
                        </a:lnSpc>
                        <a:spcBef>
                          <a:spcPts val="0"/>
                        </a:spcBef>
                        <a:spcAft>
                          <a:spcPts val="800"/>
                        </a:spcAft>
                      </a:pPr>
                      <a:r>
                        <a:rPr lang="pl-PL"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1.      Interpretar problemas de la vida cotidiana proporcionando una representación matemática de los mismos mediante conceptos, herramientas y estrategias para analizar la información más relevante.</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100" b="0" i="0" u="none" strike="noStrike" kern="1200" dirty="0">
                          <a:solidFill>
                            <a:schemeClr val="tx1"/>
                          </a:solidFill>
                          <a:effectLst/>
                          <a:latin typeface="Calibri"/>
                          <a:ea typeface="Times New Roman" panose="02020603050405020304" pitchFamily="18" charset="0"/>
                          <a:cs typeface="Calibri"/>
                        </a:rPr>
                        <a:t>C.E. 1.2. </a:t>
                      </a:r>
                      <a:r>
                        <a:rPr lang="es-ES" sz="1100" b="0" i="0" u="none" strike="noStrike" kern="1200" noProof="0" dirty="0">
                          <a:effectLst/>
                        </a:rPr>
                        <a:t>Elaborar representaciones matemáticas que ayuden en la búsqueda y elección de estrategias y herramientas, incluidas las tecnológicas, para la resolución de una situación problematizada</a:t>
                      </a:r>
                      <a:r>
                        <a:rPr lang="es-ES" sz="1100" b="0" i="0" u="none" strike="noStrike" kern="1200" dirty="0">
                          <a:solidFill>
                            <a:schemeClr val="tx1"/>
                          </a:solidFill>
                          <a:effectLst/>
                          <a:latin typeface="Calibri"/>
                          <a:cs typeface="Calibri"/>
                        </a:rPr>
                        <a:t>.</a:t>
                      </a:r>
                      <a:endParaRPr lang="es-ES" sz="1100" b="0" i="0" u="none" strike="noStrike" kern="1200" dirty="0">
                        <a:solidFill>
                          <a:schemeClr val="tx1"/>
                        </a:solidFill>
                        <a:effectLst/>
                        <a:latin typeface="Calibri"/>
                        <a:ea typeface="Times New Roman" panose="02020603050405020304" pitchFamily="18" charset="0"/>
                        <a:cs typeface="Calibri"/>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2850328287"/>
                  </a:ext>
                </a:extLst>
              </a:tr>
              <a:tr h="848756">
                <a:tc>
                  <a:txBody>
                    <a:bodyPr/>
                    <a:lstStyle/>
                    <a:p>
                      <a:pPr algn="ctr" fontAlgn="t">
                        <a:lnSpc>
                          <a:spcPct val="107000"/>
                        </a:lnSpc>
                        <a:spcBef>
                          <a:spcPts val="0"/>
                        </a:spcBef>
                        <a:spcAft>
                          <a:spcPts val="800"/>
                        </a:spcAft>
                      </a:pPr>
                      <a:r>
                        <a:rPr lang="pt-BR"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2.      Resolver situaciones problematizadas, aplicando diferentes técnicas, estrategias y formas de razonamiento, para explorar distintas maneras de proceder, obtener soluciones y asegurar su validez desde un punto de vista formal y en relación con el contexto planteado. </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 2.2. Obtener posibles soluciones de un problema, seleccionando entre varias estrategias conocidas de forma autónoma.</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3098880950"/>
                  </a:ext>
                </a:extLst>
              </a:tr>
              <a:tr h="848756">
                <a:tc>
                  <a:txBody>
                    <a:bodyPr/>
                    <a:lstStyle/>
                    <a:p>
                      <a:pPr algn="ctr" fontAlgn="t">
                        <a:lnSpc>
                          <a:spcPct val="107000"/>
                        </a:lnSpc>
                        <a:spcBef>
                          <a:spcPts val="0"/>
                        </a:spcBef>
                        <a:spcAft>
                          <a:spcPts val="800"/>
                        </a:spcAft>
                      </a:pPr>
                      <a:r>
                        <a:rPr lang="es-ES"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endParaRPr lang="es-ES"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3.      Formular y comprobar conjeturas sencillas o plantear problemas de tipo matemático en situaciones basadas en la vida cotidiana de forma guiada, reconociendo el valor del razonamiento y la argumentación para integrar y comprender nuevo conocimiento. </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marL="0" algn="l" defTabSz="914400" rtl="0" eaLnBrk="1" latinLnBrk="0" hangingPunct="1"/>
                      <a: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 3.1. Formular conjeturas matemáticas sencillas investigando patrones, propiedades y relaciones de forma guiada.</a:t>
                      </a:r>
                      <a:b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b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 3.2. Plantear nuevos problemas sobre situaciones cotidianas que se resuelvan matemáticamente.</a:t>
                      </a:r>
                      <a:endParaRPr lang="es-ES" sz="1100" b="0" i="1" u="sng" strike="noStrike" kern="1200" dirty="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162242663"/>
                  </a:ext>
                </a:extLst>
              </a:tr>
              <a:tr h="788416">
                <a:tc>
                  <a:txBody>
                    <a:bodyPr/>
                    <a:lstStyle/>
                    <a:p>
                      <a:pPr algn="ctr" fontAlgn="t">
                        <a:lnSpc>
                          <a:spcPct val="107000"/>
                        </a:lnSpc>
                        <a:spcBef>
                          <a:spcPts val="0"/>
                        </a:spcBef>
                        <a:spcAft>
                          <a:spcPts val="800"/>
                        </a:spcAft>
                      </a:pPr>
                      <a:r>
                        <a:rPr lang="es-ES"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STEM3, CD1, CD3, CD5, CE3.</a:t>
                      </a:r>
                      <a:endParaRPr lang="es-ES"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es-ES" sz="1000" b="1" i="0" u="none" strike="noStrike" kern="1200" cap="none" spc="0" normalizeH="0" baseline="0" noProof="0" dirty="0">
                          <a:ln>
                            <a:noFill/>
                          </a:ln>
                          <a:solidFill>
                            <a:srgbClr val="FFFFFF"/>
                          </a:solidFill>
                          <a:effectLst/>
                          <a:uLnTx/>
                          <a:uFillTx/>
                          <a:latin typeface="Calibri" panose="020F0502020204030204" pitchFamily="34" charset="0"/>
                          <a:ea typeface="Times New Roman" panose="02020603050405020304" pitchFamily="18" charset="0"/>
                          <a:cs typeface="Calibri" panose="020F0502020204030204" pitchFamily="34" charset="0"/>
                        </a:rPr>
                        <a:t>4. Utilizar el pensamiento computacional organizando datos, descomponiendo en partes, reconociendo patrones, generalizando e interpretando, modificando y creando algoritmos de forma guiada para modelizar y automatizar situaciones de la vida cotidiana. </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 4.1. Modelizar situaciones de la vida cotidiana utilizando, de forma pautada, principios básicos del pensamiento computacional.</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948083463"/>
                  </a:ext>
                </a:extLst>
              </a:tr>
              <a:tr h="1129862">
                <a:tc>
                  <a:txBody>
                    <a:bodyPr/>
                    <a:lstStyle/>
                    <a:p>
                      <a:pPr algn="ctr" fontAlgn="t">
                        <a:lnSpc>
                          <a:spcPct val="107000"/>
                        </a:lnSpc>
                        <a:spcBef>
                          <a:spcPts val="0"/>
                        </a:spcBef>
                        <a:spcAft>
                          <a:spcPts val="800"/>
                        </a:spcAft>
                      </a:pPr>
                      <a:r>
                        <a:rPr lang="en-GB"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2000" b="0" i="0" u="none" strike="noStrike" dirty="0">
                        <a:solidFill>
                          <a:schemeClr val="tx1"/>
                        </a:solidFill>
                        <a:effectLst/>
                        <a:latin typeface="Arial" panose="020B0604020202020204" pitchFamily="34" charset="0"/>
                      </a:endParaRPr>
                    </a:p>
                  </a:txBody>
                  <a:tcPr marL="99520" marR="99520" marT="49760" marB="4976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 Reconocer y utilizar conexiones entre las diferentes ideas matemáticas, así como identificar las matemáticas implicadas en otras áreas o en la vida cotidiana, interrelacionando conceptos y procedimientos para interpretar situaciones y contextos diversos. </a:t>
                      </a:r>
                      <a:endParaRPr lang="es-ES" sz="2000" b="0" i="0" u="none" strike="noStrike" dirty="0">
                        <a:solidFill>
                          <a:schemeClr val="bg1"/>
                        </a:solidFill>
                        <a:effectLst/>
                        <a:latin typeface="Arial" panose="020B0604020202020204" pitchFamily="34" charset="0"/>
                      </a:endParaRPr>
                    </a:p>
                  </a:txBody>
                  <a:tcPr marL="99520" marR="99520" marT="49760" marB="49760" anchor="ctr">
                    <a:lnL>
                      <a:noFill/>
                    </a:lnL>
                    <a:lnR>
                      <a:noFill/>
                    </a:lnR>
                    <a:lnT>
                      <a:noFill/>
                    </a:lnT>
                    <a:lnB>
                      <a:noFill/>
                    </a:lnB>
                    <a:solidFill>
                      <a:srgbClr val="808080"/>
                    </a:solidFill>
                  </a:tcPr>
                </a:tc>
                <a:tc>
                  <a:txBody>
                    <a:bodyPr/>
                    <a:lstStyle/>
                    <a:p>
                      <a: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 5.1. Utilizar conexiones entre diferentes elementos matemáticos movilizando conocimientos y experiencias propios.</a:t>
                      </a:r>
                      <a:b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b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 5.2. Utilizar las conexiones entre las matemáticas, otras áreas y la vida cotidiana para resolver problemas en contextos no matemáticos.</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54584103"/>
                  </a:ext>
                </a:extLst>
              </a:tr>
              <a:tr h="937910">
                <a:tc>
                  <a:txBody>
                    <a:bodyPr/>
                    <a:lstStyle/>
                    <a:p>
                      <a:pPr lvl="0" algn="ctr">
                        <a:lnSpc>
                          <a:spcPct val="100000"/>
                        </a:lnSpc>
                        <a:spcBef>
                          <a:spcPts val="0"/>
                        </a:spcBef>
                        <a:spcAft>
                          <a:spcPts val="0"/>
                        </a:spcAft>
                        <a:buNone/>
                      </a:pPr>
                      <a:r>
                        <a:rPr lang="pl-PL" sz="900" b="1" i="0" u="none" strike="noStrike" noProof="0" dirty="0">
                          <a:solidFill>
                            <a:schemeClr val="bg2">
                              <a:lumMod val="50000"/>
                            </a:schemeClr>
                          </a:solidFill>
                          <a:effectLst/>
                        </a:rPr>
                        <a:t>CCL1, CCL3, STEM2, STEM4, CD1, CD5, CE3, CCEC4. </a:t>
                      </a:r>
                      <a:endParaRPr lang="en-GB" sz="900" b="1" i="0" u="none" strike="noStrike" noProof="0">
                        <a:solidFill>
                          <a:schemeClr val="bg2">
                            <a:lumMod val="50000"/>
                          </a:schemeClr>
                        </a:solidFill>
                        <a:effectLst/>
                      </a:endParaRPr>
                    </a:p>
                    <a:p>
                      <a:pPr lvl="0" algn="ctr">
                        <a:lnSpc>
                          <a:spcPct val="107000"/>
                        </a:lnSpc>
                        <a:spcBef>
                          <a:spcPts val="0"/>
                        </a:spcBef>
                        <a:spcAft>
                          <a:spcPts val="800"/>
                        </a:spcAft>
                        <a:buNone/>
                      </a:pPr>
                      <a:endParaRPr lang="en-GB" sz="900" b="0" i="0" u="none" strike="noStrike" dirty="0">
                        <a:solidFill>
                          <a:schemeClr val="bg2">
                            <a:lumMod val="50000"/>
                          </a:schemeClr>
                        </a:solidFill>
                        <a:effectLst/>
                        <a:latin typeface="Calibri"/>
                        <a:cs typeface="Calibri"/>
                      </a:endParaRPr>
                    </a:p>
                  </a:txBody>
                  <a:tcPr marL="99519" marR="99519" marT="49760" marB="49760">
                    <a:lnL w="0">
                      <a:noFill/>
                    </a:lnL>
                    <a:lnR w="0">
                      <a:noFill/>
                    </a:lnR>
                    <a:lnT w="0">
                      <a:noFill/>
                    </a:lnT>
                    <a:lnB w="0">
                      <a:noFill/>
                    </a:lnB>
                  </a:tcPr>
                </a:tc>
                <a:tc>
                  <a:txBody>
                    <a:bodyPr/>
                    <a:lstStyle/>
                    <a:p>
                      <a:pPr lvl="0" algn="ctr">
                        <a:lnSpc>
                          <a:spcPct val="100000"/>
                        </a:lnSpc>
                        <a:spcBef>
                          <a:spcPts val="0"/>
                        </a:spcBef>
                        <a:spcAft>
                          <a:spcPts val="0"/>
                        </a:spcAft>
                        <a:buNone/>
                      </a:pPr>
                      <a:r>
                        <a:rPr lang="es-ES" sz="1000" b="1" i="0" u="none" strike="noStrike" noProof="0" dirty="0">
                          <a:solidFill>
                            <a:schemeClr val="bg1"/>
                          </a:solidFill>
                          <a:effectLst/>
                        </a:rPr>
                        <a:t>6. Comunicar y representar, de forma individual y colectiva, conceptos, procedimientos y resultados matemáticos utilizando el lenguaje oral, escrito, gráfico, multimodal y la terminología matemática apropiada, para dar significado y permanencia a las ideas matemáticas. </a:t>
                      </a:r>
                    </a:p>
                    <a:p>
                      <a:pPr lvl="0" algn="ctr">
                        <a:lnSpc>
                          <a:spcPct val="107000"/>
                        </a:lnSpc>
                        <a:spcBef>
                          <a:spcPts val="0"/>
                        </a:spcBef>
                        <a:spcAft>
                          <a:spcPts val="800"/>
                        </a:spcAft>
                        <a:buNone/>
                      </a:pPr>
                      <a:endParaRPr lang="es-ES" sz="1000" b="1" i="0" u="none" strike="noStrike" dirty="0">
                        <a:solidFill>
                          <a:schemeClr val="bg1"/>
                        </a:solidFill>
                        <a:effectLst/>
                        <a:latin typeface="Calibri"/>
                        <a:cs typeface="Calibri"/>
                      </a:endParaRPr>
                    </a:p>
                  </a:txBody>
                  <a:tcPr marL="99519" marR="99519" marT="49760" marB="49760">
                    <a:lnL w="0">
                      <a:noFill/>
                    </a:lnL>
                    <a:lnR w="0">
                      <a:noFill/>
                    </a:lnR>
                    <a:lnT w="0">
                      <a:noFill/>
                    </a:lnT>
                    <a:lnB w="0">
                      <a:noFill/>
                    </a:lnB>
                    <a:solidFill>
                      <a:srgbClr val="808080"/>
                    </a:solidFill>
                  </a:tcPr>
                </a:tc>
                <a:tc>
                  <a:txBody>
                    <a:bodyPr/>
                    <a:lstStyle/>
                    <a:p>
                      <a:pPr lvl="0">
                        <a:buNone/>
                      </a:pPr>
                      <a:r>
                        <a:rPr lang="es-ES" sz="1100" b="0" i="0" u="none" strike="noStrike" kern="1200" noProof="0" dirty="0">
                          <a:effectLst/>
                        </a:rPr>
                        <a:t>C.E. 6.1. Interpretar el lenguaje matemático sencillo presente en la vida cotidiana en diferentes formatos, adquiriendo vocabulario apropiado y mostrando la comprensión del mensaje. </a:t>
                      </a:r>
                      <a:endParaRPr lang="en-US" sz="1100" b="0" i="0" u="none" strike="noStrike" kern="1200" noProof="0">
                        <a:effectLst/>
                      </a:endParaRPr>
                    </a:p>
                    <a:p>
                      <a:pPr lvl="0">
                        <a:buNone/>
                      </a:pPr>
                      <a:endParaRPr lang="en-US" sz="1100" b="1" i="0" u="none" strike="noStrike" kern="1200" noProof="0">
                        <a:effectLst/>
                      </a:endParaRPr>
                    </a:p>
                    <a:p>
                      <a:pPr lvl="0">
                        <a:buNone/>
                      </a:pPr>
                      <a:endParaRPr lang="es-ES" sz="1100" b="0" i="0" u="none" strike="noStrike" kern="1200" dirty="0">
                        <a:solidFill>
                          <a:schemeClr val="tx1"/>
                        </a:solidFill>
                        <a:effectLst/>
                        <a:latin typeface="Calibri"/>
                        <a:ea typeface="Times New Roman" panose="02020603050405020304" pitchFamily="18" charset="0"/>
                        <a:cs typeface="Calibri"/>
                      </a:endParaRPr>
                    </a:p>
                  </a:txBody>
                  <a:tcPr marL="48377" marR="48377" marT="10366" marB="0">
                    <a:lnL w="0">
                      <a:noFill/>
                    </a:lnL>
                    <a:lnR w="0">
                      <a:noFill/>
                    </a:lnR>
                    <a:lnT w="0">
                      <a:noFill/>
                    </a:lnT>
                    <a:lnB w="0">
                      <a:noFill/>
                    </a:lnB>
                    <a:solidFill>
                      <a:srgbClr val="D0CECE"/>
                    </a:solidFill>
                  </a:tcPr>
                </a:tc>
                <a:extLst>
                  <a:ext uri="{0D108BD9-81ED-4DB2-BD59-A6C34878D82A}">
                    <a16:rowId xmlns:a16="http://schemas.microsoft.com/office/drawing/2014/main" val="1367296809"/>
                  </a:ext>
                </a:extLst>
              </a:tr>
            </a:tbl>
          </a:graphicData>
        </a:graphic>
      </p:graphicFrame>
      <p:pic>
        <p:nvPicPr>
          <p:cNvPr id="3" name="Afbeelding 16">
            <a:extLst>
              <a:ext uri="{FF2B5EF4-FFF2-40B4-BE49-F238E27FC236}">
                <a16:creationId xmlns:a16="http://schemas.microsoft.com/office/drawing/2014/main" id="{1BB3D84C-AEF6-6963-752A-CFE4EE2EE969}"/>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CuadroTexto 4">
            <a:extLst>
              <a:ext uri="{FF2B5EF4-FFF2-40B4-BE49-F238E27FC236}">
                <a16:creationId xmlns:a16="http://schemas.microsoft.com/office/drawing/2014/main" id="{7F895394-2AA3-9C13-86AA-287E9F9263A3}"/>
              </a:ext>
            </a:extLst>
          </p:cNvPr>
          <p:cNvSpPr txBox="1"/>
          <p:nvPr/>
        </p:nvSpPr>
        <p:spPr>
          <a:xfrm>
            <a:off x="613764" y="354222"/>
            <a:ext cx="10931198" cy="353943"/>
          </a:xfrm>
          <a:prstGeom prst="rect">
            <a:avLst/>
          </a:prstGeom>
          <a:noFill/>
        </p:spPr>
        <p:txBody>
          <a:bodyPr wrap="none" rtlCol="0">
            <a:spAutoFit/>
          </a:bodyPr>
          <a:lstStyle/>
          <a:p>
            <a:r>
              <a:rPr lang="es-ES" sz="1700" b="1" dirty="0">
                <a:solidFill>
                  <a:srgbClr val="009ED0"/>
                </a:solidFill>
                <a:latin typeface="ABeZeh" pitchFamily="2" charset="0"/>
              </a:rPr>
              <a:t>Relación</a:t>
            </a:r>
            <a:r>
              <a:rPr lang="es-ES" sz="1700" b="1" dirty="0">
                <a:solidFill>
                  <a:srgbClr val="FF0000"/>
                </a:solidFill>
              </a:rPr>
              <a:t> </a:t>
            </a:r>
            <a:r>
              <a:rPr lang="es-ES" sz="1700" b="1" dirty="0">
                <a:solidFill>
                  <a:srgbClr val="009ED0"/>
                </a:solidFill>
                <a:latin typeface="ABeZeh" pitchFamily="2" charset="0"/>
              </a:rPr>
              <a:t>entre Competencias y Criterios de evaluación de la Ley LOMLOE que se trabajan en la unidad </a:t>
            </a:r>
          </a:p>
        </p:txBody>
      </p:sp>
    </p:spTree>
    <p:extLst>
      <p:ext uri="{BB962C8B-B14F-4D97-AF65-F5344CB8AC3E}">
        <p14:creationId xmlns:p14="http://schemas.microsoft.com/office/powerpoint/2010/main" val="99074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326298340"/>
              </p:ext>
            </p:extLst>
          </p:nvPr>
        </p:nvGraphicFramePr>
        <p:xfrm>
          <a:off x="348343" y="845177"/>
          <a:ext cx="11277600" cy="5632584"/>
        </p:xfrm>
        <a:graphic>
          <a:graphicData uri="http://schemas.openxmlformats.org/drawingml/2006/table">
            <a:tbl>
              <a:tblPr>
                <a:tableStyleId>{5C22544A-7EE6-4342-B048-85BDC9FD1C3A}</a:tableStyleId>
              </a:tblPr>
              <a:tblGrid>
                <a:gridCol w="253083">
                  <a:extLst>
                    <a:ext uri="{9D8B030D-6E8A-4147-A177-3AD203B41FA5}">
                      <a16:colId xmlns:a16="http://schemas.microsoft.com/office/drawing/2014/main" val="643910139"/>
                    </a:ext>
                  </a:extLst>
                </a:gridCol>
                <a:gridCol w="864517">
                  <a:extLst>
                    <a:ext uri="{9D8B030D-6E8A-4147-A177-3AD203B41FA5}">
                      <a16:colId xmlns:a16="http://schemas.microsoft.com/office/drawing/2014/main" val="210319462"/>
                    </a:ext>
                  </a:extLst>
                </a:gridCol>
                <a:gridCol w="711200">
                  <a:extLst>
                    <a:ext uri="{9D8B030D-6E8A-4147-A177-3AD203B41FA5}">
                      <a16:colId xmlns:a16="http://schemas.microsoft.com/office/drawing/2014/main" val="2265605224"/>
                    </a:ext>
                  </a:extLst>
                </a:gridCol>
                <a:gridCol w="282405">
                  <a:extLst>
                    <a:ext uri="{9D8B030D-6E8A-4147-A177-3AD203B41FA5}">
                      <a16:colId xmlns:a16="http://schemas.microsoft.com/office/drawing/2014/main" val="3554211028"/>
                    </a:ext>
                  </a:extLst>
                </a:gridCol>
                <a:gridCol w="719081">
                  <a:extLst>
                    <a:ext uri="{9D8B030D-6E8A-4147-A177-3AD203B41FA5}">
                      <a16:colId xmlns:a16="http://schemas.microsoft.com/office/drawing/2014/main" val="1685418001"/>
                    </a:ext>
                  </a:extLst>
                </a:gridCol>
                <a:gridCol w="2569028">
                  <a:extLst>
                    <a:ext uri="{9D8B030D-6E8A-4147-A177-3AD203B41FA5}">
                      <a16:colId xmlns:a16="http://schemas.microsoft.com/office/drawing/2014/main" val="213387017"/>
                    </a:ext>
                  </a:extLst>
                </a:gridCol>
                <a:gridCol w="914400">
                  <a:extLst>
                    <a:ext uri="{9D8B030D-6E8A-4147-A177-3AD203B41FA5}">
                      <a16:colId xmlns:a16="http://schemas.microsoft.com/office/drawing/2014/main" val="2405058283"/>
                    </a:ext>
                  </a:extLst>
                </a:gridCol>
                <a:gridCol w="520624">
                  <a:extLst>
                    <a:ext uri="{9D8B030D-6E8A-4147-A177-3AD203B41FA5}">
                      <a16:colId xmlns:a16="http://schemas.microsoft.com/office/drawing/2014/main" val="3439689536"/>
                    </a:ext>
                  </a:extLst>
                </a:gridCol>
                <a:gridCol w="800176">
                  <a:extLst>
                    <a:ext uri="{9D8B030D-6E8A-4147-A177-3AD203B41FA5}">
                      <a16:colId xmlns:a16="http://schemas.microsoft.com/office/drawing/2014/main" val="2603641448"/>
                    </a:ext>
                  </a:extLst>
                </a:gridCol>
                <a:gridCol w="2438400">
                  <a:extLst>
                    <a:ext uri="{9D8B030D-6E8A-4147-A177-3AD203B41FA5}">
                      <a16:colId xmlns:a16="http://schemas.microsoft.com/office/drawing/2014/main" val="696596033"/>
                    </a:ext>
                  </a:extLst>
                </a:gridCol>
                <a:gridCol w="1204686">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dirty="0" err="1">
                          <a:solidFill>
                            <a:srgbClr val="009ED0"/>
                          </a:solidFill>
                          <a:latin typeface="ABeZeh"/>
                          <a:ea typeface="+mn-ea"/>
                          <a:cs typeface="+mn-cs"/>
                        </a:rPr>
                        <a:t>Obj</a:t>
                      </a:r>
                      <a:r>
                        <a:rPr lang="es-ES" sz="900" b="1" kern="1200" dirty="0">
                          <a:solidFill>
                            <a:srgbClr val="009ED0"/>
                          </a:solidFill>
                          <a:latin typeface="ABeZeh"/>
                          <a:ea typeface="+mn-ea"/>
                          <a:cs typeface="+mn-cs"/>
                        </a:rPr>
                        <a:t>. aprendizaje de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56609">
                <a:tc rowSpan="2">
                  <a:txBody>
                    <a:bodyPr/>
                    <a:lstStyle/>
                    <a:p>
                      <a:pPr marL="0" algn="ctr" defTabSz="914400" rtl="0" eaLnBrk="1" fontAlgn="ctr" latinLnBrk="0" hangingPunct="1"/>
                      <a:r>
                        <a:rPr lang="es-ES" sz="900" b="1" kern="1200" dirty="0">
                          <a:solidFill>
                            <a:srgbClr val="009ED0"/>
                          </a:solidFill>
                          <a:latin typeface="ABeZeh"/>
                          <a:ea typeface="+mn-ea"/>
                          <a:cs typeface="+mn-cs"/>
                        </a:rPr>
                        <a:t>1.1</a:t>
                      </a:r>
                    </a:p>
                  </a:txBody>
                  <a:tcPr marL="3600"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Valor de las cifras en números de </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5 dígitos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dirty="0"/>
                    </a:p>
                  </a:txBody>
                  <a:tcPr marL="5183" marR="5183" marT="5183" marB="0" anchor="ctr"/>
                </a:tc>
                <a:tc>
                  <a:txBody>
                    <a:bodyPr/>
                    <a:lstStyle/>
                    <a:p>
                      <a:pPr algn="ctr" fontAlgn="ctr"/>
                      <a:r>
                        <a:rPr lang="es-ES" sz="900" u="none" strike="noStrike" dirty="0">
                          <a:effectLst/>
                          <a:latin typeface="+mn-lt"/>
                        </a:rPr>
                        <a:t>263. Conocer el valor de cifras para números de cinco dígitos.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2. Cantidad</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2.3</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s-ES" sz="9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5183" marR="5183" marT="5183" marB="0" anchor="ct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4024253136"/>
                  </a:ext>
                </a:extLst>
              </a:tr>
              <a:tr h="46060">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t>x</a:t>
                      </a: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954. 1.2. Producir representaciones matemáticas para la resolución de una situación problematizada.</a:t>
                      </a:r>
                      <a:endParaRPr lang="es-ES" sz="1000" b="1" u="sng" strike="noStrike" kern="1200" dirty="0">
                        <a:solidFill>
                          <a:srgbClr val="FF0000"/>
                        </a:solidFill>
                        <a:effectLst/>
                        <a:latin typeface="+mn-lt"/>
                        <a:ea typeface="+mn-ea"/>
                        <a:cs typeface="+mn-cs"/>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1.2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3101580113"/>
                  </a:ext>
                </a:extLst>
              </a:tr>
              <a:tr h="0">
                <a:tc rowSpan="2">
                  <a:txBody>
                    <a:bodyPr/>
                    <a:lstStyle/>
                    <a:p>
                      <a:pPr marL="0" algn="ctr" defTabSz="914400" rtl="0" eaLnBrk="1" fontAlgn="ctr" latinLnBrk="0" hangingPunct="1"/>
                      <a:r>
                        <a:rPr lang="es-ES" sz="900" b="1" kern="1200" dirty="0">
                          <a:solidFill>
                            <a:srgbClr val="009ED0"/>
                          </a:solidFill>
                          <a:latin typeface="ABeZeh"/>
                          <a:ea typeface="+mn-ea"/>
                          <a:cs typeface="+mn-cs"/>
                        </a:rPr>
                        <a:t>1.2</a:t>
                      </a:r>
                    </a:p>
                  </a:txBody>
                  <a:tcPr marL="3600" marR="5183" marT="5183" marB="0" anchor="ctr">
                    <a:solidFill>
                      <a:srgbClr val="E3F3F9"/>
                    </a:solidFill>
                  </a:tcPr>
                </a:tc>
                <a:tc rowSpan="2">
                  <a:txBody>
                    <a:bodyPr/>
                    <a:lstStyle/>
                    <a:p>
                      <a:pPr marL="0" algn="ctr" rtl="0" eaLnBrk="1" fontAlgn="ctr" latinLnBrk="0" hangingPunct="1"/>
                      <a:r>
                        <a:rPr lang="es-ES" sz="900" u="none" strike="noStrike" kern="1200" dirty="0">
                          <a:solidFill>
                            <a:srgbClr val="00B0F0"/>
                          </a:solidFill>
                          <a:effectLst/>
                          <a:latin typeface="+mn-lt"/>
                          <a:ea typeface="+mn-ea"/>
                          <a:cs typeface="+mn-cs"/>
                        </a:rPr>
                        <a:t>Leer y escribir números de hasta</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 5 cifras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Calibri" panose="020F0502020204030204" pitchFamily="34" charset="0"/>
                        </a:rPr>
                        <a:t>x</a:t>
                      </a:r>
                    </a:p>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a:endParaRPr lang="es-ES" sz="1000" dirty="0"/>
                    </a:p>
                  </a:txBody>
                  <a:tcPr marL="5183" marR="5183" marT="5183" marB="0" anchor="ctr"/>
                </a:tc>
                <a:tc>
                  <a:txBody>
                    <a:bodyPr/>
                    <a:lstStyle/>
                    <a:p>
                      <a:pPr algn="ctr" fontAlgn="ctr"/>
                      <a:r>
                        <a:rPr lang="es-ES" sz="900" u="none" strike="noStrike" dirty="0">
                          <a:effectLst/>
                          <a:latin typeface="+mn-lt"/>
                        </a:rPr>
                        <a:t>260. Leer y escribir números entre 10000 y 100000.</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A. 2. Cantidad</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2.3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3815092857"/>
                  </a:ext>
                </a:extLst>
              </a:tr>
              <a:tr h="41963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solidFill>
                            <a:schemeClr val="tx1"/>
                          </a:solidFill>
                        </a:rPr>
                        <a:t>x</a:t>
                      </a: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954. 1.2. Producir representaciones matemáticas para la resolución de una situación problematizada.</a:t>
                      </a:r>
                      <a:endParaRPr lang="es-ES" sz="1000" b="1" u="sng" strike="noStrike" kern="1200" dirty="0">
                        <a:solidFill>
                          <a:srgbClr val="FF0000"/>
                        </a:solidFill>
                        <a:effectLst/>
                        <a:latin typeface="+mn-lt"/>
                        <a:ea typeface="+mn-ea"/>
                        <a:cs typeface="+mn-cs"/>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Arial" panose="020B060402020202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1.2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46470420"/>
                  </a:ext>
                </a:extLst>
              </a:tr>
              <a:tr h="303430">
                <a:tc rowSpan="2">
                  <a:txBody>
                    <a:bodyPr/>
                    <a:lstStyle/>
                    <a:p>
                      <a:pPr marL="0" algn="ctr" defTabSz="914400" rtl="0" eaLnBrk="1" fontAlgn="ctr" latinLnBrk="0" hangingPunct="1"/>
                      <a:r>
                        <a:rPr lang="es-ES" sz="900" b="1" kern="1200" dirty="0">
                          <a:solidFill>
                            <a:srgbClr val="009ED0"/>
                          </a:solidFill>
                          <a:latin typeface="ABeZeh"/>
                          <a:ea typeface="+mn-ea"/>
                          <a:cs typeface="+mn-cs"/>
                        </a:rPr>
                        <a:t>1.3</a:t>
                      </a:r>
                    </a:p>
                  </a:txBody>
                  <a:tcPr marL="3600"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Ordenar números de 5 cifras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p>
                  </a:txBody>
                  <a:tcPr marL="5183" marR="5183" marT="5183" marB="0" anchor="ctr"/>
                </a:tc>
                <a:tc>
                  <a:txBody>
                    <a:bodyPr/>
                    <a:lstStyle/>
                    <a:p>
                      <a:pPr algn="ctr" fontAlgn="ctr"/>
                      <a:r>
                        <a:rPr lang="es-ES" sz="900" u="none" strike="noStrike" dirty="0">
                          <a:effectLst/>
                          <a:latin typeface="+mn-lt"/>
                        </a:rPr>
                        <a:t>259. Ordenar números entre 10000 y 100000.</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A. 2. Cantidad</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2.1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481379127"/>
                  </a:ext>
                </a:extLst>
              </a:tr>
              <a:tr h="386142">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endParaRPr lang="es-ES" sz="1000" dirty="0">
                        <a:solidFill>
                          <a:schemeClr val="tx1"/>
                        </a:solidFill>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963. 5.2. Reconocer y utilizar conexiones entre las matemáticas, otras áreas y la vida cotidiana.</a:t>
                      </a:r>
                      <a:endParaRPr lang="es-ES" sz="900" b="0" i="0" u="none" strike="noStrike" dirty="0">
                        <a:solidFill>
                          <a:schemeClr val="tx1"/>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Arial" panose="020B060402020202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5.2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5. Reconocer y utilizar conexiones entre las diferentes ideas matemáticas, así como identificar...</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772624034"/>
                  </a:ext>
                </a:extLst>
              </a:tr>
              <a:tr h="329253">
                <a:tc rowSpan="2">
                  <a:txBody>
                    <a:bodyPr/>
                    <a:lstStyle/>
                    <a:p>
                      <a:pPr marL="0" algn="ctr" defTabSz="914400" rtl="0" eaLnBrk="1" fontAlgn="ctr" latinLnBrk="0" hangingPunct="1"/>
                      <a:r>
                        <a:rPr lang="es-ES" sz="900" b="1" kern="1200" dirty="0">
                          <a:solidFill>
                            <a:srgbClr val="009ED0"/>
                          </a:solidFill>
                          <a:latin typeface="ABeZeh"/>
                          <a:ea typeface="+mn-ea"/>
                          <a:cs typeface="+mn-cs"/>
                        </a:rPr>
                        <a:t>1.4</a:t>
                      </a:r>
                    </a:p>
                  </a:txBody>
                  <a:tcPr marL="3600"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Redondear números de</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 5 cifras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solidFill>
                          <a:srgbClr val="FF0000"/>
                        </a:solidFill>
                      </a:endParaRPr>
                    </a:p>
                  </a:txBody>
                  <a:tcPr marL="5183" marR="5183" marT="5183" marB="0" anchor="ctr"/>
                </a:tc>
                <a:tc>
                  <a:txBody>
                    <a:bodyPr/>
                    <a:lstStyle/>
                    <a:p>
                      <a:pPr algn="ctr" fontAlgn="ctr"/>
                      <a:r>
                        <a:rPr lang="es-ES" sz="900" u="none" strike="noStrike" dirty="0">
                          <a:effectLst/>
                          <a:latin typeface="+mn-lt"/>
                        </a:rPr>
                        <a:t>264. Redondear números entre 10000 y 100000.</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A. 2. Cantidad</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2.2</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682327777"/>
                  </a:ext>
                </a:extLst>
              </a:tr>
              <a:tr h="41963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endParaRPr lang="es-ES" sz="1000" dirty="0">
                        <a:solidFill>
                          <a:schemeClr val="tx1"/>
                        </a:solidFill>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963. 5.2. Reconocer y utilizar conexiones entre las matemáticas, otras áreas y la vida cotidiana.</a:t>
                      </a:r>
                      <a:endParaRPr lang="es-ES" sz="900" b="0" i="0" u="none" strike="noStrike" dirty="0">
                        <a:solidFill>
                          <a:schemeClr val="tx1"/>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5.2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5. Reconocer y utilizar conexiones entre las diferentes ideas matemáticas, así como identificar…</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566280808"/>
                  </a:ext>
                </a:extLst>
              </a:tr>
              <a:tr h="301917">
                <a:tc rowSpan="2">
                  <a:txBody>
                    <a:bodyPr/>
                    <a:lstStyle/>
                    <a:p>
                      <a:pPr marL="0" algn="ctr" defTabSz="914400" rtl="0" eaLnBrk="1" fontAlgn="ctr" latinLnBrk="0" hangingPunct="1"/>
                      <a:r>
                        <a:rPr lang="es-ES" sz="900" b="1" kern="1200" dirty="0">
                          <a:solidFill>
                            <a:srgbClr val="009ED0"/>
                          </a:solidFill>
                          <a:latin typeface="abezeh"/>
                          <a:ea typeface="+mn-ea"/>
                          <a:cs typeface="+mn-cs"/>
                        </a:rPr>
                        <a:t>1.5</a:t>
                      </a:r>
                    </a:p>
                  </a:txBody>
                  <a:tcPr marL="3600"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Valor de las cifras en números hasta</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1.000.000</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p>
                  </a:txBody>
                  <a:tcPr marL="5183" marR="5183" marT="5183" marB="0" anchor="ctr">
                    <a:solidFill>
                      <a:srgbClr val="E9EBF5"/>
                    </a:solidFill>
                  </a:tcPr>
                </a:tc>
                <a:tc>
                  <a:txBody>
                    <a:bodyPr/>
                    <a:lstStyle/>
                    <a:p>
                      <a:pPr algn="ctr" fontAlgn="ctr"/>
                      <a:r>
                        <a:rPr lang="es-ES" sz="900" u="none" strike="noStrike" dirty="0">
                          <a:effectLst/>
                          <a:latin typeface="+mn-lt"/>
                        </a:rPr>
                        <a:t>402. Conocer el valor de cifras en números de seis dígitos.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A. 2. Cantidad</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2.3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solidFill>
                      <a:srgbClr val="E9EBF5"/>
                    </a:solidFill>
                  </a:tcPr>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solidFill>
                      <a:srgbClr val="E9EBF5"/>
                    </a:solidFill>
                  </a:tcPr>
                </a:tc>
                <a:extLst>
                  <a:ext uri="{0D108BD9-81ED-4DB2-BD59-A6C34878D82A}">
                    <a16:rowId xmlns:a16="http://schemas.microsoft.com/office/drawing/2014/main" val="1367209407"/>
                  </a:ext>
                </a:extLst>
              </a:tr>
              <a:tr h="419636">
                <a:tc vMerge="1">
                  <a:txBody>
                    <a:bodyPr/>
                    <a:lstStyle/>
                    <a:p>
                      <a:endParaRPr lang="es-ES"/>
                    </a:p>
                  </a:txBody>
                  <a:tcPr/>
                </a:tc>
                <a:tc vMerge="1">
                  <a:txBody>
                    <a:bodyPr/>
                    <a:lstStyle/>
                    <a:p>
                      <a:endParaRPr lang="es-ES"/>
                    </a:p>
                  </a:txBody>
                  <a:tcPr/>
                </a:tc>
                <a:tc>
                  <a:txBody>
                    <a:bodyPr/>
                    <a:lstStyle/>
                    <a:p>
                      <a:pPr marL="0" algn="l" defTabSz="914400" rtl="0" eaLnBrk="1" fontAlgn="ctr" latinLnBrk="0" hangingPunct="1"/>
                      <a:r>
                        <a:rPr lang="es-ES" sz="900" u="none" strike="noStrike" kern="1200" dirty="0">
                          <a:solidFill>
                            <a:schemeClr val="dk1"/>
                          </a:solidFill>
                          <a:effectLst/>
                          <a:latin typeface="+mn-lt"/>
                          <a:ea typeface="+mn-ea"/>
                          <a:cs typeface="+mn-cs"/>
                        </a:rPr>
                        <a:t>Ejercicio 3</a:t>
                      </a:r>
                    </a:p>
                  </a:txBody>
                  <a:tcPr marL="5183" marR="5183" marT="5183" marB="0" anchor="ctr">
                    <a:solidFill>
                      <a:schemeClr val="bg2">
                        <a:lumMod val="90000"/>
                      </a:schemeClr>
                    </a:solidFill>
                  </a:tcPr>
                </a:tc>
                <a:tc>
                  <a:txBody>
                    <a:bodyPr/>
                    <a:lstStyle/>
                    <a:p>
                      <a:pPr marL="0" algn="ctr" defTabSz="914400" rtl="0" eaLnBrk="1" fontAlgn="ctr" latinLnBrk="0" hangingPunct="1"/>
                      <a:endParaRPr lang="es-ES" sz="800" u="none" strike="noStrike" kern="1200" dirty="0">
                        <a:solidFill>
                          <a:schemeClr val="dk1"/>
                        </a:solidFill>
                        <a:effectLst/>
                        <a:latin typeface="+mn-lt"/>
                        <a:ea typeface="+mn-ea"/>
                        <a:cs typeface="+mn-cs"/>
                      </a:endParaRPr>
                    </a:p>
                  </a:txBody>
                  <a:tcPr marL="5183" marR="5183" marT="5183" marB="0" anchor="ctr"/>
                </a:tc>
                <a:tc>
                  <a:txBody>
                    <a:bodyPr/>
                    <a:lstStyle/>
                    <a:p>
                      <a:pPr marL="0" algn="ctr" defTabSz="914400" rtl="0" eaLnBrk="1" fontAlgn="ctr" latinLnBrk="0" hangingPunct="1"/>
                      <a:r>
                        <a:rPr lang="es-ES" sz="1000" b="0" i="0" u="none" strike="noStrike" kern="1200" dirty="0">
                          <a:solidFill>
                            <a:schemeClr val="tx1"/>
                          </a:solidFill>
                          <a:effectLst/>
                          <a:latin typeface="+mn-lt"/>
                          <a:ea typeface="+mn-ea"/>
                          <a:cs typeface="+mn-cs"/>
                        </a:rPr>
                        <a:t>x</a:t>
                      </a:r>
                    </a:p>
                  </a:txBody>
                  <a:tcPr marL="5183" marR="5183" marT="5183" marB="0" anchor="ctr">
                    <a:solidFill>
                      <a:schemeClr val="accent3">
                        <a:lumMod val="60000"/>
                        <a:lumOff val="40000"/>
                      </a:schemeClr>
                    </a:solidFill>
                  </a:tcPr>
                </a:tc>
                <a:tc>
                  <a:txBody>
                    <a:bodyPr/>
                    <a:lstStyle/>
                    <a:p>
                      <a:pPr marL="0" algn="ctr" defTabSz="914400" rtl="0" eaLnBrk="1" fontAlgn="ctr" latinLnBrk="0" hangingPunct="1"/>
                      <a:r>
                        <a:rPr lang="es-ES" sz="900" u="none" strike="noStrike" kern="1200" dirty="0">
                          <a:solidFill>
                            <a:schemeClr val="tx1"/>
                          </a:solidFill>
                          <a:effectLst/>
                          <a:latin typeface="+mn-lt"/>
                          <a:ea typeface="+mn-ea"/>
                          <a:cs typeface="+mn-cs"/>
                        </a:rPr>
                        <a:t>954. 1.2.  Producir representaciones matemáticas para la resolución de una situación problematizada.</a:t>
                      </a:r>
                    </a:p>
                  </a:txBody>
                  <a:tcPr marL="5183" marR="5183" marT="5183" marB="0" anchor="ctr">
                    <a:solidFill>
                      <a:schemeClr val="bg2">
                        <a:lumMod val="90000"/>
                      </a:schemeClr>
                    </a:solidFill>
                  </a:tcPr>
                </a:tc>
                <a:tc>
                  <a:txBody>
                    <a:bodyPr/>
                    <a:lstStyle/>
                    <a:p>
                      <a:pPr marL="0" algn="ctr" defTabSz="914400" rtl="0" eaLnBrk="1" fontAlgn="ctr" latinLnBrk="0" hangingPunct="1"/>
                      <a:endParaRPr lang="es-ES" sz="800" u="none" strike="noStrike" kern="1200" dirty="0">
                        <a:solidFill>
                          <a:srgbClr val="FF0000"/>
                        </a:solidFill>
                        <a:effectLst/>
                        <a:latin typeface="+mn-lt"/>
                        <a:ea typeface="+mn-ea"/>
                        <a:cs typeface="+mn-cs"/>
                      </a:endParaRPr>
                    </a:p>
                  </a:txBody>
                  <a:tcPr marL="5183" marR="5183" marT="5183" marB="0" anchor="ctr"/>
                </a:tc>
                <a:tc>
                  <a:txBody>
                    <a:bodyPr/>
                    <a:lstStyle/>
                    <a:p>
                      <a:pPr marL="0" algn="ctr" defTabSz="914400" rtl="0" eaLnBrk="1" fontAlgn="ctr" latinLnBrk="0" hangingPunct="1"/>
                      <a:endParaRPr lang="es-ES" sz="800" u="none" strike="noStrike" kern="1200" dirty="0">
                        <a:solidFill>
                          <a:srgbClr val="FF0000"/>
                        </a:solidFill>
                        <a:effectLst/>
                        <a:latin typeface="+mn-lt"/>
                        <a:ea typeface="+mn-ea"/>
                        <a:cs typeface="+mn-cs"/>
                      </a:endParaRPr>
                    </a:p>
                  </a:txBody>
                  <a:tcPr marL="5183" marR="5183" marT="5183" marB="0" anchor="ctr"/>
                </a:tc>
                <a:tc>
                  <a:txBody>
                    <a:bodyPr/>
                    <a:lstStyle/>
                    <a:p>
                      <a:pPr algn="ctr" fontAlgn="ctr"/>
                      <a:r>
                        <a:rPr lang="es-ES" sz="900" u="none" strike="noStrike" dirty="0">
                          <a:solidFill>
                            <a:schemeClr val="tx1"/>
                          </a:solidFill>
                          <a:effectLst/>
                        </a:rPr>
                        <a:t>C.E. 1.2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4259871086"/>
                  </a:ext>
                </a:extLst>
              </a:tr>
              <a:tr h="318988">
                <a:tc rowSpan="2">
                  <a:txBody>
                    <a:bodyPr/>
                    <a:lstStyle/>
                    <a:p>
                      <a:pPr marL="0" algn="ctr" defTabSz="914400" rtl="0" eaLnBrk="1" fontAlgn="ctr" latinLnBrk="0" hangingPunct="1"/>
                      <a:r>
                        <a:rPr lang="es-ES" sz="900" b="1" kern="1200" dirty="0">
                          <a:solidFill>
                            <a:srgbClr val="009ED0"/>
                          </a:solidFill>
                          <a:latin typeface="abezeh"/>
                          <a:ea typeface="+mn-ea"/>
                          <a:cs typeface="+mn-cs"/>
                        </a:rPr>
                        <a:t>1.6</a:t>
                      </a:r>
                    </a:p>
                  </a:txBody>
                  <a:tcPr marL="3600"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Números ordinales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dirty="0"/>
                    </a:p>
                  </a:txBody>
                  <a:tcPr marL="5183" marR="5183" marT="5183" marB="0" anchor="ctr">
                    <a:solidFill>
                      <a:srgbClr val="E9EBF5"/>
                    </a:solidFill>
                  </a:tcPr>
                </a:tc>
                <a:tc>
                  <a:txBody>
                    <a:bodyPr/>
                    <a:lstStyle/>
                    <a:p>
                      <a:pPr algn="ctr" fontAlgn="ctr"/>
                      <a:r>
                        <a:rPr lang="es-ES" sz="900" u="none" strike="noStrike" dirty="0">
                          <a:effectLst/>
                          <a:latin typeface="+mn-lt"/>
                        </a:rPr>
                        <a:t>44. Contar con números ordinales</a:t>
                      </a:r>
                      <a:r>
                        <a:rPr lang="es-ES" sz="900" u="none" strike="noStrike" baseline="0" dirty="0">
                          <a:effectLst/>
                          <a:latin typeface="+mn-lt"/>
                        </a:rPr>
                        <a:t>.</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dirty="0">
                          <a:effectLst/>
                        </a:rPr>
                        <a:t>A. 1. </a:t>
                      </a:r>
                      <a:r>
                        <a:rPr lang="es-ES"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Conteo</a:t>
                      </a:r>
                      <a:endParaRPr lang="es-ES" sz="900" b="0" i="0" u="none" strike="noStrike" dirty="0">
                        <a:effectLst/>
                        <a:latin typeface="Arial" panose="020B060402020202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1.1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solidFill>
                      <a:srgbClr val="E9EBF5"/>
                    </a:solidFill>
                  </a:tcPr>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solidFill>
                      <a:srgbClr val="E9EBF5"/>
                    </a:solidFill>
                  </a:tcPr>
                </a:tc>
                <a:extLst>
                  <a:ext uri="{0D108BD9-81ED-4DB2-BD59-A6C34878D82A}">
                    <a16:rowId xmlns:a16="http://schemas.microsoft.com/office/drawing/2014/main" val="3001610980"/>
                  </a:ext>
                </a:extLst>
              </a:tr>
              <a:tr h="396928">
                <a:tc vMerge="1">
                  <a:txBody>
                    <a:bodyPr/>
                    <a:lstStyle/>
                    <a:p>
                      <a:endParaRPr lang="es-ES"/>
                    </a:p>
                  </a:txBody>
                  <a:tcPr>
                    <a:solidFill>
                      <a:srgbClr val="E3F3F9"/>
                    </a:solidFill>
                  </a:tcPr>
                </a:tc>
                <a:tc vMerge="1">
                  <a:txBody>
                    <a:bodyPr/>
                    <a:lstStyle/>
                    <a:p>
                      <a:endParaRPr lang="es-ES"/>
                    </a:p>
                  </a:txBody>
                  <a:tcPr>
                    <a:solidFill>
                      <a:srgbClr val="E3F3F9"/>
                    </a:solidFill>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900" b="0" i="0" u="none" strike="noStrike" kern="1200" dirty="0">
                        <a:solidFill>
                          <a:schemeClr val="tx1"/>
                        </a:solidFill>
                        <a:effectLst/>
                        <a:latin typeface="+mn-lt"/>
                        <a:ea typeface="+mn-ea"/>
                        <a:cs typeface="+mn-cs"/>
                      </a:endParaRPr>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962. 5.1. Realizar conexiones matemáticas, aplicando conocimientos y experiencias propias. </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effectLst/>
                        </a:rPr>
                        <a:t>C.E. 5.1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5. Reconocer y utilizar conexiones entre las diferentes ideas matemáticas, así como identificar..</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3801641774"/>
                  </a:ext>
                </a:extLst>
              </a:tr>
              <a:tr h="307030">
                <a:tc rowSpan="2">
                  <a:txBody>
                    <a:bodyPr/>
                    <a:lstStyle/>
                    <a:p>
                      <a:pPr marL="0" algn="ctr" defTabSz="914400" rtl="0" eaLnBrk="1" fontAlgn="ctr" latinLnBrk="0" hangingPunct="1"/>
                      <a:r>
                        <a:rPr lang="es-ES" sz="900" b="1" kern="1200" dirty="0">
                          <a:solidFill>
                            <a:srgbClr val="009ED0"/>
                          </a:solidFill>
                          <a:latin typeface="abezeh"/>
                          <a:ea typeface="+mn-ea"/>
                          <a:cs typeface="+mn-cs"/>
                        </a:rPr>
                        <a:t>1.7</a:t>
                      </a:r>
                    </a:p>
                  </a:txBody>
                  <a:tcPr marL="3600"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Números romanos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dirty="0">
                        <a:solidFill>
                          <a:srgbClr val="FF0000"/>
                        </a:solidFill>
                      </a:endParaRPr>
                    </a:p>
                  </a:txBody>
                  <a:tcPr marL="5183" marR="5183" marT="5183" marB="0" anchor="ctr">
                    <a:solidFill>
                      <a:srgbClr val="E9EBF5"/>
                    </a:solidFill>
                  </a:tcPr>
                </a:tc>
                <a:tc>
                  <a:txBody>
                    <a:bodyPr/>
                    <a:lstStyle/>
                    <a:p>
                      <a:pPr algn="ctr" fontAlgn="ctr"/>
                      <a:r>
                        <a:rPr lang="es-ES" sz="900" u="none" strike="noStrike" dirty="0">
                          <a:effectLst/>
                          <a:latin typeface="+mn-lt"/>
                        </a:rPr>
                        <a:t>265. Escribir e interpretar números romanos.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A. 2. Cantidad</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2.3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solidFill>
                      <a:srgbClr val="E9EBF5"/>
                    </a:solidFill>
                  </a:tcPr>
                </a:tc>
                <a:tc>
                  <a:txBody>
                    <a:bodyPr/>
                    <a:lstStyle/>
                    <a:p>
                      <a:pPr algn="ctr" fontAlgn="ctr"/>
                      <a:endParaRPr lang="es-ES" sz="800" b="0" i="0" u="none" strike="noStrike" dirty="0">
                        <a:solidFill>
                          <a:schemeClr val="tx1"/>
                        </a:solidFill>
                        <a:effectLst/>
                        <a:latin typeface="Arial" panose="020B0604020202020204" pitchFamily="34" charset="0"/>
                      </a:endParaRPr>
                    </a:p>
                  </a:txBody>
                  <a:tcPr marL="5183" marR="5183" marT="5183" marB="0" anchor="ctr">
                    <a:solidFill>
                      <a:srgbClr val="E9EBF5"/>
                    </a:solidFill>
                  </a:tcPr>
                </a:tc>
                <a:extLst>
                  <a:ext uri="{0D108BD9-81ED-4DB2-BD59-A6C34878D82A}">
                    <a16:rowId xmlns:a16="http://schemas.microsoft.com/office/drawing/2014/main" val="331703247"/>
                  </a:ext>
                </a:extLst>
              </a:tr>
              <a:tr h="419636">
                <a:tc vMerge="1">
                  <a:txBody>
                    <a:bodyPr/>
                    <a:lstStyle/>
                    <a:p>
                      <a:endParaRPr lang="es-ES"/>
                    </a:p>
                  </a:txBody>
                  <a:tcPr>
                    <a:solidFill>
                      <a:srgbClr val="E3F3F9"/>
                    </a:solidFill>
                  </a:tcPr>
                </a:tc>
                <a:tc vMerge="1">
                  <a:txBody>
                    <a:bodyPr/>
                    <a:lstStyle/>
                    <a:p>
                      <a:endParaRPr lang="es-ES"/>
                    </a:p>
                  </a:txBody>
                  <a:tcPr>
                    <a:solidFill>
                      <a:srgbClr val="E3F3F9"/>
                    </a:solidFill>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marL="0" algn="ctr" defTabSz="914400" rtl="0" eaLnBrk="1" fontAlgn="ctr" latinLnBrk="0" hangingPunct="1"/>
                      <a:endParaRPr lang="es-ES" sz="1000" b="0" i="0" u="none" strike="noStrike" kern="1200" dirty="0">
                        <a:solidFill>
                          <a:schemeClr val="tx1"/>
                        </a:solidFill>
                        <a:effectLst/>
                        <a:latin typeface="+mn-lt"/>
                        <a:ea typeface="+mn-ea"/>
                        <a:cs typeface="+mn-cs"/>
                      </a:endParaRPr>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962. 5.1. Realizar conexiones matemáticas, aplicando conocimientos y experiencias propias.</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l" fontAlgn="b"/>
                      <a:endParaRPr lang="es-ES" sz="900" b="0" i="0" u="none" strike="noStrike" dirty="0">
                        <a:solidFill>
                          <a:srgbClr val="000000"/>
                        </a:solidFill>
                        <a:effectLst/>
                        <a:latin typeface="Arial" panose="020B0604020202020204" pitchFamily="34" charset="0"/>
                      </a:endParaRPr>
                    </a:p>
                  </a:txBody>
                  <a:tcPr marL="5183" marR="5183" marT="5183" marB="0" anchor="b"/>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r>
                        <a:rPr lang="es-ES" sz="900" u="none" strike="noStrike" dirty="0">
                          <a:effectLst/>
                        </a:rPr>
                        <a:t>C.E. 5.1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5. Reconocer y utilizar conexiones entre las diferentes ideas matemáticas, así como identificar..</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859633206"/>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1186669985"/>
              </p:ext>
            </p:extLst>
          </p:nvPr>
        </p:nvGraphicFramePr>
        <p:xfrm>
          <a:off x="2189609"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633814"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800" b="1" dirty="0">
                <a:solidFill>
                  <a:srgbClr val="009ED0"/>
                </a:solidFill>
                <a:latin typeface="ABeZeh"/>
                <a:ea typeface="ABeZeh" pitchFamily="2" charset="0"/>
              </a:rPr>
              <a:t>5º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1 </a:t>
            </a:r>
            <a:r>
              <a:rPr lang="es-ES_tradnl" sz="2400" b="1" dirty="0">
                <a:solidFill>
                  <a:srgbClr val="FF0000"/>
                </a:solidFill>
                <a:latin typeface="ABeZeh"/>
                <a:ea typeface="ABeZeh" pitchFamily="2" charset="0"/>
              </a:rPr>
              <a:t> </a:t>
            </a:r>
            <a:r>
              <a:rPr lang="es-ES_tradnl" sz="2400" b="1" dirty="0">
                <a:solidFill>
                  <a:srgbClr val="009ED0"/>
                </a:solidFill>
                <a:latin typeface="ABeZeh"/>
                <a:ea typeface="ABeZeh" pitchFamily="2" charset="0"/>
              </a:rPr>
              <a:t>                                </a:t>
            </a:r>
            <a:r>
              <a:rPr lang="es-ES" sz="1000" b="1" dirty="0">
                <a:solidFill>
                  <a:srgbClr val="009ED0"/>
                </a:solidFill>
                <a:latin typeface="ABeZeh"/>
              </a:rPr>
              <a:t>Duración: 20-24 sesiones </a:t>
            </a:r>
            <a:endParaRPr lang="es-ES_tradnl" sz="1000" b="1" dirty="0">
              <a:solidFill>
                <a:srgbClr val="009ED0"/>
              </a:solidFill>
              <a:latin typeface="ABeZeh"/>
            </a:endParaRPr>
          </a:p>
        </p:txBody>
      </p:sp>
      <p:pic>
        <p:nvPicPr>
          <p:cNvPr id="6"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1387344" y="6630309"/>
            <a:ext cx="804656" cy="227691"/>
          </a:xfrm>
          <a:prstGeom prst="rect">
            <a:avLst/>
          </a:prstGeom>
        </p:spPr>
      </p:pic>
    </p:spTree>
    <p:extLst>
      <p:ext uri="{BB962C8B-B14F-4D97-AF65-F5344CB8AC3E}">
        <p14:creationId xmlns:p14="http://schemas.microsoft.com/office/powerpoint/2010/main" val="1802548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3864042618"/>
              </p:ext>
            </p:extLst>
          </p:nvPr>
        </p:nvGraphicFramePr>
        <p:xfrm>
          <a:off x="333829" y="859693"/>
          <a:ext cx="11292114" cy="4852339"/>
        </p:xfrm>
        <a:graphic>
          <a:graphicData uri="http://schemas.openxmlformats.org/drawingml/2006/table">
            <a:tbl>
              <a:tblPr>
                <a:tableStyleId>{5C22544A-7EE6-4342-B048-85BDC9FD1C3A}</a:tableStyleId>
              </a:tblPr>
              <a:tblGrid>
                <a:gridCol w="362859">
                  <a:extLst>
                    <a:ext uri="{9D8B030D-6E8A-4147-A177-3AD203B41FA5}">
                      <a16:colId xmlns:a16="http://schemas.microsoft.com/office/drawing/2014/main" val="643910139"/>
                    </a:ext>
                  </a:extLst>
                </a:gridCol>
                <a:gridCol w="769255">
                  <a:extLst>
                    <a:ext uri="{9D8B030D-6E8A-4147-A177-3AD203B41FA5}">
                      <a16:colId xmlns:a16="http://schemas.microsoft.com/office/drawing/2014/main" val="210319462"/>
                    </a:ext>
                  </a:extLst>
                </a:gridCol>
                <a:gridCol w="740228">
                  <a:extLst>
                    <a:ext uri="{9D8B030D-6E8A-4147-A177-3AD203B41FA5}">
                      <a16:colId xmlns:a16="http://schemas.microsoft.com/office/drawing/2014/main" val="2265605224"/>
                    </a:ext>
                  </a:extLst>
                </a:gridCol>
                <a:gridCol w="399891">
                  <a:extLst>
                    <a:ext uri="{9D8B030D-6E8A-4147-A177-3AD203B41FA5}">
                      <a16:colId xmlns:a16="http://schemas.microsoft.com/office/drawing/2014/main" val="3554211028"/>
                    </a:ext>
                  </a:extLst>
                </a:gridCol>
                <a:gridCol w="572567">
                  <a:extLst>
                    <a:ext uri="{9D8B030D-6E8A-4147-A177-3AD203B41FA5}">
                      <a16:colId xmlns:a16="http://schemas.microsoft.com/office/drawing/2014/main" val="1685418001"/>
                    </a:ext>
                  </a:extLst>
                </a:gridCol>
                <a:gridCol w="2569028">
                  <a:extLst>
                    <a:ext uri="{9D8B030D-6E8A-4147-A177-3AD203B41FA5}">
                      <a16:colId xmlns:a16="http://schemas.microsoft.com/office/drawing/2014/main" val="213387017"/>
                    </a:ext>
                  </a:extLst>
                </a:gridCol>
                <a:gridCol w="899886">
                  <a:extLst>
                    <a:ext uri="{9D8B030D-6E8A-4147-A177-3AD203B41FA5}">
                      <a16:colId xmlns:a16="http://schemas.microsoft.com/office/drawing/2014/main" val="2405058283"/>
                    </a:ext>
                  </a:extLst>
                </a:gridCol>
                <a:gridCol w="522514">
                  <a:extLst>
                    <a:ext uri="{9D8B030D-6E8A-4147-A177-3AD203B41FA5}">
                      <a16:colId xmlns:a16="http://schemas.microsoft.com/office/drawing/2014/main" val="3439689536"/>
                    </a:ext>
                  </a:extLst>
                </a:gridCol>
                <a:gridCol w="798286">
                  <a:extLst>
                    <a:ext uri="{9D8B030D-6E8A-4147-A177-3AD203B41FA5}">
                      <a16:colId xmlns:a16="http://schemas.microsoft.com/office/drawing/2014/main" val="2603641448"/>
                    </a:ext>
                  </a:extLst>
                </a:gridCol>
                <a:gridCol w="2467428">
                  <a:extLst>
                    <a:ext uri="{9D8B030D-6E8A-4147-A177-3AD203B41FA5}">
                      <a16:colId xmlns:a16="http://schemas.microsoft.com/office/drawing/2014/main" val="696596033"/>
                    </a:ext>
                  </a:extLst>
                </a:gridCol>
                <a:gridCol w="1190172">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291221">
                <a:tc rowSpan="2">
                  <a:txBody>
                    <a:bodyPr/>
                    <a:lstStyle/>
                    <a:p>
                      <a:pPr marL="0" lvl="0" indent="0" algn="ctr"/>
                      <a:r>
                        <a:rPr lang="es-ES" sz="900" b="1" kern="1200" dirty="0">
                          <a:solidFill>
                            <a:srgbClr val="009ED0"/>
                          </a:solidFill>
                          <a:latin typeface="abezeh"/>
                          <a:ea typeface="+mn-ea"/>
                          <a:cs typeface="+mn-cs"/>
                        </a:rPr>
                        <a:t>1.8</a:t>
                      </a:r>
                    </a:p>
                  </a:txBody>
                  <a:tcPr marL="3600" marR="3600" marT="3600"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Leer y escribir números decimales</a:t>
                      </a:r>
                    </a:p>
                  </a:txBody>
                  <a:tcPr anchor="ctr">
                    <a:solidFill>
                      <a:srgbClr val="E3F3F9"/>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a:t>
                      </a:r>
                      <a:r>
                        <a:rPr lang="es-ES" sz="900" u="none" strike="noStrike" baseline="0" dirty="0">
                          <a:effectLst/>
                        </a:rPr>
                        <a:t> </a:t>
                      </a:r>
                      <a:r>
                        <a:rPr lang="es-ES" sz="900" u="none" strike="noStrike" dirty="0">
                          <a:effectLst/>
                        </a:rPr>
                        <a:t>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kern="1200" dirty="0">
                          <a:solidFill>
                            <a:schemeClr val="tx1"/>
                          </a:solidFill>
                          <a:latin typeface="ABeZeh"/>
                          <a:ea typeface="+mn-ea"/>
                          <a:cs typeface="+mn-cs"/>
                        </a:rPr>
                        <a:t>x</a:t>
                      </a:r>
                    </a:p>
                  </a:txBody>
                  <a:tcPr marL="5183" marR="5183" marT="5183" marB="0" anchor="ctr">
                    <a:solidFill>
                      <a:schemeClr val="accent4">
                        <a:lumMod val="20000"/>
                        <a:lumOff val="80000"/>
                      </a:schemeClr>
                    </a:solidFill>
                  </a:tcPr>
                </a:tc>
                <a:tc>
                  <a:txBody>
                    <a:bodyPr/>
                    <a:lstStyle/>
                    <a:p>
                      <a:pPr algn="ctr"/>
                      <a:endParaRPr lang="es-ES" b="0" dirty="0"/>
                    </a:p>
                  </a:txBody>
                  <a:tcPr marL="5183" marR="5183" marT="5183" marB="0" anchor="ctr"/>
                </a:tc>
                <a:tc>
                  <a:txBody>
                    <a:bodyPr/>
                    <a:lstStyle/>
                    <a:p>
                      <a:pPr algn="ctr" fontAlgn="ctr"/>
                      <a:r>
                        <a:rPr lang="es-ES" sz="900" u="none" strike="noStrike" dirty="0">
                          <a:solidFill>
                            <a:schemeClr val="tx1"/>
                          </a:solidFill>
                          <a:effectLst/>
                        </a:rPr>
                        <a:t>432. Leer y escribir números decimales</a:t>
                      </a:r>
                      <a:r>
                        <a:rPr lang="es-ES" sz="900" u="none" strike="noStrike" baseline="0" dirty="0">
                          <a:solidFill>
                            <a:schemeClr val="tx1"/>
                          </a:solidFill>
                          <a:effectLst/>
                        </a:rPr>
                        <a:t>.</a:t>
                      </a:r>
                      <a:endParaRPr lang="es-ES" sz="900" b="0" i="0" u="none" strike="noStrike" dirty="0">
                        <a:solidFill>
                          <a:schemeClr val="tx1"/>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2. Cantidad</a:t>
                      </a:r>
                      <a:endParaRPr lang="es-ES" sz="800" b="0" i="0" u="none" strike="noStrike" dirty="0">
                        <a:solidFill>
                          <a:schemeClr val="tx1"/>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dirty="0">
                          <a:solidFill>
                            <a:schemeClr val="tx1"/>
                          </a:solidFill>
                          <a:effectLst/>
                          <a:latin typeface="+mn-lt"/>
                        </a:rPr>
                        <a:t> A</a:t>
                      </a:r>
                      <a:r>
                        <a:rPr lang="es-ES" sz="900" b="0" i="0" u="none" strike="noStrike" baseline="0" dirty="0">
                          <a:solidFill>
                            <a:schemeClr val="tx1"/>
                          </a:solidFill>
                          <a:effectLst/>
                          <a:latin typeface="+mn-lt"/>
                        </a:rPr>
                        <a:t> </a:t>
                      </a:r>
                      <a:r>
                        <a:rPr lang="es-ES" sz="900" b="0" i="0" u="none" strike="noStrike" dirty="0">
                          <a:solidFill>
                            <a:schemeClr val="tx1"/>
                          </a:solidFill>
                          <a:effectLst/>
                          <a:latin typeface="+mn-lt"/>
                        </a:rPr>
                        <a:t>2.3</a:t>
                      </a: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2983584206"/>
                  </a:ext>
                </a:extLst>
              </a:tr>
              <a:tr h="386142">
                <a:tc vMerge="1">
                  <a:txBody>
                    <a:bodyPr/>
                    <a:lstStyle/>
                    <a:p>
                      <a:endParaRPr lang="es-ES" sz="900" dirty="0">
                        <a:solidFill>
                          <a:srgbClr val="00B0F0"/>
                        </a:solidFill>
                        <a:latin typeface="+mn-lt"/>
                      </a:endParaRPr>
                    </a:p>
                  </a:txBody>
                  <a:tcPr/>
                </a:tc>
                <a:tc vMerge="1">
                  <a:txBody>
                    <a:bodyPr/>
                    <a:lstStyle/>
                    <a:p>
                      <a:endParaRPr lang="es-ES" sz="900" dirty="0">
                        <a:solidFill>
                          <a:srgbClr val="00B0F0"/>
                        </a:solidFill>
                        <a:latin typeface="+mn-lt"/>
                      </a:endParaRPr>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algn="ctr" defTabSz="914400" rtl="0" eaLnBrk="1" fontAlgn="ctr" latinLnBrk="0" hangingPunct="1"/>
                      <a:r>
                        <a:rPr lang="es-ES" sz="900" b="0" i="0" u="none" strike="noStrike" kern="1200" dirty="0">
                          <a:solidFill>
                            <a:schemeClr val="tx1"/>
                          </a:solidFill>
                          <a:effectLst/>
                          <a:latin typeface="+mn-lt"/>
                          <a:ea typeface="+mn-ea"/>
                          <a:cs typeface="+mn-cs"/>
                        </a:rPr>
                        <a:t>x</a:t>
                      </a:r>
                    </a:p>
                  </a:txBody>
                  <a:tcPr marL="6349" marR="6349" marT="6349"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959. 3.2. Dar ejemplos de problemas sobre situaciones cotidianas que se resuelven matemáticamente.</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FF0000"/>
                        </a:solidFill>
                        <a:effectLst/>
                        <a:latin typeface="+mn-lt"/>
                      </a:endParaRPr>
                    </a:p>
                  </a:txBody>
                  <a:tcPr marL="6349" marR="6349" marT="6349" marB="0" anchor="ctr"/>
                </a:tc>
                <a:tc>
                  <a:txBody>
                    <a:bodyPr/>
                    <a:lstStyle/>
                    <a:p>
                      <a:pPr algn="l" fontAlgn="b"/>
                      <a:endParaRPr lang="es-ES" sz="900" b="0" i="0" u="none" strike="noStrike" dirty="0">
                        <a:solidFill>
                          <a:srgbClr val="FF0000"/>
                        </a:solidFill>
                        <a:effectLst/>
                        <a:latin typeface="+mn-lt"/>
                      </a:endParaRPr>
                    </a:p>
                  </a:txBody>
                  <a:tcPr marL="6349" marR="6349" marT="6349" marB="0" anchor="ctr"/>
                </a:tc>
                <a:tc>
                  <a:txBody>
                    <a:bodyPr/>
                    <a:lstStyle/>
                    <a:p>
                      <a:pPr lvl="0" algn="ctr">
                        <a:lnSpc>
                          <a:spcPct val="100000"/>
                        </a:lnSpc>
                        <a:spcBef>
                          <a:spcPts val="0"/>
                        </a:spcBef>
                        <a:spcAft>
                          <a:spcPts val="0"/>
                        </a:spcAft>
                        <a:buNone/>
                      </a:pPr>
                      <a:r>
                        <a:rPr lang="es-ES" sz="900" b="0" i="0" u="none" strike="noStrike" noProof="0" dirty="0">
                          <a:effectLst/>
                          <a:latin typeface="Calibri"/>
                        </a:rPr>
                        <a:t>C.E. 6.1</a:t>
                      </a:r>
                      <a:endParaRPr lang="es-ES" sz="900" b="0" i="0" u="none" strike="noStrike" noProof="0" dirty="0">
                        <a:effectLst/>
                      </a:endParaRPr>
                    </a:p>
                  </a:txBody>
                  <a:tcPr marL="6349" marR="6349" marT="6349" marB="0" anchor="ctr">
                    <a:solidFill>
                      <a:schemeClr val="bg2">
                        <a:lumMod val="90000"/>
                      </a:schemeClr>
                    </a:solidFill>
                  </a:tcPr>
                </a:tc>
                <a:tc>
                  <a:txBody>
                    <a:bodyPr/>
                    <a:lstStyle/>
                    <a:p>
                      <a:pPr lvl="0" algn="ctr">
                        <a:buNone/>
                      </a:pPr>
                      <a:r>
                        <a:rPr lang="es-ES" sz="900" b="0" i="0" u="none" strike="noStrike" noProof="0" dirty="0">
                          <a:solidFill>
                            <a:schemeClr val="tx1"/>
                          </a:solidFill>
                          <a:effectLst/>
                          <a:latin typeface="Calibri"/>
                        </a:rPr>
                        <a:t>6. Comunicar y representar, de forma individual y colectiva, conceptos, procedimientos y resultados..</a:t>
                      </a:r>
                      <a:endParaRPr lang="es-ES" dirty="0"/>
                    </a:p>
                  </a:txBody>
                  <a:tcPr marL="6349" marR="6349" marT="6349" marB="0" anchor="ctr">
                    <a:solidFill>
                      <a:schemeClr val="bg2">
                        <a:lumMod val="90000"/>
                      </a:schemeClr>
                    </a:solidFill>
                  </a:tcPr>
                </a:tc>
                <a:tc>
                  <a:txBody>
                    <a:bodyPr/>
                    <a:lstStyle/>
                    <a:p>
                      <a:pPr lvl="0" algn="ctr">
                        <a:lnSpc>
                          <a:spcPct val="100000"/>
                        </a:lnSpc>
                        <a:spcBef>
                          <a:spcPts val="0"/>
                        </a:spcBef>
                        <a:spcAft>
                          <a:spcPts val="0"/>
                        </a:spcAft>
                        <a:buNone/>
                      </a:pPr>
                      <a:r>
                        <a:rPr lang="pl-PL" sz="800" b="1" i="0" u="none" strike="noStrike" noProof="0" dirty="0">
                          <a:effectLst/>
                        </a:rPr>
                        <a:t>CC</a:t>
                      </a:r>
                      <a:r>
                        <a:rPr lang="pl-PL" sz="800" u="none" strike="noStrike" kern="1200" noProof="0" dirty="0">
                          <a:solidFill>
                            <a:schemeClr val="tx1"/>
                          </a:solidFill>
                          <a:effectLst/>
                          <a:latin typeface="+mn-lt"/>
                          <a:ea typeface="+mn-ea"/>
                          <a:cs typeface="+mn-cs"/>
                        </a:rPr>
                        <a:t>L1, CCL3, STEM2, STEM4, CD1, CD5, CE3, CCEC4. </a:t>
                      </a:r>
                      <a:endParaRPr lang="es-ES" sz="800" u="none" strike="noStrike" kern="1200" noProof="0" dirty="0">
                        <a:solidFill>
                          <a:schemeClr val="tx1"/>
                        </a:solidFill>
                        <a:effectLst/>
                        <a:latin typeface="+mn-lt"/>
                        <a:ea typeface="+mn-ea"/>
                        <a:cs typeface="+mn-cs"/>
                      </a:endParaRPr>
                    </a:p>
                    <a:p>
                      <a:pPr lvl="0" algn="ctr">
                        <a:buNone/>
                      </a:pPr>
                      <a:endParaRPr lang="es-ES" sz="800" u="none" strike="noStrike" kern="1200" dirty="0">
                        <a:solidFill>
                          <a:schemeClr val="tx1"/>
                        </a:solidFill>
                        <a:effectLst/>
                        <a:latin typeface="+mn-lt"/>
                        <a:ea typeface="+mn-ea"/>
                        <a:cs typeface="+mn-cs"/>
                      </a:endParaRPr>
                    </a:p>
                  </a:txBody>
                  <a:tcPr marL="6349" marR="6349" marT="6349" marB="0" anchor="ctr">
                    <a:solidFill>
                      <a:schemeClr val="bg2">
                        <a:lumMod val="90000"/>
                      </a:schemeClr>
                    </a:solidFill>
                  </a:tcPr>
                </a:tc>
                <a:extLst>
                  <a:ext uri="{0D108BD9-81ED-4DB2-BD59-A6C34878D82A}">
                    <a16:rowId xmlns:a16="http://schemas.microsoft.com/office/drawing/2014/main" val="866051196"/>
                  </a:ext>
                </a:extLst>
              </a:tr>
              <a:tr h="309885">
                <a:tc rowSpan="2">
                  <a:txBody>
                    <a:bodyPr/>
                    <a:lstStyle/>
                    <a:p>
                      <a:pPr algn="ctr" fontAlgn="ctr"/>
                      <a:r>
                        <a:rPr lang="es-ES" sz="900" b="1" u="none" strike="noStrike" dirty="0">
                          <a:solidFill>
                            <a:srgbClr val="00B0F0"/>
                          </a:solidFill>
                          <a:effectLst/>
                          <a:latin typeface="abezeh"/>
                        </a:rPr>
                        <a:t>1.9</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 Números decimales</a:t>
                      </a: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b="0" dirty="0"/>
                    </a:p>
                  </a:txBody>
                  <a:tcPr marL="6349" marR="6349" marT="6349" marB="0" anchor="ctr"/>
                </a:tc>
                <a:tc>
                  <a:txBody>
                    <a:bodyPr/>
                    <a:lstStyle/>
                    <a:p>
                      <a:pPr algn="ctr" fontAlgn="ctr"/>
                      <a:r>
                        <a:rPr lang="es-ES" sz="900" u="none" strike="noStrike" dirty="0">
                          <a:effectLst/>
                          <a:latin typeface="+mn-lt"/>
                        </a:rPr>
                        <a:t>444. Conocer el valor de las cifras en un número decimal.</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2. Cantidad</a:t>
                      </a:r>
                      <a:endParaRPr lang="es-ES" sz="800" b="0" i="0" u="none" strike="noStrike" dirty="0">
                        <a:solidFill>
                          <a:schemeClr val="tx1"/>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dirty="0">
                          <a:solidFill>
                            <a:schemeClr val="tx1"/>
                          </a:solidFill>
                          <a:effectLst/>
                          <a:latin typeface="+mn-lt"/>
                        </a:rPr>
                        <a:t> A</a:t>
                      </a:r>
                      <a:r>
                        <a:rPr lang="es-ES" sz="900" b="0" i="0" u="none" strike="noStrike" baseline="0" dirty="0">
                          <a:solidFill>
                            <a:schemeClr val="tx1"/>
                          </a:solidFill>
                          <a:effectLst/>
                          <a:latin typeface="+mn-lt"/>
                        </a:rPr>
                        <a:t> </a:t>
                      </a:r>
                      <a:r>
                        <a:rPr lang="es-ES" sz="900" b="0" i="0" u="none" strike="noStrike" dirty="0">
                          <a:solidFill>
                            <a:schemeClr val="tx1"/>
                          </a:solidFill>
                          <a:effectLst/>
                          <a:latin typeface="+mn-lt"/>
                        </a:rPr>
                        <a:t>2.3</a:t>
                      </a: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1369715224"/>
                  </a:ext>
                </a:extLst>
              </a:tr>
              <a:tr h="386704">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bg2">
                        <a:lumMod val="90000"/>
                      </a:schemeClr>
                    </a:solidFill>
                  </a:tcPr>
                </a:tc>
                <a:tc>
                  <a:txBody>
                    <a:bodyPr/>
                    <a:lstStyle/>
                    <a:p>
                      <a:pPr lvl="0" algn="ctr">
                        <a:buNone/>
                      </a:pPr>
                      <a:r>
                        <a:rPr lang="es-ES" sz="900" b="0" i="0" u="none" strike="noStrike" noProof="0" dirty="0">
                          <a:solidFill>
                            <a:schemeClr val="tx1"/>
                          </a:solidFill>
                          <a:effectLst/>
                          <a:latin typeface="Calibri"/>
                        </a:rPr>
                        <a:t>964. 6.1. Reconocer e interpretar lenguaje matemático presente en la vida cotidiana.</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FF0000"/>
                        </a:solidFill>
                        <a:effectLst/>
                        <a:latin typeface="+mn-lt"/>
                      </a:endParaRPr>
                    </a:p>
                  </a:txBody>
                  <a:tcPr marL="6349" marR="6349" marT="6349" marB="0" anchor="ctr"/>
                </a:tc>
                <a:tc>
                  <a:txBody>
                    <a:bodyPr/>
                    <a:lstStyle/>
                    <a:p>
                      <a:pPr algn="l" fontAlgn="b"/>
                      <a:endParaRPr lang="es-ES" sz="900" b="0" i="0" u="none" strike="noStrike" dirty="0">
                        <a:solidFill>
                          <a:srgbClr val="FF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6.1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lvl="0" algn="ctr">
                        <a:buNone/>
                      </a:pPr>
                      <a:r>
                        <a:rPr lang="es-ES" sz="900" b="0" i="0" u="none" strike="noStrike" noProof="0" dirty="0">
                          <a:solidFill>
                            <a:schemeClr val="tx1"/>
                          </a:solidFill>
                          <a:effectLst/>
                          <a:latin typeface="Calibri"/>
                        </a:rPr>
                        <a:t>6. Comunicar y representar, de forma individual y colectiva, conceptos, procedimientos y resultados...</a:t>
                      </a:r>
                      <a:r>
                        <a:rPr lang="es-ES" sz="900" u="none" strike="noStrike" dirty="0">
                          <a:solidFill>
                            <a:schemeClr val="tx1"/>
                          </a:solidFill>
                          <a:effectLst/>
                        </a:rPr>
                        <a:t> </a:t>
                      </a:r>
                    </a:p>
                  </a:txBody>
                  <a:tcPr marL="6349" marR="6349" marT="6349" marB="0" anchor="ctr">
                    <a:solidFill>
                      <a:schemeClr val="bg2">
                        <a:lumMod val="90000"/>
                      </a:schemeClr>
                    </a:solidFill>
                  </a:tcPr>
                </a:tc>
                <a:tc>
                  <a:txBody>
                    <a:bodyPr/>
                    <a:lstStyle/>
                    <a:p>
                      <a:pPr algn="ctr" fontAlgn="ctr"/>
                      <a:r>
                        <a:rPr lang="pl-PL" sz="800" b="1" i="0" u="none" strike="noStrike" noProof="0" dirty="0">
                          <a:effectLst/>
                        </a:rPr>
                        <a:t>CC</a:t>
                      </a:r>
                      <a:r>
                        <a:rPr lang="pl-PL" sz="800" b="0" i="0" u="none" strike="noStrike" noProof="0" dirty="0">
                          <a:solidFill>
                            <a:schemeClr val="tx1"/>
                          </a:solidFill>
                          <a:effectLst/>
                          <a:latin typeface="Calibri"/>
                        </a:rPr>
                        <a:t>L1, CCL3, STEM2, STEM4, CD1, CD5, CE3, CCEC4.</a:t>
                      </a:r>
                    </a:p>
                  </a:txBody>
                  <a:tcPr marL="6349" marR="6349" marT="6349" marB="0" anchor="ctr">
                    <a:solidFill>
                      <a:schemeClr val="bg2">
                        <a:lumMod val="90000"/>
                      </a:schemeClr>
                    </a:solidFill>
                  </a:tcPr>
                </a:tc>
                <a:extLst>
                  <a:ext uri="{0D108BD9-81ED-4DB2-BD59-A6C34878D82A}">
                    <a16:rowId xmlns:a16="http://schemas.microsoft.com/office/drawing/2014/main" val="906955631"/>
                  </a:ext>
                </a:extLst>
              </a:tr>
              <a:tr h="73937">
                <a:tc rowSpan="2">
                  <a:txBody>
                    <a:bodyPr/>
                    <a:lstStyle/>
                    <a:p>
                      <a:pPr algn="ctr" fontAlgn="ctr"/>
                      <a:r>
                        <a:rPr lang="es-ES" sz="900" b="1" u="none" strike="noStrike" dirty="0">
                          <a:solidFill>
                            <a:srgbClr val="00B0F0"/>
                          </a:solidFill>
                          <a:effectLst/>
                          <a:latin typeface="abezeh"/>
                        </a:rPr>
                        <a:t>1.10</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Comparar decimales mediante representaciones</a:t>
                      </a: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tc>
                <a:tc>
                  <a:txBody>
                    <a:bodyPr/>
                    <a:lstStyle/>
                    <a:p>
                      <a:pPr algn="ctr" fontAlgn="ctr"/>
                      <a:r>
                        <a:rPr lang="es-ES" sz="900" u="none" strike="noStrike" dirty="0">
                          <a:solidFill>
                            <a:schemeClr val="tx1"/>
                          </a:solidFill>
                          <a:effectLst/>
                          <a:latin typeface="+mn-lt"/>
                        </a:rPr>
                        <a:t>443. Comparar y ordenar números decimales.</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u="none" strike="noStrike" kern="1200" dirty="0">
                          <a:solidFill>
                            <a:schemeClr val="tx1"/>
                          </a:solidFill>
                          <a:effectLst/>
                          <a:latin typeface="+mn-lt"/>
                          <a:ea typeface="+mn-ea"/>
                          <a:cs typeface="+mn-cs"/>
                        </a:rPr>
                        <a:t>A. 4. Relaciones</a:t>
                      </a: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u="none" strike="noStrike" kern="1200" dirty="0">
                          <a:solidFill>
                            <a:schemeClr val="tx1"/>
                          </a:solidFill>
                          <a:effectLst/>
                          <a:latin typeface="+mn-lt"/>
                          <a:ea typeface="+mn-ea"/>
                          <a:cs typeface="+mn-cs"/>
                        </a:rPr>
                        <a:t>A 4.2</a:t>
                      </a: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2308318870"/>
                  </a:ext>
                </a:extLst>
              </a:tr>
              <a:tr h="73937">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956. 2.2. Obtener posibles soluciones de un problema siguiendo alguna estrategia conocida. </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FF0000"/>
                        </a:solidFill>
                        <a:effectLst/>
                        <a:latin typeface="+mn-lt"/>
                      </a:endParaRPr>
                    </a:p>
                  </a:txBody>
                  <a:tcPr marL="6349" marR="6349" marT="6349" marB="0" anchor="ctr"/>
                </a:tc>
                <a:tc>
                  <a:txBody>
                    <a:bodyPr/>
                    <a:lstStyle/>
                    <a:p>
                      <a:pPr algn="l" fontAlgn="b"/>
                      <a:endParaRPr lang="es-ES" sz="900" b="0" i="0" u="none" strike="noStrike" dirty="0">
                        <a:solidFill>
                          <a:srgbClr val="FF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2.2</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 </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t-BR" sz="800" u="none" strike="noStrike" kern="1200" dirty="0">
                          <a:solidFill>
                            <a:schemeClr val="tx1"/>
                          </a:solidFill>
                          <a:effectLst/>
                          <a:latin typeface="+mn-lt"/>
                          <a:ea typeface="+mn-ea"/>
                          <a:cs typeface="+mn-cs"/>
                        </a:rPr>
                        <a:t>STEM1, STEM2, CPSAA4, CPSAA5, CE3.</a:t>
                      </a:r>
                      <a:endParaRPr lang="en-GB" sz="800" u="none" strike="noStrike" kern="1200" dirty="0">
                        <a:solidFill>
                          <a:schemeClr val="tx1"/>
                        </a:solidFill>
                        <a:effectLst/>
                        <a:latin typeface="+mn-lt"/>
                        <a:ea typeface="+mn-ea"/>
                        <a:cs typeface="+mn-cs"/>
                      </a:endParaRPr>
                    </a:p>
                  </a:txBody>
                  <a:tcPr marL="6349" marR="6349" marT="6349" marB="0" anchor="ctr">
                    <a:solidFill>
                      <a:schemeClr val="bg2">
                        <a:lumMod val="90000"/>
                      </a:schemeClr>
                    </a:solidFill>
                  </a:tcPr>
                </a:tc>
                <a:extLst>
                  <a:ext uri="{0D108BD9-81ED-4DB2-BD59-A6C34878D82A}">
                    <a16:rowId xmlns:a16="http://schemas.microsoft.com/office/drawing/2014/main" val="3187327179"/>
                  </a:ext>
                </a:extLst>
              </a:tr>
              <a:tr h="73937">
                <a:tc rowSpan="2">
                  <a:txBody>
                    <a:bodyPr/>
                    <a:lstStyle/>
                    <a:p>
                      <a:pPr algn="ctr" fontAlgn="ctr"/>
                      <a:r>
                        <a:rPr lang="es-ES" sz="900" b="1" u="none" strike="noStrike" dirty="0">
                          <a:solidFill>
                            <a:srgbClr val="00B0F0"/>
                          </a:solidFill>
                          <a:effectLst/>
                          <a:latin typeface="abezeh"/>
                        </a:rPr>
                        <a:t>1.11</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rtl="0" eaLnBrk="1" fontAlgn="ctr" latinLnBrk="0" hangingPunct="1"/>
                      <a:r>
                        <a:rPr lang="es-ES" sz="900" u="none" strike="noStrike" kern="1200" dirty="0">
                          <a:solidFill>
                            <a:srgbClr val="00B0F0"/>
                          </a:solidFill>
                          <a:effectLst/>
                          <a:latin typeface="+mn-lt"/>
                          <a:ea typeface="+mn-ea"/>
                          <a:cs typeface="+mn-cs"/>
                        </a:rPr>
                        <a:t>Comparar números decimales</a:t>
                      </a: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solidFill>
                      <a:srgbClr val="E9EBF5"/>
                    </a:solidFill>
                  </a:tcPr>
                </a:tc>
                <a:tc>
                  <a:txBody>
                    <a:bodyPr/>
                    <a:lstStyle/>
                    <a:p>
                      <a:pPr algn="ctr" fontAlgn="ctr"/>
                      <a:r>
                        <a:rPr lang="es-ES" sz="900" u="none" strike="noStrike" dirty="0">
                          <a:solidFill>
                            <a:schemeClr val="tx1"/>
                          </a:solidFill>
                          <a:effectLst/>
                          <a:latin typeface="+mn-lt"/>
                        </a:rPr>
                        <a:t>443. Comparar y ordenar números decimales.</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u="none" strike="noStrike" kern="1200" dirty="0">
                          <a:solidFill>
                            <a:schemeClr val="tx1"/>
                          </a:solidFill>
                          <a:effectLst/>
                          <a:latin typeface="+mn-lt"/>
                          <a:ea typeface="+mn-ea"/>
                          <a:cs typeface="+mn-cs"/>
                        </a:rPr>
                        <a:t>A. 4. Relaciones</a:t>
                      </a: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u="none" strike="noStrike" kern="1200" dirty="0">
                          <a:solidFill>
                            <a:schemeClr val="tx1"/>
                          </a:solidFill>
                          <a:effectLst/>
                          <a:latin typeface="+mn-lt"/>
                          <a:ea typeface="+mn-ea"/>
                          <a:cs typeface="+mn-cs"/>
                        </a:rPr>
                        <a:t>A 4.2</a:t>
                      </a: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3597424083"/>
                  </a:ext>
                </a:extLst>
              </a:tr>
              <a:tr h="73937">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kern="1200" dirty="0">
                          <a:solidFill>
                            <a:schemeClr val="tx1"/>
                          </a:solidFill>
                          <a:effectLst/>
                          <a:latin typeface="+mn-lt"/>
                          <a:ea typeface="+mn-ea"/>
                          <a:cs typeface="+mn-cs"/>
                        </a:rPr>
                        <a:t>954. 1.2. Producir representaciones matemáticas para la resolución de una situación problematizada.</a:t>
                      </a:r>
                      <a:endParaRPr lang="es-ES" sz="1000" b="1" u="sng" strike="noStrike" kern="1200" dirty="0">
                        <a:solidFill>
                          <a:srgbClr val="FF0000"/>
                        </a:solidFill>
                        <a:effectLst/>
                        <a:latin typeface="+mn-lt"/>
                        <a:ea typeface="+mn-ea"/>
                        <a:cs typeface="+mn-cs"/>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1.2</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929161232"/>
                  </a:ext>
                </a:extLst>
              </a:tr>
              <a:tr h="73937">
                <a:tc rowSpan="2">
                  <a:txBody>
                    <a:bodyPr/>
                    <a:lstStyle/>
                    <a:p>
                      <a:pPr algn="ctr" fontAlgn="ctr"/>
                      <a:r>
                        <a:rPr lang="es-ES" sz="900" b="1" u="none" strike="noStrike" dirty="0">
                          <a:solidFill>
                            <a:srgbClr val="00B0F0"/>
                          </a:solidFill>
                          <a:effectLst/>
                          <a:latin typeface="abezeh"/>
                        </a:rPr>
                        <a:t>1.12</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Múltiplos y divisores</a:t>
                      </a: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1" dirty="0">
                        <a:solidFill>
                          <a:schemeClr val="tx1"/>
                        </a:solidFill>
                      </a:endParaRPr>
                    </a:p>
                  </a:txBody>
                  <a:tcPr marL="6349" marR="6349" marT="6349" marB="0" anchor="ctr">
                    <a:solidFill>
                      <a:srgbClr val="E9EBF5"/>
                    </a:solidFill>
                  </a:tcPr>
                </a:tc>
                <a:tc>
                  <a:txBody>
                    <a:bodyPr/>
                    <a:lstStyle/>
                    <a:p>
                      <a:pPr algn="ctr" fontAlgn="ctr"/>
                      <a:r>
                        <a:rPr lang="es-ES" sz="900" u="none" strike="noStrike" dirty="0">
                          <a:solidFill>
                            <a:schemeClr val="tx1"/>
                          </a:solidFill>
                          <a:effectLst/>
                          <a:latin typeface="+mn-lt"/>
                        </a:rPr>
                        <a:t>855. Identificar</a:t>
                      </a:r>
                      <a:r>
                        <a:rPr lang="es-ES" sz="900" u="none" strike="noStrike" baseline="0" dirty="0">
                          <a:solidFill>
                            <a:schemeClr val="tx1"/>
                          </a:solidFill>
                          <a:effectLst/>
                          <a:latin typeface="+mn-lt"/>
                        </a:rPr>
                        <a:t> </a:t>
                      </a:r>
                      <a:r>
                        <a:rPr lang="es-ES" sz="900" u="none" strike="noStrike" dirty="0">
                          <a:solidFill>
                            <a:schemeClr val="tx1"/>
                          </a:solidFill>
                          <a:effectLst/>
                          <a:latin typeface="+mn-lt"/>
                        </a:rPr>
                        <a:t>múltiplos y divisores.</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rPr>
                        <a:t>A. 2. Cantidad</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dirty="0">
                          <a:effectLst/>
                          <a:latin typeface="+mn-lt"/>
                        </a:rPr>
                        <a:t>A</a:t>
                      </a:r>
                      <a:r>
                        <a:rPr lang="es-ES" sz="900" u="none" strike="noStrike" baseline="0" dirty="0">
                          <a:effectLst/>
                          <a:latin typeface="+mn-lt"/>
                        </a:rPr>
                        <a:t> </a:t>
                      </a:r>
                      <a:r>
                        <a:rPr lang="es-ES" sz="900" u="none" strike="noStrike" dirty="0">
                          <a:effectLst/>
                          <a:latin typeface="+mn-lt"/>
                        </a:rPr>
                        <a:t>1.1</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2407942683"/>
                  </a:ext>
                </a:extLst>
              </a:tr>
              <a:tr h="48531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956. 2.2. Obtener posibles soluciones de un problema siguiendo alguna estrategia conocida. </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effectLst/>
                          <a:latin typeface="+mn-lt"/>
                        </a:rPr>
                        <a:t>C.E. 2.2</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effectLst/>
                        </a:rPr>
                        <a:t>2. Resolver situaciones problematizadas, aplicando diferentes técnicas, estrategias y formas de razonamiento...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3204513155"/>
                  </a:ext>
                </a:extLst>
              </a:tr>
              <a:tr h="73937">
                <a:tc rowSpan="2">
                  <a:txBody>
                    <a:bodyPr/>
                    <a:lstStyle/>
                    <a:p>
                      <a:pPr algn="ctr" fontAlgn="ctr"/>
                      <a:r>
                        <a:rPr lang="es-ES" sz="900" b="1" u="none" strike="noStrike" dirty="0">
                          <a:solidFill>
                            <a:srgbClr val="00B0F0"/>
                          </a:solidFill>
                          <a:effectLst/>
                          <a:latin typeface="abezeh"/>
                        </a:rPr>
                        <a:t>1.13</a:t>
                      </a:r>
                      <a:endParaRPr lang="es-ES" sz="900" b="1" i="0" u="none" strike="noStrike" dirty="0">
                        <a:solidFill>
                          <a:srgbClr val="00B0F0"/>
                        </a:solidFill>
                        <a:effectLst/>
                        <a:latin typeface="abezeh"/>
                      </a:endParaRPr>
                    </a:p>
                  </a:txBody>
                  <a:tcPr marL="3600" marR="3600" marT="3600"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Encontrar pares de factores</a:t>
                      </a: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solidFill>
                      <a:srgbClr val="E9EBF5"/>
                    </a:solidFill>
                  </a:tcPr>
                </a:tc>
                <a:tc>
                  <a:txBody>
                    <a:bodyPr/>
                    <a:lstStyle/>
                    <a:p>
                      <a:pPr algn="ctr" fontAlgn="ctr"/>
                      <a:r>
                        <a:rPr lang="es-ES" sz="900" u="none" strike="noStrike" dirty="0">
                          <a:effectLst/>
                          <a:latin typeface="+mn-lt"/>
                        </a:rPr>
                        <a:t>856. Calcular divisores multiplicando.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A. 4. Relaciones</a:t>
                      </a:r>
                      <a:endParaRPr lang="es-ES" sz="800" b="0" i="0" u="none" strike="noStrike" dirty="0">
                        <a:solidFill>
                          <a:srgbClr val="FF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latin typeface="+mn-lt"/>
                        </a:rPr>
                        <a:t>A 4.4</a:t>
                      </a:r>
                      <a:endParaRPr lang="es-ES" sz="800" b="0" i="0" u="none" strike="noStrike" dirty="0">
                        <a:solidFill>
                          <a:srgbClr val="FF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496832231"/>
                  </a:ext>
                </a:extLst>
              </a:tr>
              <a:tr h="507255">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956. 2.2. Obtener posibles soluciones de un problema siguiendo alguna estrategia conocida. </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444444"/>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effectLst/>
                          <a:latin typeface="+mn-lt"/>
                        </a:rPr>
                        <a:t>C.E.2.2</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effectLst/>
                        </a:rPr>
                        <a:t>2. Resolver situaciones problematizadas, aplicando diferentes técnicas, estrategias y formas de razonamiento...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3639153533"/>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915325127"/>
              </p:ext>
            </p:extLst>
          </p:nvPr>
        </p:nvGraphicFramePr>
        <p:xfrm>
          <a:off x="2382918" y="568845"/>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6" name="Ondertitel 2">
            <a:extLst>
              <a:ext uri="{FF2B5EF4-FFF2-40B4-BE49-F238E27FC236}">
                <a16:creationId xmlns:a16="http://schemas.microsoft.com/office/drawing/2014/main" id="{2520139A-6A55-E672-2D73-D9ED726BFEAF}"/>
              </a:ext>
            </a:extLst>
          </p:cNvPr>
          <p:cNvSpPr txBox="1">
            <a:spLocks/>
          </p:cNvSpPr>
          <p:nvPr/>
        </p:nvSpPr>
        <p:spPr>
          <a:xfrm>
            <a:off x="652953" y="35856"/>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lvl="0" algn="l" defTabSz="457200">
              <a:lnSpc>
                <a:spcPct val="100000"/>
              </a:lnSpc>
              <a:spcBef>
                <a:spcPts val="0"/>
              </a:spcBef>
              <a:defRPr/>
            </a:pPr>
            <a:r>
              <a:rPr lang="es-ES_tradnl" sz="1800" b="1" dirty="0">
                <a:solidFill>
                  <a:srgbClr val="009ED0"/>
                </a:solidFill>
                <a:latin typeface="ABeZeh"/>
                <a:ea typeface="ABeZeh" pitchFamily="2" charset="0"/>
              </a:rPr>
              <a:t>5º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1</a:t>
            </a:r>
            <a:r>
              <a:rPr lang="es-ES_tradnl" sz="2400" b="1" dirty="0">
                <a:solidFill>
                  <a:srgbClr val="FF0000"/>
                </a:solidFill>
                <a:latin typeface="ABeZeh"/>
                <a:ea typeface="ABeZeh" pitchFamily="2" charset="0"/>
              </a:rPr>
              <a:t>  </a:t>
            </a:r>
            <a:r>
              <a:rPr lang="es-ES_tradnl" sz="2400" b="1" dirty="0">
                <a:solidFill>
                  <a:srgbClr val="009ED0"/>
                </a:solidFill>
                <a:latin typeface="ABeZeh"/>
                <a:ea typeface="ABeZeh" pitchFamily="2" charset="0"/>
              </a:rPr>
              <a:t>                                </a:t>
            </a:r>
            <a:r>
              <a:rPr lang="es-ES" sz="1000" b="1" dirty="0">
                <a:solidFill>
                  <a:srgbClr val="009ED0"/>
                </a:solidFill>
                <a:latin typeface="ABeZeh"/>
              </a:rPr>
              <a:t>Duración</a:t>
            </a:r>
            <a:r>
              <a:rPr kumimoji="0" lang="es-ES"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rPr>
              <a:t>: </a:t>
            </a:r>
            <a:r>
              <a:rPr lang="es-ES" sz="1000" b="1" dirty="0">
                <a:solidFill>
                  <a:srgbClr val="009ED0"/>
                </a:solidFill>
                <a:latin typeface="ABeZeh"/>
              </a:rPr>
              <a:t>20-24 sesiones </a:t>
            </a:r>
            <a:endParaRPr lang="es-ES_tradnl" sz="1000" b="1" dirty="0">
              <a:solidFill>
                <a:srgbClr val="009ED0"/>
              </a:solidFill>
              <a:latin typeface="ABeZeh"/>
            </a:endParaRPr>
          </a:p>
        </p:txBody>
      </p:sp>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1387344" y="6630309"/>
            <a:ext cx="804656" cy="227691"/>
          </a:xfrm>
          <a:prstGeom prst="rect">
            <a:avLst/>
          </a:prstGeom>
        </p:spPr>
      </p:pic>
    </p:spTree>
    <p:extLst>
      <p:ext uri="{BB962C8B-B14F-4D97-AF65-F5344CB8AC3E}">
        <p14:creationId xmlns:p14="http://schemas.microsoft.com/office/powerpoint/2010/main" val="3196971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B081A45C-1D03-8586-4416-5C083A96082A}"/>
              </a:ext>
            </a:extLst>
          </p:cNvPr>
          <p:cNvGraphicFramePr>
            <a:graphicFrameLocks noGrp="1"/>
          </p:cNvGraphicFramePr>
          <p:nvPr>
            <p:extLst>
              <p:ext uri="{D42A27DB-BD31-4B8C-83A1-F6EECF244321}">
                <p14:modId xmlns:p14="http://schemas.microsoft.com/office/powerpoint/2010/main" val="2336649297"/>
              </p:ext>
            </p:extLst>
          </p:nvPr>
        </p:nvGraphicFramePr>
        <p:xfrm>
          <a:off x="333829" y="863598"/>
          <a:ext cx="11277245" cy="5379737"/>
        </p:xfrm>
        <a:graphic>
          <a:graphicData uri="http://schemas.openxmlformats.org/drawingml/2006/table">
            <a:tbl>
              <a:tblPr>
                <a:tableStyleId>{5C22544A-7EE6-4342-B048-85BDC9FD1C3A}</a:tableStyleId>
              </a:tblPr>
              <a:tblGrid>
                <a:gridCol w="275771">
                  <a:extLst>
                    <a:ext uri="{9D8B030D-6E8A-4147-A177-3AD203B41FA5}">
                      <a16:colId xmlns:a16="http://schemas.microsoft.com/office/drawing/2014/main" val="638819682"/>
                    </a:ext>
                  </a:extLst>
                </a:gridCol>
                <a:gridCol w="841829">
                  <a:extLst>
                    <a:ext uri="{9D8B030D-6E8A-4147-A177-3AD203B41FA5}">
                      <a16:colId xmlns:a16="http://schemas.microsoft.com/office/drawing/2014/main" val="2997834348"/>
                    </a:ext>
                  </a:extLst>
                </a:gridCol>
                <a:gridCol w="732371">
                  <a:extLst>
                    <a:ext uri="{9D8B030D-6E8A-4147-A177-3AD203B41FA5}">
                      <a16:colId xmlns:a16="http://schemas.microsoft.com/office/drawing/2014/main" val="2499462410"/>
                    </a:ext>
                  </a:extLst>
                </a:gridCol>
                <a:gridCol w="473337">
                  <a:extLst>
                    <a:ext uri="{9D8B030D-6E8A-4147-A177-3AD203B41FA5}">
                      <a16:colId xmlns:a16="http://schemas.microsoft.com/office/drawing/2014/main" val="970694766"/>
                    </a:ext>
                  </a:extLst>
                </a:gridCol>
                <a:gridCol w="516367">
                  <a:extLst>
                    <a:ext uri="{9D8B030D-6E8A-4147-A177-3AD203B41FA5}">
                      <a16:colId xmlns:a16="http://schemas.microsoft.com/office/drawing/2014/main" val="1255272531"/>
                    </a:ext>
                  </a:extLst>
                </a:gridCol>
                <a:gridCol w="2574153">
                  <a:extLst>
                    <a:ext uri="{9D8B030D-6E8A-4147-A177-3AD203B41FA5}">
                      <a16:colId xmlns:a16="http://schemas.microsoft.com/office/drawing/2014/main" val="885606735"/>
                    </a:ext>
                  </a:extLst>
                </a:gridCol>
                <a:gridCol w="1008499">
                  <a:extLst>
                    <a:ext uri="{9D8B030D-6E8A-4147-A177-3AD203B41FA5}">
                      <a16:colId xmlns:a16="http://schemas.microsoft.com/office/drawing/2014/main" val="3624776406"/>
                    </a:ext>
                  </a:extLst>
                </a:gridCol>
                <a:gridCol w="426697">
                  <a:extLst>
                    <a:ext uri="{9D8B030D-6E8A-4147-A177-3AD203B41FA5}">
                      <a16:colId xmlns:a16="http://schemas.microsoft.com/office/drawing/2014/main" val="1483937014"/>
                    </a:ext>
                  </a:extLst>
                </a:gridCol>
                <a:gridCol w="782052">
                  <a:extLst>
                    <a:ext uri="{9D8B030D-6E8A-4147-A177-3AD203B41FA5}">
                      <a16:colId xmlns:a16="http://schemas.microsoft.com/office/drawing/2014/main" val="2997952694"/>
                    </a:ext>
                  </a:extLst>
                </a:gridCol>
                <a:gridCol w="2456352">
                  <a:extLst>
                    <a:ext uri="{9D8B030D-6E8A-4147-A177-3AD203B41FA5}">
                      <a16:colId xmlns:a16="http://schemas.microsoft.com/office/drawing/2014/main" val="3421382886"/>
                    </a:ext>
                  </a:extLst>
                </a:gridCol>
                <a:gridCol w="1189817">
                  <a:extLst>
                    <a:ext uri="{9D8B030D-6E8A-4147-A177-3AD203B41FA5}">
                      <a16:colId xmlns:a16="http://schemas.microsoft.com/office/drawing/2014/main" val="1819132313"/>
                    </a:ext>
                  </a:extLst>
                </a:gridCol>
              </a:tblGrid>
              <a:tr h="163165">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8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1342767814"/>
                  </a:ext>
                </a:extLst>
              </a:tr>
              <a:tr h="163165">
                <a:tc gridSpan="2"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3716125349"/>
                  </a:ext>
                </a:extLst>
              </a:tr>
              <a:tr h="264858">
                <a:tc rowSpan="2">
                  <a:txBody>
                    <a:bodyPr/>
                    <a:lstStyle/>
                    <a:p>
                      <a:pPr marL="0" indent="0" algn="ctr" fontAlgn="ctr"/>
                      <a:r>
                        <a:rPr lang="es-ES" sz="900" b="1" u="none" strike="noStrike" dirty="0">
                          <a:solidFill>
                            <a:srgbClr val="00B0F0"/>
                          </a:solidFill>
                          <a:effectLst/>
                          <a:latin typeface="abezeh"/>
                        </a:rPr>
                        <a:t>1.14</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Calcular múltiplos</a:t>
                      </a: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i="0" u="none" strike="noStrike" kern="1200" dirty="0">
                          <a:solidFill>
                            <a:schemeClr val="tx1"/>
                          </a:solidFill>
                          <a:effectLst/>
                          <a:latin typeface="+mn-lt"/>
                          <a:ea typeface="+mn-ea"/>
                          <a:cs typeface="+mn-cs"/>
                        </a:rPr>
                        <a:t>x</a:t>
                      </a:r>
                    </a:p>
                  </a:txBody>
                  <a:tcPr marL="5183" marR="5183" marT="5183" marB="0" anchor="ctr">
                    <a:solidFill>
                      <a:schemeClr val="accent4">
                        <a:lumMod val="20000"/>
                        <a:lumOff val="80000"/>
                      </a:schemeClr>
                    </a:solidFill>
                  </a:tcPr>
                </a:tc>
                <a:tc>
                  <a:txBody>
                    <a:bodyPr/>
                    <a:lstStyle/>
                    <a:p>
                      <a:pPr algn="ctr"/>
                      <a:endParaRPr lang="es-ES" sz="1000" b="0" dirty="0">
                        <a:solidFill>
                          <a:srgbClr val="FF0000"/>
                        </a:solidFill>
                      </a:endParaRPr>
                    </a:p>
                  </a:txBody>
                  <a:tcPr marL="5183" marR="5183" marT="5183" marB="0" anchor="ctr"/>
                </a:tc>
                <a:tc>
                  <a:txBody>
                    <a:bodyPr/>
                    <a:lstStyle/>
                    <a:p>
                      <a:pPr algn="ctr" fontAlgn="ctr"/>
                      <a:r>
                        <a:rPr lang="es-ES" sz="900" u="none" strike="noStrike" kern="1200" dirty="0">
                          <a:solidFill>
                            <a:schemeClr val="tx1"/>
                          </a:solidFill>
                          <a:effectLst/>
                          <a:latin typeface="+mn-lt"/>
                          <a:ea typeface="+mn-ea"/>
                          <a:cs typeface="+mn-cs"/>
                        </a:rPr>
                        <a:t>1241. Calcular múltiplos.</a:t>
                      </a:r>
                    </a:p>
                  </a:txBody>
                  <a:tcPr marL="2583" marR="2583" marT="2583" marB="0" anchor="ctr">
                    <a:solidFill>
                      <a:schemeClr val="accent4">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kern="1200" dirty="0">
                          <a:solidFill>
                            <a:srgbClr val="000000"/>
                          </a:solidFill>
                          <a:effectLst/>
                          <a:latin typeface="+mn-lt"/>
                          <a:ea typeface="+mn-ea"/>
                          <a:cs typeface="+mn-cs"/>
                        </a:rPr>
                        <a:t>A. 4. Relaciones</a:t>
                      </a:r>
                    </a:p>
                  </a:txBody>
                  <a:tcPr marL="2583" marR="2583" marT="2583" marB="0" anchor="ctr">
                    <a:solidFill>
                      <a:schemeClr val="accent4">
                        <a:lumMod val="20000"/>
                        <a:lumOff val="80000"/>
                      </a:schemeClr>
                    </a:solidFill>
                  </a:tcPr>
                </a:tc>
                <a:tc>
                  <a:txBody>
                    <a:bodyPr/>
                    <a:lstStyle/>
                    <a:p>
                      <a:pPr marL="0" algn="ctr" defTabSz="914400" rtl="0" eaLnBrk="1" fontAlgn="ctr" latinLnBrk="0" hangingPunct="1"/>
                      <a:r>
                        <a:rPr lang="es-ES" sz="900" b="0" i="0" u="none" strike="noStrike" kern="1200" dirty="0">
                          <a:solidFill>
                            <a:srgbClr val="000000"/>
                          </a:solidFill>
                          <a:effectLst/>
                          <a:latin typeface="+mn-lt"/>
                          <a:ea typeface="+mn-ea"/>
                          <a:cs typeface="+mn-cs"/>
                        </a:rPr>
                        <a:t> A 4.4</a:t>
                      </a: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3690067975"/>
                  </a:ext>
                </a:extLst>
              </a:tr>
              <a:tr h="357368">
                <a:tc vMerge="1">
                  <a:txBody>
                    <a:bodyPr/>
                    <a:lstStyle/>
                    <a:p>
                      <a:endParaRPr lang="es-ES" sz="900" dirty="0">
                        <a:solidFill>
                          <a:srgbClr val="00B0F0"/>
                        </a:solidFill>
                        <a:latin typeface="+mn-lt"/>
                      </a:endParaRPr>
                    </a:p>
                  </a:txBody>
                  <a:tcPr>
                    <a:solidFill>
                      <a:srgbClr val="E7F5FA"/>
                    </a:solidFill>
                  </a:tcPr>
                </a:tc>
                <a:tc vMerge="1">
                  <a:txBody>
                    <a:bodyPr/>
                    <a:lstStyle/>
                    <a:p>
                      <a:endParaRPr lang="es-ES" sz="900" dirty="0">
                        <a:solidFill>
                          <a:srgbClr val="00B0F0"/>
                        </a:solidFill>
                        <a:latin typeface="+mn-lt"/>
                      </a:endParaRPr>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bg2">
                        <a:lumMod val="90000"/>
                      </a:schemeClr>
                    </a:solidFill>
                  </a:tcPr>
                </a:tc>
                <a:tc>
                  <a:txBody>
                    <a:bodyPr/>
                    <a:lstStyle/>
                    <a:p>
                      <a:pPr algn="ctr"/>
                      <a:r>
                        <a:rPr lang="es-ES" sz="900" u="none" strike="noStrike" kern="1200" dirty="0">
                          <a:solidFill>
                            <a:schemeClr val="tx1"/>
                          </a:solidFill>
                          <a:effectLst/>
                          <a:latin typeface="+mn-lt"/>
                          <a:ea typeface="+mn-ea"/>
                          <a:cs typeface="+mn-cs"/>
                        </a:rPr>
                        <a:t>958.</a:t>
                      </a:r>
                      <a:r>
                        <a:rPr lang="es-ES" sz="900" u="none" strike="noStrike" kern="1200" baseline="0" dirty="0">
                          <a:solidFill>
                            <a:schemeClr val="tx1"/>
                          </a:solidFill>
                          <a:effectLst/>
                          <a:latin typeface="+mn-lt"/>
                          <a:ea typeface="+mn-ea"/>
                          <a:cs typeface="+mn-cs"/>
                        </a:rPr>
                        <a:t> </a:t>
                      </a:r>
                      <a:r>
                        <a:rPr lang="es-ES" sz="900" u="none" strike="noStrike" kern="1200" dirty="0">
                          <a:solidFill>
                            <a:schemeClr val="tx1"/>
                          </a:solidFill>
                          <a:effectLst/>
                          <a:latin typeface="+mn-lt"/>
                          <a:ea typeface="+mn-ea"/>
                          <a:cs typeface="+mn-cs"/>
                        </a:rPr>
                        <a:t>3.1. Analizar conjeturas matemáticas investigando patrones y relaciones de forma guiada.</a:t>
                      </a:r>
                    </a:p>
                  </a:txBody>
                  <a:tcPr marL="6349" marR="6349" marT="6349" marB="0" anchor="ctr">
                    <a:solidFill>
                      <a:schemeClr val="accent3">
                        <a:lumMod val="60000"/>
                        <a:lumOff val="4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chemeClr val="accent3">
                        <a:lumMod val="20000"/>
                        <a:lumOff val="80000"/>
                      </a:schemeClr>
                    </a:solidFill>
                  </a:tcPr>
                </a:tc>
                <a:tc>
                  <a:txBody>
                    <a:bodyPr/>
                    <a:lstStyle/>
                    <a:p>
                      <a:pPr algn="l" fontAlgn="b"/>
                      <a:endParaRPr lang="es-ES" sz="900" b="0" i="0" u="none" strike="noStrike" dirty="0">
                        <a:solidFill>
                          <a:srgbClr val="000000"/>
                        </a:solidFill>
                        <a:effectLst/>
                        <a:latin typeface="+mn-lt"/>
                      </a:endParaRPr>
                    </a:p>
                  </a:txBody>
                  <a:tcPr marL="6349" marR="6349" marT="6349" marB="0" anchor="ctr">
                    <a:solidFill>
                      <a:schemeClr val="accent3">
                        <a:lumMod val="20000"/>
                        <a:lumOff val="80000"/>
                      </a:schemeClr>
                    </a:solidFill>
                  </a:tcPr>
                </a:tc>
                <a:tc>
                  <a:txBody>
                    <a:bodyPr/>
                    <a:lstStyle/>
                    <a:p>
                      <a:pPr algn="ctr" fontAlgn="ctr"/>
                      <a:r>
                        <a:rPr lang="es-ES" sz="900" u="none" strike="noStrike" dirty="0">
                          <a:solidFill>
                            <a:schemeClr val="tx1"/>
                          </a:solidFill>
                          <a:effectLst/>
                          <a:latin typeface="+mn-lt"/>
                        </a:rPr>
                        <a:t>C.E. 3.1</a:t>
                      </a:r>
                      <a:endParaRPr lang="es-ES" sz="900" b="0" i="0" u="none" strike="noStrike" dirty="0">
                        <a:solidFill>
                          <a:schemeClr val="tx1"/>
                        </a:solidFill>
                        <a:effectLst/>
                        <a:latin typeface="+mn-lt"/>
                      </a:endParaRPr>
                    </a:p>
                  </a:txBody>
                  <a:tcPr marL="6349" marR="6349" marT="6349" marB="0" anchor="ctr">
                    <a:solidFill>
                      <a:schemeClr val="accent3">
                        <a:lumMod val="60000"/>
                        <a:lumOff val="40000"/>
                      </a:schemeClr>
                    </a:solidFill>
                  </a:tcPr>
                </a:tc>
                <a:tc>
                  <a:txBody>
                    <a:bodyPr/>
                    <a:lstStyle/>
                    <a:p>
                      <a:pPr algn="ctr" fontAlgn="ctr"/>
                      <a:r>
                        <a:rPr lang="es-ES" sz="900" u="none" strike="noStrike" kern="1200" dirty="0">
                          <a:solidFill>
                            <a:schemeClr val="dk1"/>
                          </a:solidFill>
                          <a:effectLst/>
                          <a:latin typeface="+mn-lt"/>
                          <a:ea typeface="+mn-ea"/>
                          <a:cs typeface="+mn-cs"/>
                        </a:rPr>
                        <a:t>3. Formular y comprobar conjeturas sencillas o plantear problemas de tipo matemático …</a:t>
                      </a:r>
                    </a:p>
                  </a:txBody>
                  <a:tcPr marL="6349" marR="6349" marT="6349" marB="0" anchor="ctr">
                    <a:solidFill>
                      <a:schemeClr val="accent3">
                        <a:lumMod val="60000"/>
                        <a:lumOff val="40000"/>
                      </a:schemeClr>
                    </a:solidFill>
                  </a:tcPr>
                </a:tc>
                <a:tc>
                  <a:txBody>
                    <a:bodyPr/>
                    <a:lstStyle/>
                    <a:p>
                      <a:pPr algn="ctr" fontAlgn="t">
                        <a:lnSpc>
                          <a:spcPct val="107000"/>
                        </a:lnSpc>
                        <a:spcBef>
                          <a:spcPts val="0"/>
                        </a:spcBef>
                        <a:spcAft>
                          <a:spcPts val="800"/>
                        </a:spcAft>
                      </a:pP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endParaRPr lang="es-ES" sz="1800" b="0" i="0" u="none" strike="noStrike" dirty="0">
                        <a:solidFill>
                          <a:schemeClr val="tx1"/>
                        </a:solidFill>
                        <a:effectLst/>
                        <a:latin typeface="Arial" panose="020B0604020202020204" pitchFamily="34" charset="0"/>
                      </a:endParaRPr>
                    </a:p>
                  </a:txBody>
                  <a:tcPr marL="6349" marR="6349" marT="6349" marB="0" anchor="ctr">
                    <a:solidFill>
                      <a:schemeClr val="accent3">
                        <a:lumMod val="60000"/>
                        <a:lumOff val="40000"/>
                      </a:schemeClr>
                    </a:solidFill>
                  </a:tcPr>
                </a:tc>
                <a:extLst>
                  <a:ext uri="{0D108BD9-81ED-4DB2-BD59-A6C34878D82A}">
                    <a16:rowId xmlns:a16="http://schemas.microsoft.com/office/drawing/2014/main" val="4019618572"/>
                  </a:ext>
                </a:extLst>
              </a:tr>
              <a:tr h="264858">
                <a:tc rowSpan="2">
                  <a:txBody>
                    <a:bodyPr/>
                    <a:lstStyle/>
                    <a:p>
                      <a:pPr algn="ctr" fontAlgn="ctr"/>
                      <a:r>
                        <a:rPr lang="es-ES" sz="900" b="1" u="none" strike="noStrike" dirty="0">
                          <a:solidFill>
                            <a:srgbClr val="00B0F0"/>
                          </a:solidFill>
                          <a:effectLst/>
                          <a:latin typeface="abezeh"/>
                        </a:rPr>
                        <a:t>1.15</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Divisibilidad</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rgbClr val="FF0000"/>
                        </a:solidFill>
                      </a:endParaRPr>
                    </a:p>
                  </a:txBody>
                  <a:tcPr marL="6349" marR="6349" marT="6349" marB="0" anchor="ctr"/>
                </a:tc>
                <a:tc>
                  <a:txBody>
                    <a:bodyPr/>
                    <a:lstStyle/>
                    <a:p>
                      <a:pPr algn="ctr" fontAlgn="ctr"/>
                      <a:r>
                        <a:rPr lang="es-ES" sz="900" u="none" strike="noStrike" kern="1200" dirty="0">
                          <a:solidFill>
                            <a:schemeClr val="tx1"/>
                          </a:solidFill>
                          <a:effectLst/>
                          <a:latin typeface="+mn-lt"/>
                          <a:ea typeface="+mn-ea"/>
                          <a:cs typeface="+mn-cs"/>
                        </a:rPr>
                        <a:t>315. Calcular divisores.</a:t>
                      </a:r>
                    </a:p>
                  </a:txBody>
                  <a:tcPr marL="6349" marR="6349" marT="6349" marB="0" anchor="ctr">
                    <a:solidFill>
                      <a:schemeClr val="accent4">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kern="1200" dirty="0">
                          <a:solidFill>
                            <a:srgbClr val="000000"/>
                          </a:solidFill>
                          <a:effectLst/>
                          <a:latin typeface="+mn-lt"/>
                          <a:ea typeface="+mn-ea"/>
                          <a:cs typeface="+mn-cs"/>
                        </a:rPr>
                        <a:t>A. 4. Relaciones</a:t>
                      </a:r>
                    </a:p>
                  </a:txBody>
                  <a:tcPr marL="2583" marR="2583" marT="2583" marB="0" anchor="ctr">
                    <a:solidFill>
                      <a:schemeClr val="accent4">
                        <a:lumMod val="20000"/>
                        <a:lumOff val="80000"/>
                      </a:schemeClr>
                    </a:solidFill>
                  </a:tcPr>
                </a:tc>
                <a:tc>
                  <a:txBody>
                    <a:bodyPr/>
                    <a:lstStyle/>
                    <a:p>
                      <a:pPr marL="0" algn="ctr" defTabSz="914400" rtl="0" eaLnBrk="1" fontAlgn="ctr" latinLnBrk="0" hangingPunct="1"/>
                      <a:r>
                        <a:rPr lang="es-ES" sz="900" b="0" i="0" u="none" strike="noStrike" kern="1200" dirty="0">
                          <a:solidFill>
                            <a:srgbClr val="000000"/>
                          </a:solidFill>
                          <a:effectLst/>
                          <a:latin typeface="+mn-lt"/>
                          <a:ea typeface="+mn-ea"/>
                          <a:cs typeface="+mn-cs"/>
                        </a:rPr>
                        <a:t> A 4.4</a:t>
                      </a: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37357148"/>
                  </a:ext>
                </a:extLst>
              </a:tr>
              <a:tr h="307412">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chemeClr val="accent3">
                        <a:lumMod val="20000"/>
                        <a:lumOff val="80000"/>
                      </a:schemeClr>
                    </a:solidFill>
                  </a:tcPr>
                </a:tc>
                <a:tc>
                  <a:txBody>
                    <a:bodyPr/>
                    <a:lstStyle/>
                    <a:p>
                      <a:pPr algn="ctr"/>
                      <a:endParaRPr lang="es-ES" sz="1000" b="0" dirty="0">
                        <a:solidFill>
                          <a:srgbClr val="FF0000"/>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kern="1200" dirty="0">
                          <a:solidFill>
                            <a:schemeClr val="tx1"/>
                          </a:solidFill>
                          <a:effectLst/>
                          <a:latin typeface="+mn-lt"/>
                          <a:ea typeface="+mn-ea"/>
                          <a:cs typeface="+mn-cs"/>
                        </a:rPr>
                        <a:t>960. 4.1. Utilizar principios básicos del pensamiento computacional de forma guiada. </a:t>
                      </a:r>
                    </a:p>
                  </a:txBody>
                  <a:tcPr marL="6349" marR="6349" marT="6349" marB="0" anchor="ctr">
                    <a:solidFill>
                      <a:schemeClr val="accent3">
                        <a:lumMod val="60000"/>
                        <a:lumOff val="4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chemeClr val="accent3">
                        <a:lumMod val="20000"/>
                        <a:lumOff val="80000"/>
                      </a:schemeClr>
                    </a:solidFill>
                  </a:tcPr>
                </a:tc>
                <a:tc>
                  <a:txBody>
                    <a:bodyPr/>
                    <a:lstStyle/>
                    <a:p>
                      <a:pPr algn="l" fontAlgn="b"/>
                      <a:endParaRPr lang="es-ES" sz="900" b="0" i="0" u="none" strike="noStrike">
                        <a:solidFill>
                          <a:srgbClr val="000000"/>
                        </a:solidFill>
                        <a:effectLst/>
                        <a:latin typeface="+mn-lt"/>
                      </a:endParaRPr>
                    </a:p>
                  </a:txBody>
                  <a:tcPr marL="6349" marR="6349" marT="6349" marB="0" anchor="ctr">
                    <a:solidFill>
                      <a:schemeClr val="accent3">
                        <a:lumMod val="20000"/>
                        <a:lumOff val="80000"/>
                      </a:schemeClr>
                    </a:solidFill>
                  </a:tcPr>
                </a:tc>
                <a:tc>
                  <a:txBody>
                    <a:bodyPr/>
                    <a:lstStyle/>
                    <a:p>
                      <a:pPr algn="ctr" fontAlgn="ctr"/>
                      <a:r>
                        <a:rPr lang="es-ES" sz="900" u="none" strike="noStrike" dirty="0">
                          <a:effectLst/>
                          <a:latin typeface="+mn-lt"/>
                        </a:rPr>
                        <a:t>C.E. 4.1</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effectLst/>
                        </a:rPr>
                        <a:t>4. Utilizar el pensamiento computacional organizando datos, descomponiendo en partes, reconociendo patrones...</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3">
                        <a:lumMod val="60000"/>
                        <a:lumOff val="40000"/>
                      </a:schemeClr>
                    </a:solidFill>
                  </a:tcPr>
                </a:tc>
                <a:tc>
                  <a:txBody>
                    <a:bodyPr/>
                    <a:lstStyle/>
                    <a:p>
                      <a:pPr algn="ctr" fontAlgn="t">
                        <a:lnSpc>
                          <a:spcPct val="107000"/>
                        </a:lnSpc>
                        <a:spcBef>
                          <a:spcPts val="0"/>
                        </a:spcBef>
                        <a:spcAft>
                          <a:spcPts val="800"/>
                        </a:spcAft>
                      </a:pP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STEM3, CD1, CD3, CD5, CE3.</a:t>
                      </a:r>
                      <a:endParaRPr lang="es-ES" sz="1800" b="0" i="0" u="none" strike="noStrike" dirty="0">
                        <a:solidFill>
                          <a:schemeClr val="tx1"/>
                        </a:solidFill>
                        <a:effectLst/>
                        <a:latin typeface="Arial" panose="020B0604020202020204" pitchFamily="34" charset="0"/>
                      </a:endParaRPr>
                    </a:p>
                  </a:txBody>
                  <a:tcPr marL="6349" marR="6349" marT="6349" marB="0" anchor="ctr">
                    <a:solidFill>
                      <a:schemeClr val="accent3">
                        <a:lumMod val="60000"/>
                        <a:lumOff val="40000"/>
                      </a:schemeClr>
                    </a:solidFill>
                  </a:tcPr>
                </a:tc>
                <a:extLst>
                  <a:ext uri="{0D108BD9-81ED-4DB2-BD59-A6C34878D82A}">
                    <a16:rowId xmlns:a16="http://schemas.microsoft.com/office/drawing/2014/main" val="1648092575"/>
                  </a:ext>
                </a:extLst>
              </a:tr>
              <a:tr h="264858">
                <a:tc rowSpan="2">
                  <a:txBody>
                    <a:bodyPr/>
                    <a:lstStyle/>
                    <a:p>
                      <a:pPr algn="ctr" fontAlgn="ctr"/>
                      <a:r>
                        <a:rPr lang="es-ES" sz="900" b="1" u="none" strike="noStrike" dirty="0">
                          <a:solidFill>
                            <a:srgbClr val="00B0F0"/>
                          </a:solidFill>
                          <a:effectLst/>
                          <a:latin typeface="abezeh"/>
                        </a:rPr>
                        <a:t>1.16</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Números primos y compuestos</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p>
                  </a:txBody>
                  <a:tcPr marL="6349" marR="6349" marT="6349" marB="0" anchor="ctr"/>
                </a:tc>
                <a:tc>
                  <a:txBody>
                    <a:bodyPr/>
                    <a:lstStyle/>
                    <a:p>
                      <a:pPr algn="ctr" fontAlgn="ctr"/>
                      <a:r>
                        <a:rPr lang="es-ES" sz="900" u="none" strike="noStrike" kern="1200" dirty="0">
                          <a:solidFill>
                            <a:schemeClr val="dk1"/>
                          </a:solidFill>
                          <a:effectLst/>
                          <a:latin typeface="+mn-lt"/>
                          <a:ea typeface="+mn-ea"/>
                          <a:cs typeface="+mn-cs"/>
                        </a:rPr>
                        <a:t>317. Distinguir entre números primos y compuestos.</a:t>
                      </a:r>
                    </a:p>
                  </a:txBody>
                  <a:tcPr marL="6349" marR="6349" marT="6349" marB="0" anchor="ctr">
                    <a:solidFill>
                      <a:schemeClr val="accent4">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kern="1200" dirty="0">
                          <a:solidFill>
                            <a:srgbClr val="000000"/>
                          </a:solidFill>
                          <a:effectLst/>
                          <a:latin typeface="+mn-lt"/>
                          <a:ea typeface="+mn-ea"/>
                          <a:cs typeface="+mn-cs"/>
                        </a:rPr>
                        <a:t>A. 4. Relaciones</a:t>
                      </a:r>
                    </a:p>
                  </a:txBody>
                  <a:tcPr marL="2583" marR="2583" marT="2583" marB="0" anchor="ctr">
                    <a:solidFill>
                      <a:schemeClr val="accent4">
                        <a:lumMod val="20000"/>
                        <a:lumOff val="80000"/>
                      </a:schemeClr>
                    </a:solidFill>
                  </a:tcPr>
                </a:tc>
                <a:tc>
                  <a:txBody>
                    <a:bodyPr/>
                    <a:lstStyle/>
                    <a:p>
                      <a:pPr marL="0" algn="ctr" defTabSz="914400" rtl="0" eaLnBrk="1" fontAlgn="ctr" latinLnBrk="0" hangingPunct="1"/>
                      <a:r>
                        <a:rPr lang="es-ES" sz="900" b="0" i="0" u="none" strike="noStrike" kern="1200" dirty="0">
                          <a:solidFill>
                            <a:srgbClr val="000000"/>
                          </a:solidFill>
                          <a:effectLst/>
                          <a:latin typeface="+mn-lt"/>
                          <a:ea typeface="+mn-ea"/>
                          <a:cs typeface="+mn-cs"/>
                        </a:rPr>
                        <a:t> A 4.4</a:t>
                      </a: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91910031"/>
                  </a:ext>
                </a:extLst>
              </a:tr>
              <a:tr h="372880">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kern="1200" dirty="0">
                          <a:solidFill>
                            <a:schemeClr val="tx1"/>
                          </a:solidFill>
                          <a:effectLst/>
                          <a:latin typeface="+mn-lt"/>
                          <a:ea typeface="+mn-ea"/>
                          <a:cs typeface="+mn-cs"/>
                        </a:rPr>
                        <a:t>x</a:t>
                      </a:r>
                    </a:p>
                  </a:txBody>
                  <a:tcPr marL="6349" marR="6349" marT="6349" marB="0" anchor="ctr">
                    <a:solidFill>
                      <a:schemeClr val="bg2">
                        <a:lumMod val="90000"/>
                      </a:schemeClr>
                    </a:solidFill>
                  </a:tcPr>
                </a:tc>
                <a:tc>
                  <a:txBody>
                    <a:bodyPr/>
                    <a:lstStyle/>
                    <a:p>
                      <a:pPr algn="ctr"/>
                      <a:r>
                        <a:rPr lang="es-ES" sz="900" u="none" strike="noStrike" kern="1200" dirty="0">
                          <a:solidFill>
                            <a:schemeClr val="dk1"/>
                          </a:solidFill>
                          <a:effectLst/>
                          <a:latin typeface="+mn-lt"/>
                          <a:ea typeface="+mn-ea"/>
                          <a:cs typeface="+mn-cs"/>
                        </a:rPr>
                        <a:t>958.</a:t>
                      </a:r>
                      <a:r>
                        <a:rPr lang="es-ES" sz="900" u="none" strike="noStrike" kern="1200" baseline="0" dirty="0">
                          <a:solidFill>
                            <a:schemeClr val="dk1"/>
                          </a:solidFill>
                          <a:effectLst/>
                          <a:latin typeface="+mn-lt"/>
                          <a:ea typeface="+mn-ea"/>
                          <a:cs typeface="+mn-cs"/>
                        </a:rPr>
                        <a:t> </a:t>
                      </a:r>
                      <a:r>
                        <a:rPr lang="es-ES" sz="900" u="none" strike="noStrike" kern="1200" dirty="0">
                          <a:solidFill>
                            <a:schemeClr val="dk1"/>
                          </a:solidFill>
                          <a:effectLst/>
                          <a:latin typeface="+mn-lt"/>
                          <a:ea typeface="+mn-ea"/>
                          <a:cs typeface="+mn-cs"/>
                        </a:rPr>
                        <a:t>3.1.</a:t>
                      </a:r>
                      <a:r>
                        <a:rPr lang="es-ES" sz="900" u="none" strike="noStrike" kern="1200" baseline="0" dirty="0">
                          <a:solidFill>
                            <a:schemeClr val="dk1"/>
                          </a:solidFill>
                          <a:effectLst/>
                          <a:latin typeface="+mn-lt"/>
                          <a:ea typeface="+mn-ea"/>
                          <a:cs typeface="+mn-cs"/>
                        </a:rPr>
                        <a:t> </a:t>
                      </a:r>
                      <a:r>
                        <a:rPr lang="es-ES" sz="900" u="none" strike="noStrike" kern="1200" dirty="0">
                          <a:solidFill>
                            <a:schemeClr val="dk1"/>
                          </a:solidFill>
                          <a:effectLst/>
                          <a:latin typeface="+mn-lt"/>
                          <a:ea typeface="+mn-ea"/>
                          <a:cs typeface="+mn-cs"/>
                        </a:rPr>
                        <a:t>Analizar conjeturas matemáticas investigando patrones y relaciones de forma guiada.</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solidFill>
                            <a:schemeClr val="tx1"/>
                          </a:solidFill>
                          <a:effectLst/>
                          <a:latin typeface="+mn-lt"/>
                        </a:rPr>
                        <a:t>C.E. 3.1</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3.</a:t>
                      </a:r>
                      <a:r>
                        <a:rPr lang="es-ES" sz="900" u="none" strike="noStrike" baseline="0" dirty="0">
                          <a:solidFill>
                            <a:schemeClr val="tx1"/>
                          </a:solidFill>
                          <a:effectLst/>
                        </a:rPr>
                        <a:t> </a:t>
                      </a:r>
                      <a:r>
                        <a:rPr lang="es-ES" sz="900" u="none" strike="noStrike" dirty="0">
                          <a:solidFill>
                            <a:schemeClr val="tx1"/>
                          </a:solidFill>
                          <a:effectLst/>
                        </a:rPr>
                        <a:t>Formular y comprobar conjeturas sencillas o plantear problemas de tipo matemático... </a:t>
                      </a:r>
                    </a:p>
                  </a:txBody>
                  <a:tcPr marL="6349" marR="6349" marT="6349" marB="0" anchor="ctr">
                    <a:solidFill>
                      <a:schemeClr val="bg2">
                        <a:lumMod val="90000"/>
                      </a:schemeClr>
                    </a:solidFill>
                  </a:tcPr>
                </a:tc>
                <a:tc>
                  <a:txBody>
                    <a:bodyPr/>
                    <a:lstStyle/>
                    <a:p>
                      <a:pPr algn="ctr" fontAlgn="ctr"/>
                      <a:r>
                        <a:rPr lang="es-ES" sz="800" u="none" strike="noStrike" dirty="0">
                          <a:solidFill>
                            <a:schemeClr val="tx1"/>
                          </a:solidFill>
                          <a:effectLst/>
                          <a:latin typeface="+mn-lt"/>
                        </a:rPr>
                        <a:t>CCL1, STEM1, STEM2, CD1, CD3, CD5, CE3.</a:t>
                      </a:r>
                    </a:p>
                  </a:txBody>
                  <a:tcPr marL="6349" marR="6349" marT="6349" marB="0" anchor="ctr">
                    <a:solidFill>
                      <a:schemeClr val="bg2">
                        <a:lumMod val="90000"/>
                      </a:schemeClr>
                    </a:solidFill>
                  </a:tcPr>
                </a:tc>
                <a:extLst>
                  <a:ext uri="{0D108BD9-81ED-4DB2-BD59-A6C34878D82A}">
                    <a16:rowId xmlns:a16="http://schemas.microsoft.com/office/drawing/2014/main" val="1098291314"/>
                  </a:ext>
                </a:extLst>
              </a:tr>
              <a:tr h="294941">
                <a:tc rowSpan="2">
                  <a:txBody>
                    <a:bodyPr/>
                    <a:lstStyle/>
                    <a:p>
                      <a:pPr algn="ctr" fontAlgn="ctr"/>
                      <a:r>
                        <a:rPr lang="es-ES" sz="900" b="1" u="none" strike="noStrike" dirty="0">
                          <a:solidFill>
                            <a:srgbClr val="00B0F0"/>
                          </a:solidFill>
                          <a:effectLst/>
                          <a:latin typeface="abezeh"/>
                        </a:rPr>
                        <a:t>1.17</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Patrones geométricos</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1" dirty="0">
                        <a:solidFill>
                          <a:srgbClr val="FF0000"/>
                        </a:solidFill>
                      </a:endParaRPr>
                    </a:p>
                  </a:txBody>
                  <a:tcPr marL="6349" marR="6349" marT="6349" marB="0" anchor="ctr"/>
                </a:tc>
                <a:tc>
                  <a:txBody>
                    <a:bodyPr/>
                    <a:lstStyle/>
                    <a:p>
                      <a:pPr algn="ctr" fontAlgn="ctr"/>
                      <a:r>
                        <a:rPr lang="es-ES" sz="900" u="none" strike="noStrike" dirty="0">
                          <a:solidFill>
                            <a:schemeClr val="tx1"/>
                          </a:solidFill>
                          <a:effectLst/>
                          <a:latin typeface="+mn-lt"/>
                        </a:rPr>
                        <a:t>518. Reconocer patrones sencillos en figuras.</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dirty="0">
                          <a:effectLst/>
                        </a:rPr>
                        <a:t>D. 1. </a:t>
                      </a:r>
                      <a:r>
                        <a:rPr lang="es-ES"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Patrones</a:t>
                      </a:r>
                      <a:endParaRPr lang="es-ES" sz="900" b="0" i="0" u="none" strike="noStrike" dirty="0">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latin typeface="+mn-lt"/>
                        </a:rPr>
                        <a:t>D 1.1</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1733857731"/>
                  </a:ext>
                </a:extLst>
              </a:tr>
              <a:tr h="409338">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958. 3.1. Analizar</a:t>
                      </a:r>
                      <a:r>
                        <a:rPr lang="es-ES" sz="900" u="none" strike="noStrike" baseline="0" dirty="0">
                          <a:solidFill>
                            <a:schemeClr val="tx1"/>
                          </a:solidFill>
                          <a:effectLst/>
                          <a:latin typeface="+mn-lt"/>
                        </a:rPr>
                        <a:t> conjeturas matemáticas investigando patrones y relaciones de forma guiada</a:t>
                      </a:r>
                      <a:r>
                        <a:rPr lang="es-ES" sz="900" u="none" strike="noStrike" dirty="0">
                          <a:solidFill>
                            <a:schemeClr val="tx1"/>
                          </a:solidFill>
                          <a:effectLst/>
                          <a:latin typeface="+mn-lt"/>
                        </a:rPr>
                        <a:t>. </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solidFill>
                            <a:schemeClr val="tx1"/>
                          </a:solidFill>
                          <a:effectLst/>
                          <a:latin typeface="+mn-lt"/>
                        </a:rPr>
                        <a:t>C.E. 3.1</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3.</a:t>
                      </a:r>
                      <a:r>
                        <a:rPr lang="es-ES" sz="900" u="none" strike="noStrike" baseline="0" dirty="0">
                          <a:solidFill>
                            <a:schemeClr val="tx1"/>
                          </a:solidFill>
                          <a:effectLst/>
                        </a:rPr>
                        <a:t> </a:t>
                      </a:r>
                      <a:r>
                        <a:rPr lang="es-ES" sz="900" u="none" strike="noStrike" dirty="0">
                          <a:solidFill>
                            <a:schemeClr val="tx1"/>
                          </a:solidFill>
                          <a:effectLst/>
                        </a:rPr>
                        <a:t>Formular y comprobar conjeturas sencillas o plantear problemas de tipo matemático... </a:t>
                      </a:r>
                    </a:p>
                  </a:txBody>
                  <a:tcPr marL="6349" marR="6349" marT="6349" marB="0" anchor="ctr">
                    <a:solidFill>
                      <a:schemeClr val="bg2">
                        <a:lumMod val="90000"/>
                      </a:schemeClr>
                    </a:solidFill>
                  </a:tcPr>
                </a:tc>
                <a:tc>
                  <a:txBody>
                    <a:bodyPr/>
                    <a:lstStyle/>
                    <a:p>
                      <a:pPr algn="ctr" fontAlgn="ctr"/>
                      <a:r>
                        <a:rPr lang="es-ES" sz="800" u="none" strike="noStrike" dirty="0">
                          <a:solidFill>
                            <a:schemeClr val="tx1"/>
                          </a:solidFill>
                          <a:effectLst/>
                          <a:latin typeface="+mn-lt"/>
                        </a:rPr>
                        <a:t>CCL1, STEM1, STEM2, CD1, CD3, CD5, CE3.</a:t>
                      </a:r>
                    </a:p>
                  </a:txBody>
                  <a:tcPr marL="6349" marR="6349" marT="6349" marB="0" anchor="ctr">
                    <a:solidFill>
                      <a:schemeClr val="bg2">
                        <a:lumMod val="90000"/>
                      </a:schemeClr>
                    </a:solidFill>
                  </a:tcPr>
                </a:tc>
                <a:extLst>
                  <a:ext uri="{0D108BD9-81ED-4DB2-BD59-A6C34878D82A}">
                    <a16:rowId xmlns:a16="http://schemas.microsoft.com/office/drawing/2014/main" val="1941620326"/>
                  </a:ext>
                </a:extLst>
              </a:tr>
              <a:tr h="371655">
                <a:tc rowSpan="2">
                  <a:txBody>
                    <a:bodyPr/>
                    <a:lstStyle/>
                    <a:p>
                      <a:pPr algn="ctr" fontAlgn="ctr"/>
                      <a:r>
                        <a:rPr lang="es-ES" sz="900" b="1" u="none" strike="noStrike" dirty="0">
                          <a:solidFill>
                            <a:srgbClr val="00B0F0"/>
                          </a:solidFill>
                          <a:effectLst/>
                          <a:latin typeface="abezeh"/>
                        </a:rPr>
                        <a:t>1.18</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Generar</a:t>
                      </a:r>
                    </a:p>
                    <a:p>
                      <a:pPr marL="0" algn="ctr" defTabSz="914400" rtl="0" eaLnBrk="1" fontAlgn="ctr" latinLnBrk="0" hangingPunct="1"/>
                      <a:r>
                        <a:rPr lang="es-ES" sz="900" u="none" strike="noStrike" kern="1200">
                          <a:solidFill>
                            <a:srgbClr val="00B0F0"/>
                          </a:solidFill>
                          <a:effectLst/>
                          <a:latin typeface="+mn-lt"/>
                          <a:ea typeface="+mn-ea"/>
                          <a:cs typeface="+mn-cs"/>
                        </a:rPr>
                        <a:t> patrones</a:t>
                      </a:r>
                      <a:endParaRPr lang="es-ES" sz="900" u="none" strike="noStrike" kern="1200" dirty="0">
                        <a:solidFill>
                          <a:srgbClr val="00B0F0"/>
                        </a:solidFill>
                        <a:effectLst/>
                        <a:latin typeface="+mn-lt"/>
                        <a:ea typeface="+mn-ea"/>
                        <a:cs typeface="+mn-cs"/>
                      </a:endParaRP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tc>
                <a:tc>
                  <a:txBody>
                    <a:bodyPr/>
                    <a:lstStyle/>
                    <a:p>
                      <a:pPr algn="ctr" fontAlgn="ctr"/>
                      <a:r>
                        <a:rPr lang="es-ES" sz="900" u="none" strike="noStrike" dirty="0">
                          <a:effectLst/>
                          <a:latin typeface="+mn-lt"/>
                        </a:rPr>
                        <a:t>224. Describir patrones sencillos.</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dirty="0">
                          <a:effectLst/>
                        </a:rPr>
                        <a:t>D. 1. </a:t>
                      </a:r>
                      <a:r>
                        <a:rPr lang="es-ES"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Patrones</a:t>
                      </a:r>
                      <a:endParaRPr lang="es-ES" sz="900" b="0" i="0" u="none" strike="noStrike" dirty="0">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latin typeface="+mn-lt"/>
                        </a:rPr>
                        <a:t>D 1.1</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2894841827"/>
                  </a:ext>
                </a:extLst>
              </a:tr>
              <a:tr h="33846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958. 3.1. Analizar</a:t>
                      </a:r>
                      <a:r>
                        <a:rPr lang="es-ES" sz="900" u="none" strike="noStrike" baseline="0" dirty="0">
                          <a:solidFill>
                            <a:schemeClr val="tx1"/>
                          </a:solidFill>
                          <a:effectLst/>
                          <a:latin typeface="+mn-lt"/>
                        </a:rPr>
                        <a:t> conjeturas matemáticas investigando patrones y relaciones de forma guiada</a:t>
                      </a:r>
                      <a:r>
                        <a:rPr lang="es-ES" sz="900" u="none" strike="noStrike" dirty="0">
                          <a:solidFill>
                            <a:schemeClr val="tx1"/>
                          </a:solidFill>
                          <a:effectLst/>
                          <a:latin typeface="+mn-lt"/>
                        </a:rPr>
                        <a:t>. </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444444"/>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solidFill>
                            <a:schemeClr val="tx1"/>
                          </a:solidFill>
                          <a:effectLst/>
                          <a:latin typeface="+mn-lt"/>
                        </a:rPr>
                        <a:t>C.E. 3.1</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3.</a:t>
                      </a:r>
                      <a:r>
                        <a:rPr lang="es-ES" sz="900" u="none" strike="noStrike" baseline="0" dirty="0">
                          <a:solidFill>
                            <a:schemeClr val="tx1"/>
                          </a:solidFill>
                          <a:effectLst/>
                        </a:rPr>
                        <a:t> </a:t>
                      </a:r>
                      <a:r>
                        <a:rPr lang="es-ES" sz="900" u="none" strike="noStrike" dirty="0">
                          <a:solidFill>
                            <a:schemeClr val="tx1"/>
                          </a:solidFill>
                          <a:effectLst/>
                        </a:rPr>
                        <a:t>Formular y comprobar conjeturas sencillas o plantear problemas de tipo matemático... </a:t>
                      </a:r>
                    </a:p>
                  </a:txBody>
                  <a:tcPr marL="6349" marR="6349" marT="6349" marB="0" anchor="ctr">
                    <a:solidFill>
                      <a:schemeClr val="bg2">
                        <a:lumMod val="90000"/>
                      </a:schemeClr>
                    </a:solidFill>
                  </a:tcPr>
                </a:tc>
                <a:tc>
                  <a:txBody>
                    <a:bodyPr/>
                    <a:lstStyle/>
                    <a:p>
                      <a:pPr algn="ctr" fontAlgn="ctr"/>
                      <a:r>
                        <a:rPr lang="es-ES" sz="800" u="none" strike="noStrike" dirty="0">
                          <a:solidFill>
                            <a:schemeClr val="tx1"/>
                          </a:solidFill>
                          <a:effectLst/>
                          <a:latin typeface="+mn-lt"/>
                        </a:rPr>
                        <a:t>CCL1, STEM1, STEM2, CD1, CD3, CD5, CE3.</a:t>
                      </a:r>
                    </a:p>
                  </a:txBody>
                  <a:tcPr marL="6349" marR="6349" marT="6349" marB="0" anchor="ctr">
                    <a:solidFill>
                      <a:schemeClr val="bg2">
                        <a:lumMod val="90000"/>
                      </a:schemeClr>
                    </a:solidFill>
                  </a:tcPr>
                </a:tc>
                <a:extLst>
                  <a:ext uri="{0D108BD9-81ED-4DB2-BD59-A6C34878D82A}">
                    <a16:rowId xmlns:a16="http://schemas.microsoft.com/office/drawing/2014/main" val="173911191"/>
                  </a:ext>
                </a:extLst>
              </a:tr>
              <a:tr h="387927">
                <a:tc rowSpan="2">
                  <a:txBody>
                    <a:bodyPr/>
                    <a:lstStyle/>
                    <a:p>
                      <a:pPr marL="0" indent="0" algn="ctr" fontAlgn="ctr"/>
                      <a:r>
                        <a:rPr lang="es-ES" sz="900" b="1" u="none" strike="noStrike" dirty="0">
                          <a:solidFill>
                            <a:srgbClr val="00B0F0"/>
                          </a:solidFill>
                          <a:effectLst/>
                          <a:latin typeface="abezeh"/>
                        </a:rPr>
                        <a:t>1.19</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Patrones numéricos</a:t>
                      </a: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kern="1200" dirty="0">
                          <a:solidFill>
                            <a:schemeClr val="tx1"/>
                          </a:solidFill>
                          <a:latin typeface="ABeZeh"/>
                          <a:ea typeface="+mn-ea"/>
                          <a:cs typeface="+mn-cs"/>
                        </a:rPr>
                        <a:t>x</a:t>
                      </a:r>
                    </a:p>
                  </a:txBody>
                  <a:tcPr marL="5183" marR="5183" marT="5183" marB="0" anchor="ctr">
                    <a:solidFill>
                      <a:schemeClr val="accent4">
                        <a:lumMod val="20000"/>
                        <a:lumOff val="80000"/>
                      </a:schemeClr>
                    </a:solidFill>
                  </a:tcPr>
                </a:tc>
                <a:tc>
                  <a:txBody>
                    <a:bodyPr/>
                    <a:lstStyle/>
                    <a:p>
                      <a:pPr algn="ctr"/>
                      <a:endParaRPr lang="es-ES" sz="1000" b="0" dirty="0">
                        <a:solidFill>
                          <a:schemeClr val="tx1"/>
                        </a:solidFill>
                      </a:endParaRPr>
                    </a:p>
                  </a:txBody>
                  <a:tcPr marL="5183" marR="5183" marT="5183" marB="0" anchor="ctr">
                    <a:solidFill>
                      <a:srgbClr val="E9EBF5"/>
                    </a:solidFill>
                  </a:tcPr>
                </a:tc>
                <a:tc>
                  <a:txBody>
                    <a:bodyPr/>
                    <a:lstStyle/>
                    <a:p>
                      <a:pPr algn="ctr" fontAlgn="ctr"/>
                      <a:r>
                        <a:rPr lang="es-ES" sz="900" u="none" strike="noStrike" kern="1200" dirty="0">
                          <a:solidFill>
                            <a:schemeClr val="tx1"/>
                          </a:solidFill>
                          <a:effectLst/>
                          <a:latin typeface="+mn-lt"/>
                          <a:ea typeface="+mn-ea"/>
                          <a:cs typeface="+mn-cs"/>
                        </a:rPr>
                        <a:t>258. Reconocer patrones sencillos en series de cifras.</a:t>
                      </a:r>
                    </a:p>
                  </a:txBody>
                  <a:tcPr marL="2583" marR="2583" marT="25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dirty="0">
                          <a:effectLst/>
                        </a:rPr>
                        <a:t>D. 1. </a:t>
                      </a:r>
                      <a:r>
                        <a:rPr lang="es-ES"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Patrones</a:t>
                      </a:r>
                      <a:endParaRPr lang="es-ES" sz="900" b="0" i="0" u="none" strike="noStrike" dirty="0">
                        <a:effectLst/>
                        <a:latin typeface="Arial" panose="020B0604020202020204" pitchFamily="34" charset="0"/>
                      </a:endParaRPr>
                    </a:p>
                  </a:txBody>
                  <a:tcPr marL="2583" marR="2583" marT="2583" marB="0" anchor="ctr">
                    <a:solidFill>
                      <a:schemeClr val="accent4">
                        <a:lumMod val="20000"/>
                        <a:lumOff val="80000"/>
                      </a:schemeClr>
                    </a:solidFill>
                  </a:tcPr>
                </a:tc>
                <a:tc>
                  <a:txBody>
                    <a:bodyPr/>
                    <a:lstStyle/>
                    <a:p>
                      <a:pPr algn="ctr" fontAlgn="ctr"/>
                      <a:r>
                        <a:rPr lang="es-ES" sz="900" b="0" i="0" u="none" strike="noStrike" dirty="0">
                          <a:solidFill>
                            <a:srgbClr val="000000"/>
                          </a:solidFill>
                          <a:effectLst/>
                          <a:latin typeface="+mn-lt"/>
                        </a:rPr>
                        <a:t> </a:t>
                      </a:r>
                      <a:r>
                        <a:rPr lang="es-ES" sz="900" u="none" strike="noStrike" dirty="0">
                          <a:effectLst/>
                          <a:latin typeface="+mn-lt"/>
                        </a:rPr>
                        <a:t>D 1.1</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rgbClr val="E9EBF5"/>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1002538688"/>
                  </a:ext>
                </a:extLst>
              </a:tr>
              <a:tr h="370063">
                <a:tc vMerge="1">
                  <a:txBody>
                    <a:bodyPr/>
                    <a:lstStyle/>
                    <a:p>
                      <a:endParaRPr lang="es-ES" sz="900" dirty="0">
                        <a:solidFill>
                          <a:srgbClr val="00B0F0"/>
                        </a:solidFill>
                        <a:latin typeface="+mn-lt"/>
                      </a:endParaRPr>
                    </a:p>
                  </a:txBody>
                  <a:tcPr>
                    <a:solidFill>
                      <a:srgbClr val="E7F5FA"/>
                    </a:solidFill>
                  </a:tcPr>
                </a:tc>
                <a:tc vMerge="1">
                  <a:txBody>
                    <a:bodyPr/>
                    <a:lstStyle/>
                    <a:p>
                      <a:endParaRPr lang="es-ES" sz="900" dirty="0">
                        <a:solidFill>
                          <a:srgbClr val="00B0F0"/>
                        </a:solidFill>
                        <a:latin typeface="+mn-lt"/>
                      </a:endParaRPr>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958. 3.1. Analizar</a:t>
                      </a:r>
                      <a:r>
                        <a:rPr lang="es-ES" sz="900" u="none" strike="noStrike" baseline="0" dirty="0">
                          <a:solidFill>
                            <a:schemeClr val="tx1"/>
                          </a:solidFill>
                          <a:effectLst/>
                          <a:latin typeface="+mn-lt"/>
                        </a:rPr>
                        <a:t> conjeturas matemáticas investigando patrones y relaciones de forma guiada</a:t>
                      </a:r>
                      <a:r>
                        <a:rPr lang="es-ES" sz="900" u="none" strike="noStrike" dirty="0">
                          <a:solidFill>
                            <a:schemeClr val="tx1"/>
                          </a:solidFill>
                          <a:effectLst/>
                          <a:latin typeface="+mn-lt"/>
                        </a:rPr>
                        <a:t>. </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solidFill>
                            <a:schemeClr val="tx1"/>
                          </a:solidFill>
                          <a:effectLst/>
                          <a:latin typeface="+mn-lt"/>
                        </a:rPr>
                        <a:t>C.E. 3.1</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3.</a:t>
                      </a:r>
                      <a:r>
                        <a:rPr lang="es-ES" sz="900" u="none" strike="noStrike" baseline="0" dirty="0">
                          <a:solidFill>
                            <a:schemeClr val="tx1"/>
                          </a:solidFill>
                          <a:effectLst/>
                        </a:rPr>
                        <a:t> </a:t>
                      </a:r>
                      <a:r>
                        <a:rPr lang="es-ES" sz="900" u="none" strike="noStrike" dirty="0">
                          <a:solidFill>
                            <a:schemeClr val="tx1"/>
                          </a:solidFill>
                          <a:effectLst/>
                        </a:rPr>
                        <a:t>Formular y comprobar conjeturas sencillas o plantear problemas de tipo matemático... </a:t>
                      </a:r>
                    </a:p>
                  </a:txBody>
                  <a:tcPr marL="6349" marR="6349" marT="6349" marB="0" anchor="ctr">
                    <a:solidFill>
                      <a:schemeClr val="bg2">
                        <a:lumMod val="90000"/>
                      </a:schemeClr>
                    </a:solidFill>
                  </a:tcPr>
                </a:tc>
                <a:tc>
                  <a:txBody>
                    <a:bodyPr/>
                    <a:lstStyle/>
                    <a:p>
                      <a:pPr algn="ctr" fontAlgn="ctr"/>
                      <a:r>
                        <a:rPr lang="es-ES" sz="800" u="none" strike="noStrike" dirty="0">
                          <a:solidFill>
                            <a:schemeClr val="tx1"/>
                          </a:solidFill>
                          <a:effectLst/>
                          <a:latin typeface="+mn-lt"/>
                        </a:rPr>
                        <a:t>CCL1, STEM1, STEM2, CD1, CD3, CD5, CE3.</a:t>
                      </a:r>
                    </a:p>
                  </a:txBody>
                  <a:tcPr marL="6349" marR="6349" marT="6349" marB="0" anchor="ctr">
                    <a:solidFill>
                      <a:schemeClr val="bg2">
                        <a:lumMod val="90000"/>
                      </a:schemeClr>
                    </a:solidFill>
                  </a:tcPr>
                </a:tc>
                <a:extLst>
                  <a:ext uri="{0D108BD9-81ED-4DB2-BD59-A6C34878D82A}">
                    <a16:rowId xmlns:a16="http://schemas.microsoft.com/office/drawing/2014/main" val="4079003426"/>
                  </a:ext>
                </a:extLst>
              </a:tr>
              <a:tr h="346364">
                <a:tc rowSpan="2">
                  <a:txBody>
                    <a:bodyPr/>
                    <a:lstStyle/>
                    <a:p>
                      <a:pPr algn="ctr" fontAlgn="ctr"/>
                      <a:r>
                        <a:rPr lang="es-ES" sz="900" b="1" u="none" strike="noStrike" dirty="0">
                          <a:solidFill>
                            <a:srgbClr val="00B0F0"/>
                          </a:solidFill>
                          <a:effectLst/>
                          <a:latin typeface="abezeh"/>
                        </a:rPr>
                        <a:t>1.20</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Generar patrones numéricos</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solidFill>
                      <a:srgbClr val="E9EBF5"/>
                    </a:solidFill>
                  </a:tcPr>
                </a:tc>
                <a:tc>
                  <a:txBody>
                    <a:bodyPr/>
                    <a:lstStyle/>
                    <a:p>
                      <a:pPr algn="ctr" fontAlgn="ctr"/>
                      <a:r>
                        <a:rPr lang="es-ES" sz="900" u="none" strike="noStrike" kern="1200" dirty="0">
                          <a:solidFill>
                            <a:schemeClr val="tx1"/>
                          </a:solidFill>
                          <a:effectLst/>
                          <a:latin typeface="+mn-lt"/>
                          <a:ea typeface="+mn-ea"/>
                          <a:cs typeface="+mn-cs"/>
                        </a:rPr>
                        <a:t>258. Reconocer patrones sencillos en series de cifras.</a:t>
                      </a:r>
                    </a:p>
                  </a:txBody>
                  <a:tcPr marL="6349" marR="6349" marT="6349"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dirty="0">
                          <a:effectLst/>
                        </a:rPr>
                        <a:t>D. 1. </a:t>
                      </a:r>
                      <a:r>
                        <a:rPr lang="es-ES"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Patrones</a:t>
                      </a:r>
                      <a:endParaRPr lang="es-ES" sz="900" b="0" i="0" u="none" strike="noStrike" dirty="0">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latin typeface="+mn-lt"/>
                        </a:rPr>
                        <a:t>D 1.1</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3055895615"/>
                  </a:ext>
                </a:extLst>
              </a:tr>
              <a:tr h="428231">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958. 3.1. Analizar</a:t>
                      </a:r>
                      <a:r>
                        <a:rPr lang="es-ES" sz="900" u="none" strike="noStrike" baseline="0" dirty="0">
                          <a:solidFill>
                            <a:schemeClr val="tx1"/>
                          </a:solidFill>
                          <a:effectLst/>
                          <a:latin typeface="+mn-lt"/>
                        </a:rPr>
                        <a:t> conjeturas matemáticas investigando patrones y relaciones de forma guiada</a:t>
                      </a:r>
                      <a:r>
                        <a:rPr lang="es-ES" sz="900" u="none" strike="noStrike" dirty="0">
                          <a:solidFill>
                            <a:schemeClr val="tx1"/>
                          </a:solidFill>
                          <a:effectLst/>
                          <a:latin typeface="+mn-lt"/>
                        </a:rPr>
                        <a:t>. </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solidFill>
                            <a:schemeClr val="tx1"/>
                          </a:solidFill>
                          <a:effectLst/>
                          <a:latin typeface="+mn-lt"/>
                        </a:rPr>
                        <a:t>C.E. 3.1</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3.</a:t>
                      </a:r>
                      <a:r>
                        <a:rPr lang="es-ES" sz="900" u="none" strike="noStrike" baseline="0" dirty="0">
                          <a:solidFill>
                            <a:schemeClr val="tx1"/>
                          </a:solidFill>
                          <a:effectLst/>
                        </a:rPr>
                        <a:t> </a:t>
                      </a:r>
                      <a:r>
                        <a:rPr lang="es-ES" sz="900" u="none" strike="noStrike" dirty="0">
                          <a:solidFill>
                            <a:schemeClr val="tx1"/>
                          </a:solidFill>
                          <a:effectLst/>
                        </a:rPr>
                        <a:t>Formular y comprobar conjeturas sencillas o plantear problemas de tipo matemático... </a:t>
                      </a:r>
                    </a:p>
                  </a:txBody>
                  <a:tcPr marL="6349" marR="6349" marT="6349" marB="0" anchor="ctr">
                    <a:solidFill>
                      <a:schemeClr val="bg2">
                        <a:lumMod val="90000"/>
                      </a:schemeClr>
                    </a:solidFill>
                  </a:tcPr>
                </a:tc>
                <a:tc>
                  <a:txBody>
                    <a:bodyPr/>
                    <a:lstStyle/>
                    <a:p>
                      <a:pPr algn="ctr" fontAlgn="ctr"/>
                      <a:r>
                        <a:rPr lang="es-ES" sz="800" u="none" strike="noStrike" dirty="0">
                          <a:solidFill>
                            <a:schemeClr val="tx1"/>
                          </a:solidFill>
                          <a:effectLst/>
                          <a:latin typeface="+mn-lt"/>
                        </a:rPr>
                        <a:t>CCL1, STEM1, STEM2, CD1, CD3, CD5, CE3.</a:t>
                      </a:r>
                    </a:p>
                  </a:txBody>
                  <a:tcPr marL="6349" marR="6349" marT="6349" marB="0" anchor="ctr">
                    <a:solidFill>
                      <a:schemeClr val="bg2">
                        <a:lumMod val="90000"/>
                      </a:schemeClr>
                    </a:solidFill>
                  </a:tcPr>
                </a:tc>
                <a:extLst>
                  <a:ext uri="{0D108BD9-81ED-4DB2-BD59-A6C34878D82A}">
                    <a16:rowId xmlns:a16="http://schemas.microsoft.com/office/drawing/2014/main" val="1760845638"/>
                  </a:ext>
                </a:extLst>
              </a:tr>
            </a:tbl>
          </a:graphicData>
        </a:graphic>
      </p:graphicFrame>
      <p:graphicFrame>
        <p:nvGraphicFramePr>
          <p:cNvPr id="4" name="Tabla 3">
            <a:extLst>
              <a:ext uri="{FF2B5EF4-FFF2-40B4-BE49-F238E27FC236}">
                <a16:creationId xmlns:a16="http://schemas.microsoft.com/office/drawing/2014/main" id="{2C85F843-0955-E753-6483-E5C98A65714E}"/>
              </a:ext>
            </a:extLst>
          </p:cNvPr>
          <p:cNvGraphicFramePr>
            <a:graphicFrameLocks noGrp="1"/>
          </p:cNvGraphicFramePr>
          <p:nvPr>
            <p:extLst>
              <p:ext uri="{D42A27DB-BD31-4B8C-83A1-F6EECF244321}">
                <p14:modId xmlns:p14="http://schemas.microsoft.com/office/powerpoint/2010/main" val="3218581636"/>
              </p:ext>
            </p:extLst>
          </p:nvPr>
        </p:nvGraphicFramePr>
        <p:xfrm>
          <a:off x="2311100" y="556021"/>
          <a:ext cx="7352091" cy="282000"/>
        </p:xfrm>
        <a:graphic>
          <a:graphicData uri="http://schemas.openxmlformats.org/drawingml/2006/table">
            <a:tbl>
              <a:tblPr firstRow="1" bandRow="1">
                <a:solidFill>
                  <a:srgbClr val="34A3D7">
                    <a:alpha val="89804"/>
                  </a:srgbClr>
                </a:solidFill>
                <a:tableStyleId>{5C22544A-7EE6-4342-B048-85BDC9FD1C3A}</a:tableStyleId>
              </a:tblPr>
              <a:tblGrid>
                <a:gridCol w="747206">
                  <a:extLst>
                    <a:ext uri="{9D8B030D-6E8A-4147-A177-3AD203B41FA5}">
                      <a16:colId xmlns:a16="http://schemas.microsoft.com/office/drawing/2014/main" val="2609070057"/>
                    </a:ext>
                  </a:extLst>
                </a:gridCol>
                <a:gridCol w="676340">
                  <a:extLst>
                    <a:ext uri="{9D8B030D-6E8A-4147-A177-3AD203B41FA5}">
                      <a16:colId xmlns:a16="http://schemas.microsoft.com/office/drawing/2014/main" val="1649306208"/>
                    </a:ext>
                  </a:extLst>
                </a:gridCol>
                <a:gridCol w="665772">
                  <a:extLst>
                    <a:ext uri="{9D8B030D-6E8A-4147-A177-3AD203B41FA5}">
                      <a16:colId xmlns:a16="http://schemas.microsoft.com/office/drawing/2014/main" val="898289322"/>
                    </a:ext>
                  </a:extLst>
                </a:gridCol>
                <a:gridCol w="528391">
                  <a:extLst>
                    <a:ext uri="{9D8B030D-6E8A-4147-A177-3AD203B41FA5}">
                      <a16:colId xmlns:a16="http://schemas.microsoft.com/office/drawing/2014/main" val="2289679965"/>
                    </a:ext>
                  </a:extLst>
                </a:gridCol>
                <a:gridCol w="602366">
                  <a:extLst>
                    <a:ext uri="{9D8B030D-6E8A-4147-A177-3AD203B41FA5}">
                      <a16:colId xmlns:a16="http://schemas.microsoft.com/office/drawing/2014/main" val="1197422144"/>
                    </a:ext>
                  </a:extLst>
                </a:gridCol>
                <a:gridCol w="739747">
                  <a:extLst>
                    <a:ext uri="{9D8B030D-6E8A-4147-A177-3AD203B41FA5}">
                      <a16:colId xmlns:a16="http://schemas.microsoft.com/office/drawing/2014/main" val="3371118360"/>
                    </a:ext>
                  </a:extLst>
                </a:gridCol>
                <a:gridCol w="760883">
                  <a:extLst>
                    <a:ext uri="{9D8B030D-6E8A-4147-A177-3AD203B41FA5}">
                      <a16:colId xmlns:a16="http://schemas.microsoft.com/office/drawing/2014/main" val="377946607"/>
                    </a:ext>
                  </a:extLst>
                </a:gridCol>
                <a:gridCol w="908832">
                  <a:extLst>
                    <a:ext uri="{9D8B030D-6E8A-4147-A177-3AD203B41FA5}">
                      <a16:colId xmlns:a16="http://schemas.microsoft.com/office/drawing/2014/main" val="2804903395"/>
                    </a:ext>
                  </a:extLst>
                </a:gridCol>
                <a:gridCol w="834857">
                  <a:extLst>
                    <a:ext uri="{9D8B030D-6E8A-4147-A177-3AD203B41FA5}">
                      <a16:colId xmlns:a16="http://schemas.microsoft.com/office/drawing/2014/main" val="1919728735"/>
                    </a:ext>
                  </a:extLst>
                </a:gridCol>
                <a:gridCol w="887697">
                  <a:extLst>
                    <a:ext uri="{9D8B030D-6E8A-4147-A177-3AD203B41FA5}">
                      <a16:colId xmlns:a16="http://schemas.microsoft.com/office/drawing/2014/main" val="2566579587"/>
                    </a:ext>
                  </a:extLst>
                </a:gridCol>
              </a:tblGrid>
              <a:tr h="277537">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638437" y="50372"/>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lvl="0" algn="l" defTabSz="457200">
              <a:lnSpc>
                <a:spcPct val="100000"/>
              </a:lnSpc>
              <a:spcBef>
                <a:spcPts val="0"/>
              </a:spcBef>
              <a:defRPr/>
            </a:pPr>
            <a:r>
              <a:rPr lang="es-ES_tradnl" sz="1800" b="1" dirty="0">
                <a:solidFill>
                  <a:srgbClr val="009ED0"/>
                </a:solidFill>
                <a:latin typeface="ABeZeh"/>
                <a:ea typeface="ABeZeh" pitchFamily="2" charset="0"/>
              </a:rPr>
              <a:t>5º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1</a:t>
            </a:r>
            <a:r>
              <a:rPr lang="es-ES_tradnl" sz="2400" b="1" dirty="0">
                <a:solidFill>
                  <a:srgbClr val="FF0000"/>
                </a:solidFill>
                <a:latin typeface="ABeZeh"/>
                <a:ea typeface="ABeZeh" pitchFamily="2" charset="0"/>
              </a:rPr>
              <a:t>  </a:t>
            </a:r>
            <a:r>
              <a:rPr lang="es-ES_tradnl" sz="2400" b="1" dirty="0">
                <a:solidFill>
                  <a:srgbClr val="009ED0"/>
                </a:solidFill>
                <a:latin typeface="ABeZeh"/>
                <a:ea typeface="ABeZeh" pitchFamily="2" charset="0"/>
              </a:rPr>
              <a:t>                                </a:t>
            </a:r>
            <a:r>
              <a:rPr lang="es-ES" sz="1000" b="1" dirty="0">
                <a:solidFill>
                  <a:srgbClr val="009ED0"/>
                </a:solidFill>
                <a:latin typeface="ABeZeh"/>
              </a:rPr>
              <a:t>Duración</a:t>
            </a:r>
            <a:r>
              <a:rPr kumimoji="0" lang="es-ES"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rPr>
              <a:t>: </a:t>
            </a:r>
            <a:r>
              <a:rPr lang="es-ES" sz="1000" b="1" dirty="0">
                <a:solidFill>
                  <a:srgbClr val="009ED0"/>
                </a:solidFill>
                <a:latin typeface="ABeZeh"/>
              </a:rPr>
              <a:t>20-24 sesiones </a:t>
            </a:r>
            <a:endParaRPr lang="es-ES_tradnl" sz="1000" b="1" dirty="0">
              <a:solidFill>
                <a:srgbClr val="009ED0"/>
              </a:solidFill>
              <a:latin typeface="ABeZeh"/>
            </a:endParaRPr>
          </a:p>
        </p:txBody>
      </p:sp>
      <p:pic>
        <p:nvPicPr>
          <p:cNvPr id="11" name="Afbeelding 16">
            <a:extLst>
              <a:ext uri="{FF2B5EF4-FFF2-40B4-BE49-F238E27FC236}">
                <a16:creationId xmlns:a16="http://schemas.microsoft.com/office/drawing/2014/main" id="{F17C08DD-ADF5-066A-CAC0-E8E7D74D762A}"/>
              </a:ext>
            </a:extLst>
          </p:cNvPr>
          <p:cNvPicPr>
            <a:picLocks noChangeAspect="1"/>
          </p:cNvPicPr>
          <p:nvPr/>
        </p:nvPicPr>
        <p:blipFill>
          <a:blip r:embed="rId2"/>
          <a:stretch>
            <a:fillRect/>
          </a:stretch>
        </p:blipFill>
        <p:spPr>
          <a:xfrm>
            <a:off x="11387344" y="6645700"/>
            <a:ext cx="804656" cy="227691"/>
          </a:xfrm>
          <a:prstGeom prst="rect">
            <a:avLst/>
          </a:prstGeom>
        </p:spPr>
      </p:pic>
    </p:spTree>
    <p:extLst>
      <p:ext uri="{BB962C8B-B14F-4D97-AF65-F5344CB8AC3E}">
        <p14:creationId xmlns:p14="http://schemas.microsoft.com/office/powerpoint/2010/main" val="42464966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F7EBB4031B73F4589B29962719C5DF5" ma:contentTypeVersion="17" ma:contentTypeDescription="Crear nuevo documento." ma:contentTypeScope="" ma:versionID="832bbea41d5ced11d6f7cf65b8bcd08e">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a4fdee71dfe44027e09985fb67d21b83"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Etiquetas de imagen"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D5ABF3-ACD4-4704-A92B-D504886DA497}">
  <ds:schemaRefs>
    <ds:schemaRef ds:uri="http://schemas.microsoft.com/office/2006/metadata/properties"/>
    <ds:schemaRef ds:uri="http://schemas.microsoft.com/office/infopath/2007/PartnerControls"/>
    <ds:schemaRef ds:uri="f0ce2327-97fb-4dfc-a980-285cacb0ad39"/>
    <ds:schemaRef ds:uri="4df41d69-8cf9-497b-ae8f-b424b063cd22"/>
  </ds:schemaRefs>
</ds:datastoreItem>
</file>

<file path=customXml/itemProps2.xml><?xml version="1.0" encoding="utf-8"?>
<ds:datastoreItem xmlns:ds="http://schemas.openxmlformats.org/officeDocument/2006/customXml" ds:itemID="{7597DAFA-C680-4302-99D5-827B012B00A0}">
  <ds:schemaRefs>
    <ds:schemaRef ds:uri="http://schemas.microsoft.com/sharepoint/v3/contenttype/forms"/>
  </ds:schemaRefs>
</ds:datastoreItem>
</file>

<file path=customXml/itemProps3.xml><?xml version="1.0" encoding="utf-8"?>
<ds:datastoreItem xmlns:ds="http://schemas.openxmlformats.org/officeDocument/2006/customXml" ds:itemID="{7B80039C-5BE3-4084-83D1-06FA3729CE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3858</TotalTime>
  <Words>2322</Words>
  <Application>Microsoft Office PowerPoint</Application>
  <PresentationFormat>Panorámica</PresentationFormat>
  <Paragraphs>428</Paragraphs>
  <Slides>7</Slides>
  <Notes>4</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Elizaga MaÃ±as</dc:creator>
  <cp:lastModifiedBy>Viviana Saavedra</cp:lastModifiedBy>
  <cp:revision>313</cp:revision>
  <dcterms:created xsi:type="dcterms:W3CDTF">2022-06-17T12:01:50Z</dcterms:created>
  <dcterms:modified xsi:type="dcterms:W3CDTF">2023-12-30T16:07:28Z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