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01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EC1C92-9A96-96B1-1DA6-86B1F57287A1}" v="25" dt="2022-09-07T19:17:24.456"/>
    <p1510:client id="{2E341C64-3C4D-3AFF-A696-DE73747B8AC5}" v="45" dt="2022-08-01T09:11:12.734"/>
    <p1510:client id="{4C3CBFCA-F914-F8FF-DF90-2D04BA6FEA97}" v="28" dt="2023-12-30T16:19:31.045"/>
    <p1510:client id="{8FDBF3F9-6C3C-4450-2B87-92180E1C6DBB}" v="6" dt="2022-09-07T19:19:20.573"/>
    <p1510:client id="{EFC27F5E-B4FA-4939-0714-A38B08B70D43}" v="62" dt="2022-09-06T13:06:23.8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256" y="84"/>
      </p:cViewPr>
      <p:guideLst>
        <p:guide orient="horz" pos="527"/>
        <p:guide pos="5019"/>
      </p:guideLst>
    </p:cSldViewPr>
  </p:slideViewPr>
  <p:notesTextViewPr>
    <p:cViewPr>
      <p:scale>
        <a:sx n="80" d="100"/>
        <a:sy n="8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8FDBF3F9-6C3C-4450-2B87-92180E1C6DBB}"/>
    <pc:docChg chg="modSld">
      <pc:chgData name="Maria Del Mar Mañas Martinez" userId="S::maria.manas@snappet.org::67f3acc2-0360-426e-ba56-ef4e224d080b" providerId="AD" clId="Web-{8FDBF3F9-6C3C-4450-2B87-92180E1C6DBB}" dt="2022-09-07T19:19:17.870" v="3"/>
      <pc:docMkLst>
        <pc:docMk/>
      </pc:docMkLst>
      <pc:sldChg chg="modSp">
        <pc:chgData name="Maria Del Mar Mañas Martinez" userId="S::maria.manas@snappet.org::67f3acc2-0360-426e-ba56-ef4e224d080b" providerId="AD" clId="Web-{8FDBF3F9-6C3C-4450-2B87-92180E1C6DBB}" dt="2022-09-07T19:19:17.870" v="3"/>
        <pc:sldMkLst>
          <pc:docMk/>
          <pc:sldMk cId="2815964027" sldId="268"/>
        </pc:sldMkLst>
        <pc:graphicFrameChg chg="mod modGraphic">
          <ac:chgData name="Maria Del Mar Mañas Martinez" userId="S::maria.manas@snappet.org::67f3acc2-0360-426e-ba56-ef4e224d080b" providerId="AD" clId="Web-{8FDBF3F9-6C3C-4450-2B87-92180E1C6DBB}" dt="2022-09-07T19:19:17.870" v="3"/>
          <ac:graphicFrameMkLst>
            <pc:docMk/>
            <pc:sldMk cId="2815964027" sldId="268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2BEC1C92-9A96-96B1-1DA6-86B1F57287A1}"/>
    <pc:docChg chg="modSld">
      <pc:chgData name="Maria Del Mar Mañas Martinez" userId="S::maria.manas@snappet.org::67f3acc2-0360-426e-ba56-ef4e224d080b" providerId="AD" clId="Web-{2BEC1C92-9A96-96B1-1DA6-86B1F57287A1}" dt="2022-09-07T19:17:23.597" v="17"/>
      <pc:docMkLst>
        <pc:docMk/>
      </pc:docMkLst>
      <pc:sldChg chg="modSp">
        <pc:chgData name="Maria Del Mar Mañas Martinez" userId="S::maria.manas@snappet.org::67f3acc2-0360-426e-ba56-ef4e224d080b" providerId="AD" clId="Web-{2BEC1C92-9A96-96B1-1DA6-86B1F57287A1}" dt="2022-09-07T19:16:57.862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2BEC1C92-9A96-96B1-1DA6-86B1F57287A1}" dt="2022-09-07T19:16:57.862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2BEC1C92-9A96-96B1-1DA6-86B1F57287A1}" dt="2022-09-07T19:17:23.597" v="17"/>
        <pc:sldMkLst>
          <pc:docMk/>
          <pc:sldMk cId="2815964027" sldId="268"/>
        </pc:sldMkLst>
        <pc:graphicFrameChg chg="mod modGraphic">
          <ac:chgData name="Maria Del Mar Mañas Martinez" userId="S::maria.manas@snappet.org::67f3acc2-0360-426e-ba56-ef4e224d080b" providerId="AD" clId="Web-{2BEC1C92-9A96-96B1-1DA6-86B1F57287A1}" dt="2022-09-07T19:17:23.597" v="17"/>
          <ac:graphicFrameMkLst>
            <pc:docMk/>
            <pc:sldMk cId="2815964027" sldId="268"/>
            <ac:graphicFrameMk id="4" creationId="{DDA80BDB-E941-C2AB-612D-B90ABDF40270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4C3CBFCA-F914-F8FF-DF90-2D04BA6FEA97}"/>
    <pc:docChg chg="modSld">
      <pc:chgData name="Ibán Useros Revesado" userId="S::iban.useros@snappet.org::abd66825-fb6e-44f2-9656-96bf8eac36ac" providerId="AD" clId="Web-{4C3CBFCA-F914-F8FF-DF90-2D04BA6FEA97}" dt="2023-12-30T16:19:27.248" v="23"/>
      <pc:docMkLst>
        <pc:docMk/>
      </pc:docMkLst>
      <pc:sldChg chg="modSp">
        <pc:chgData name="Ibán Useros Revesado" userId="S::iban.useros@snappet.org::abd66825-fb6e-44f2-9656-96bf8eac36ac" providerId="AD" clId="Web-{4C3CBFCA-F914-F8FF-DF90-2D04BA6FEA97}" dt="2023-12-30T16:19:27.248" v="23"/>
        <pc:sldMkLst>
          <pc:docMk/>
          <pc:sldMk cId="1802548540" sldId="264"/>
        </pc:sldMkLst>
        <pc:graphicFrameChg chg="mod modGraphic">
          <ac:chgData name="Ibán Useros Revesado" userId="S::iban.useros@snappet.org::abd66825-fb6e-44f2-9656-96bf8eac36ac" providerId="AD" clId="Web-{4C3CBFCA-F914-F8FF-DF90-2D04BA6FEA97}" dt="2023-12-30T16:19:27.248" v="2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2E341C64-3C4D-3AFF-A696-DE73747B8AC5}"/>
    <pc:docChg chg="modSld">
      <pc:chgData name="Viviana Saavedra" userId="S::viviana.saavedra@snappet.org::aa95fd6c-3033-4ac3-a8a2-8731ac2a924c" providerId="AD" clId="Web-{2E341C64-3C4D-3AFF-A696-DE73747B8AC5}" dt="2022-08-01T09:11:12.734" v="44"/>
      <pc:docMkLst>
        <pc:docMk/>
      </pc:docMkLst>
      <pc:sldChg chg="modSp">
        <pc:chgData name="Viviana Saavedra" userId="S::viviana.saavedra@snappet.org::aa95fd6c-3033-4ac3-a8a2-8731ac2a924c" providerId="AD" clId="Web-{2E341C64-3C4D-3AFF-A696-DE73747B8AC5}" dt="2022-08-01T09:11:12.734" v="44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2E341C64-3C4D-3AFF-A696-DE73747B8AC5}" dt="2022-08-01T09:11:12.734" v="4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EFC27F5E-B4FA-4939-0714-A38B08B70D43}"/>
    <pc:docChg chg="delSld modSld">
      <pc:chgData name="Viviana Saavedra" userId="S::viviana.saavedra@snappet.org::aa95fd6c-3033-4ac3-a8a2-8731ac2a924c" providerId="AD" clId="Web-{EFC27F5E-B4FA-4939-0714-A38B08B70D43}" dt="2022-09-06T13:06:23.368" v="51" actId="20577"/>
      <pc:docMkLst>
        <pc:docMk/>
      </pc:docMkLst>
      <pc:sldChg chg="modSp">
        <pc:chgData name="Viviana Saavedra" userId="S::viviana.saavedra@snappet.org::aa95fd6c-3033-4ac3-a8a2-8731ac2a924c" providerId="AD" clId="Web-{EFC27F5E-B4FA-4939-0714-A38B08B70D43}" dt="2022-09-06T13:02:00.312" v="26"/>
        <pc:sldMkLst>
          <pc:docMk/>
          <pc:sldMk cId="990749142" sldId="257"/>
        </pc:sldMkLst>
        <pc:graphicFrameChg chg="mod modGraphic">
          <ac:chgData name="Viviana Saavedra" userId="S::viviana.saavedra@snappet.org::aa95fd6c-3033-4ac3-a8a2-8731ac2a924c" providerId="AD" clId="Web-{EFC27F5E-B4FA-4939-0714-A38B08B70D43}" dt="2022-09-06T13:02:00.312" v="2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Viviana Saavedra" userId="S::viviana.saavedra@snappet.org::aa95fd6c-3033-4ac3-a8a2-8731ac2a924c" providerId="AD" clId="Web-{EFC27F5E-B4FA-4939-0714-A38B08B70D43}" dt="2022-09-06T13:05:09.569" v="4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FC27F5E-B4FA-4939-0714-A38B08B70D43}" dt="2022-09-06T13:05:09.569" v="4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Viviana Saavedra" userId="S::viviana.saavedra@snappet.org::aa95fd6c-3033-4ac3-a8a2-8731ac2a924c" providerId="AD" clId="Web-{EFC27F5E-B4FA-4939-0714-A38B08B70D43}" dt="2022-09-06T12:58:31.242" v="3" actId="20577"/>
        <pc:sldMkLst>
          <pc:docMk/>
          <pc:sldMk cId="301724074" sldId="260"/>
        </pc:sldMkLst>
        <pc:spChg chg="mod">
          <ac:chgData name="Viviana Saavedra" userId="S::viviana.saavedra@snappet.org::aa95fd6c-3033-4ac3-a8a2-8731ac2a924c" providerId="AD" clId="Web-{EFC27F5E-B4FA-4939-0714-A38B08B70D43}" dt="2022-09-06T12:58:31.242" v="3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Viviana Saavedra" userId="S::viviana.saavedra@snappet.org::aa95fd6c-3033-4ac3-a8a2-8731ac2a924c" providerId="AD" clId="Web-{EFC27F5E-B4FA-4939-0714-A38B08B70D43}" dt="2022-09-06T13:06:10.524" v="44" actId="20577"/>
        <pc:sldMkLst>
          <pc:docMk/>
          <pc:sldMk cId="1802548540" sldId="264"/>
        </pc:sldMkLst>
        <pc:spChg chg="mod">
          <ac:chgData name="Viviana Saavedra" userId="S::viviana.saavedra@snappet.org::aa95fd6c-3033-4ac3-a8a2-8731ac2a924c" providerId="AD" clId="Web-{EFC27F5E-B4FA-4939-0714-A38B08B70D43}" dt="2022-09-06T13:06:10.524" v="44" actId="20577"/>
          <ac:spMkLst>
            <pc:docMk/>
            <pc:sldMk cId="1802548540" sldId="264"/>
            <ac:spMk id="9" creationId="{2520139A-6A55-E672-2D73-D9ED726BFEAF}"/>
          </ac:spMkLst>
        </pc:spChg>
      </pc:sldChg>
      <pc:sldChg chg="modSp">
        <pc:chgData name="Viviana Saavedra" userId="S::viviana.saavedra@snappet.org::aa95fd6c-3033-4ac3-a8a2-8731ac2a924c" providerId="AD" clId="Web-{EFC27F5E-B4FA-4939-0714-A38B08B70D43}" dt="2022-09-06T13:06:23.368" v="51" actId="20577"/>
        <pc:sldMkLst>
          <pc:docMk/>
          <pc:sldMk cId="2815964027" sldId="268"/>
        </pc:sldMkLst>
        <pc:spChg chg="mod">
          <ac:chgData name="Viviana Saavedra" userId="S::viviana.saavedra@snappet.org::aa95fd6c-3033-4ac3-a8a2-8731ac2a924c" providerId="AD" clId="Web-{EFC27F5E-B4FA-4939-0714-A38B08B70D43}" dt="2022-09-06T13:06:23.368" v="51" actId="20577"/>
          <ac:spMkLst>
            <pc:docMk/>
            <pc:sldMk cId="2815964027" sldId="268"/>
            <ac:spMk id="9" creationId="{2520139A-6A55-E672-2D73-D9ED726BFEAF}"/>
          </ac:spMkLst>
        </pc:spChg>
      </pc:sldChg>
      <pc:sldChg chg="del">
        <pc:chgData name="Viviana Saavedra" userId="S::viviana.saavedra@snappet.org::aa95fd6c-3033-4ac3-a8a2-8731ac2a924c" providerId="AD" clId="Web-{EFC27F5E-B4FA-4939-0714-A38B08B70D43}" dt="2022-09-06T13:05:50.195" v="41"/>
        <pc:sldMkLst>
          <pc:docMk/>
          <pc:sldMk cId="2663680892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73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5534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Esta unidad está compuesta por 14 lecciones que tienen como propósito desarrollar habilidades y modos de pensar basados en la comprensión, la representación y el uso flexible de los números y las operaciones.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aplicación de las operaciones para, por ejemplo, orientar la toma de decisiones.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dificultades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que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presente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FF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14</a:t>
            </a:r>
            <a:r>
              <a:rPr lang="es-ES" sz="1100" dirty="0">
                <a:effectLst/>
                <a:ea typeface="Times New Roman" panose="02020603050405020304" pitchFamily="18" charset="0"/>
                <a:cs typeface="Arial"/>
              </a:rPr>
              <a:t>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Cubos numéricos, fichas con números mixtos, 100 céntimos y 10 monedas de diez céntimos, cuadrícula de 10 × 10 y cuadrícula en blanco de 1 × 10.</a:t>
            </a:r>
          </a:p>
          <a:p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4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765487"/>
              </p:ext>
            </p:extLst>
          </p:nvPr>
        </p:nvGraphicFramePr>
        <p:xfrm>
          <a:off x="613764" y="1084464"/>
          <a:ext cx="10721961" cy="3303308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848946"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Cantidad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  <a:cs typeface="Calibri"/>
                        </a:rPr>
                        <a:t>A 2.4.</a:t>
                      </a:r>
                      <a:r>
                        <a:rPr lang="es-ES" sz="1100" b="0" i="0" u="none" strike="noStrike" kern="1200" noProof="0" dirty="0">
                          <a:effectLst/>
                        </a:rPr>
                        <a:t> Fracciones y decimales para expresar cantidades en contextos de la vida cotidiana y elección de la mejor representación para cada situación o problema.</a:t>
                      </a:r>
                      <a:endParaRPr lang="es-ES" dirty="0"/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99508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3.4.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Estrategias de resolución de operaciones aritméticas (con números naturales, decimales y fracciones) con flexibilidad y sentido: mentalmente, de manera escrita o con calculadora; utilidad en situaciones contextualizadas y propiedades. </a:t>
                      </a:r>
                      <a:r>
                        <a:rPr lang="es-ES" sz="1100" b="0" i="0" u="none" strike="noStrike" kern="1200" noProof="0" dirty="0">
                          <a:effectLst/>
                        </a:rPr>
                        <a:t>Selección y aplicación de las propiedades de las operaciones. </a:t>
                      </a:r>
                      <a:endParaRPr lang="es-E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287567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4.2.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Números naturales, fracciones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 decimales hasta las milésimas en contextos de la vida cotidiana: comparación y ordenación.</a:t>
                      </a:r>
                    </a:p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4.5.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Relación entre fracciones sencillas, decimales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y porcentajes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,</a:t>
                      </a:r>
                      <a:r>
                        <a:rPr lang="es-ES" sz="1100" b="0" i="0" u="none" strike="noStrike" kern="1200" noProof="0" dirty="0">
                          <a:effectLst/>
                        </a:rPr>
                        <a:t> con sus representaciones gráficas y simbólicas.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163266"/>
              </p:ext>
            </p:extLst>
          </p:nvPr>
        </p:nvGraphicFramePr>
        <p:xfrm>
          <a:off x="704168" y="813067"/>
          <a:ext cx="10783664" cy="4242681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68904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1.1. Comprender problemas de la vida cotidiana a través de</a:t>
                      </a:r>
                      <a:b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 reformulación de la pregunta, de forma verbal y gráfica.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C.E. 1.2.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Elaborar representaciones matemáticas que ayuden en</a:t>
                      </a:r>
                      <a:br>
                        <a:rPr lang="es-E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</a:b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la búsqueda y elección de estrategias y herramientas, incluidas las tecnológicas, para la resolución de una situación problematizada.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2.1. Seleccionar entre diferentes estrategias para resolver </a:t>
                      </a:r>
                      <a:b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un problema, justificando la elección.</a:t>
                      </a:r>
                    </a:p>
                    <a:p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2.2. Obtener posibles soluciones de un problema, seleccionando entre varias estrategias conocidas de forma autónoma.</a:t>
                      </a:r>
                      <a:br>
                        <a:rPr lang="es-E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</a:br>
                      <a:endParaRPr lang="es-E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2.3. Comprobar la corrección matemática de las soluciones </a:t>
                      </a:r>
                      <a:br>
                        <a:rPr lang="es-E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</a:b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de un problema y su coherencia en el contexto planteado.</a:t>
                      </a:r>
                    </a:p>
                    <a:p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lvl="0">
                        <a:buNone/>
                      </a:pPr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C.E. 3.1. Formular conjeturas matemáticas sencillas investigando patrones, propiedades y relaciones de forma guiada.</a:t>
                      </a:r>
                      <a:endParaRPr lang="es-ES"/>
                    </a:p>
                    <a:p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798748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5.1. Utilizar conexiones entre diferentes elementos matemáticos movilizando conocimientos y experiencias propios.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989963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177812"/>
              </p:ext>
            </p:extLst>
          </p:nvPr>
        </p:nvGraphicFramePr>
        <p:xfrm>
          <a:off x="348343" y="845177"/>
          <a:ext cx="11277600" cy="5798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fracciones con el mismo denominador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553. Sumar y restar fracciones con el mismo denominador.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1.1. Interpretar situaciones cotidianas, comprendiendo las preguntas y planteando estrategias.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</a:t>
                      </a:r>
                      <a:r>
                        <a:rPr lang="es-ES" sz="8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fracciones con el mismo denominador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553. Sumar y restar fracciones con el mismo denominador.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</a:t>
                      </a:r>
                      <a:r>
                        <a:rPr lang="es-ES" sz="8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y restar fracciones en la recta numérica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861. Sumar y restar fracciones en la recta numérica.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955. 2.1. Aplicar diferentes estrategias para resolver un problema de forma pautada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Entender los números mixtos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862. Entender los números mixtos.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1.1. Interpretar situaciones cotidianas, comprendiendo las preguntas y planteando estrategias.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</a:t>
                      </a:r>
                      <a:r>
                        <a:rPr lang="es-ES" sz="8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números mixtos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554. Sumar y restar fracciones con denominador común y números mixtos.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  <a:tr h="318988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fracciones y expresar el resultado como número mixto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554. Sumar y restar fracciones con denominador común y números mixtos.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610980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955. 2.1. Aplicar diferentes estrategias para resolver un problema de forma pautada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641774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Propiedades de las fracciones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863. Resolver operaciones con </a:t>
                      </a:r>
                      <a:br>
                        <a:rPr lang="es-ES" sz="900" u="none" strike="noStrike" dirty="0">
                          <a:effectLst/>
                          <a:latin typeface="+mn-lt"/>
                        </a:rPr>
                      </a:b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fracciones.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157663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63159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142062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4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14 - 20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906708"/>
              </p:ext>
            </p:extLst>
          </p:nvPr>
        </p:nvGraphicFramePr>
        <p:xfrm>
          <a:off x="348343" y="845177"/>
          <a:ext cx="11277600" cy="5798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números mixtos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554. Sumar y restar fracciones con denominador común y números mixtos.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1.1. Interpretar situaciones cotidianas, comprendiendo las preguntas y planteando estrategias.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</a:t>
                      </a:r>
                      <a:r>
                        <a:rPr lang="es-ES" sz="8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fracciones y expresar el resultado como número mixto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554. Sumar y restar fracciones con denominador común y números mixtos.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Expresar una fracción como un producto entre un entero y una fracción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864. Expresar una fracción como producto de número mixto por fracción.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1.1. Interpretar situaciones cotidianas, comprendiendo las preguntas y planteando estrategias.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</a:t>
                      </a:r>
                      <a:r>
                        <a:rPr lang="es-ES" sz="8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4.11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un número entero  por una fracción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610. Multiplicar un número entero por una fracción.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4.12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Fracciones equivalentes con denominador múltiplo de 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865. Calcular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f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racciones equivalentes con denominador decimal.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962. 5.1. Realizar conexiones matemáticas, aplicando conocimientos y experiencias propias.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 Reconocer y utilizar conexiones entre las diferentes ideas matemáticas, así como identificar las matemáticas…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  <a:tr h="318988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4.13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fracciones con denominadores múltiplos de 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866. Sumar fracciones con denominador decimal.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610980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641774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4.14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Fracciones decimales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867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Representar fracciones decimales.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157663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5.1. Realizar conexiones matemáticas, aplicando conocimientos y experiencias propias.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 Reconocer y utilizar conexiones entre las diferentes ideas matemáticas, así como identificar..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63159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142062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4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14 - 20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640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C69CFC-9301-4AD0-B676-F176665231C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968F92D7-A677-489B-808C-A821C2B11A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79D562-26AF-4D0C-9F8E-3247A456A2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4010</TotalTime>
  <Words>2371</Words>
  <Application>Microsoft Office PowerPoint</Application>
  <PresentationFormat>Panorámica</PresentationFormat>
  <Paragraphs>429</Paragraphs>
  <Slides>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369</cp:revision>
  <dcterms:created xsi:type="dcterms:W3CDTF">2022-06-17T12:01:50Z</dcterms:created>
  <dcterms:modified xsi:type="dcterms:W3CDTF">2023-12-30T16:19:35Z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