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68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501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FFF9E7"/>
    <a:srgbClr val="E7F5FA"/>
    <a:srgbClr val="E3F3F9"/>
    <a:srgbClr val="FFF7E1"/>
    <a:srgbClr val="FFFCF3"/>
    <a:srgbClr val="FFFFFF"/>
    <a:srgbClr val="F2A998"/>
    <a:srgbClr val="FFCCFF"/>
    <a:srgbClr val="F7C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40044E-4D14-7104-8D05-1095D93CF2AB}" v="61" dt="2022-08-01T09:11:45.526"/>
    <p1510:client id="{20937227-F2B6-52D3-B08E-5E8D73EDF9ED}" v="20" dt="2022-10-19T16:22:30.554"/>
    <p1510:client id="{5A832BEE-9D2F-66FF-19C9-9A99AE22CFA3}" v="10" dt="2022-09-08T11:12:30.464"/>
    <p1510:client id="{5CD3E9B0-EA47-46A7-911E-1F51979BD982}" vWet="4" dt="2022-10-19T16:21:54.165"/>
    <p1510:client id="{8A56E3AC-E068-F548-B32F-F6C02B92123A}" v="20" dt="2022-09-07T19:18:50.950"/>
    <p1510:client id="{8D96E54C-8F09-D99D-146D-E671D17418C3}" v="7" dt="2023-12-30T16:29:47.511"/>
    <p1510:client id="{A576F191-4EB6-9ECB-D592-84C4EDF93AA6}" v="226" dt="2023-12-30T16:28:43.889"/>
    <p1510:client id="{C596C06D-2EC2-0F7C-AB70-AEFB87262214}" v="97" dt="2022-09-08T10:33:19.007"/>
    <p1510:client id="{F1FC1239-B5EA-AF8F-04B5-00291DD8635E}" v="82" dt="2022-12-01T10:05:22.6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527"/>
        <p:guide pos="5019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el Mar Mañas Martinez" userId="S::maria.manas@snappet.org::67f3acc2-0360-426e-ba56-ef4e224d080b" providerId="AD" clId="Web-{5A832BEE-9D2F-66FF-19C9-9A99AE22CFA3}"/>
    <pc:docChg chg="modSld">
      <pc:chgData name="Maria Del Mar Mañas Martinez" userId="S::maria.manas@snappet.org::67f3acc2-0360-426e-ba56-ef4e224d080b" providerId="AD" clId="Web-{5A832BEE-9D2F-66FF-19C9-9A99AE22CFA3}" dt="2022-09-08T11:12:29.449" v="5"/>
      <pc:docMkLst>
        <pc:docMk/>
      </pc:docMkLst>
      <pc:sldChg chg="modSp">
        <pc:chgData name="Maria Del Mar Mañas Martinez" userId="S::maria.manas@snappet.org::67f3acc2-0360-426e-ba56-ef4e224d080b" providerId="AD" clId="Web-{5A832BEE-9D2F-66FF-19C9-9A99AE22CFA3}" dt="2022-09-08T11:12:29.449" v="5"/>
        <pc:sldMkLst>
          <pc:docMk/>
          <pc:sldMk cId="2815964027" sldId="268"/>
        </pc:sldMkLst>
        <pc:graphicFrameChg chg="mod modGraphic">
          <ac:chgData name="Maria Del Mar Mañas Martinez" userId="S::maria.manas@snappet.org::67f3acc2-0360-426e-ba56-ef4e224d080b" providerId="AD" clId="Web-{5A832BEE-9D2F-66FF-19C9-9A99AE22CFA3}" dt="2022-09-08T11:12:29.449" v="5"/>
          <ac:graphicFrameMkLst>
            <pc:docMk/>
            <pc:sldMk cId="2815964027" sldId="268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20937227-F2B6-52D3-B08E-5E8D73EDF9ED}"/>
    <pc:docChg chg="modSld">
      <pc:chgData name="Maria Del Mar Mañas Martinez" userId="S::maria.manas@snappet.org::67f3acc2-0360-426e-ba56-ef4e224d080b" providerId="AD" clId="Web-{20937227-F2B6-52D3-B08E-5E8D73EDF9ED}" dt="2022-10-19T16:22:25.601" v="13"/>
      <pc:docMkLst>
        <pc:docMk/>
      </pc:docMkLst>
      <pc:sldChg chg="modSp">
        <pc:chgData name="Maria Del Mar Mañas Martinez" userId="S::maria.manas@snappet.org::67f3acc2-0360-426e-ba56-ef4e224d080b" providerId="AD" clId="Web-{20937227-F2B6-52D3-B08E-5E8D73EDF9ED}" dt="2022-10-19T16:21:59.569" v="5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20937227-F2B6-52D3-B08E-5E8D73EDF9ED}" dt="2022-10-19T16:21:59.569" v="5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20937227-F2B6-52D3-B08E-5E8D73EDF9ED}" dt="2022-10-19T16:22:25.601" v="13"/>
        <pc:sldMkLst>
          <pc:docMk/>
          <pc:sldMk cId="2815964027" sldId="268"/>
        </pc:sldMkLst>
        <pc:graphicFrameChg chg="mod modGraphic">
          <ac:chgData name="Maria Del Mar Mañas Martinez" userId="S::maria.manas@snappet.org::67f3acc2-0360-426e-ba56-ef4e224d080b" providerId="AD" clId="Web-{20937227-F2B6-52D3-B08E-5E8D73EDF9ED}" dt="2022-10-19T16:22:25.601" v="13"/>
          <ac:graphicFrameMkLst>
            <pc:docMk/>
            <pc:sldMk cId="2815964027" sldId="268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8A56E3AC-E068-F548-B32F-F6C02B92123A}"/>
    <pc:docChg chg="modSld">
      <pc:chgData name="Maria Del Mar Mañas Martinez" userId="S::maria.manas@snappet.org::67f3acc2-0360-426e-ba56-ef4e224d080b" providerId="AD" clId="Web-{8A56E3AC-E068-F548-B32F-F6C02B92123A}" dt="2022-09-07T19:18:50.950" v="15"/>
      <pc:docMkLst>
        <pc:docMk/>
      </pc:docMkLst>
      <pc:sldChg chg="modSp">
        <pc:chgData name="Maria Del Mar Mañas Martinez" userId="S::maria.manas@snappet.org::67f3acc2-0360-426e-ba56-ef4e224d080b" providerId="AD" clId="Web-{8A56E3AC-E068-F548-B32F-F6C02B92123A}" dt="2022-09-07T19:18:22.606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8A56E3AC-E068-F548-B32F-F6C02B92123A}" dt="2022-09-07T19:18:22.606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8A56E3AC-E068-F548-B32F-F6C02B92123A}" dt="2022-09-07T19:18:50.950" v="15"/>
        <pc:sldMkLst>
          <pc:docMk/>
          <pc:sldMk cId="2815964027" sldId="268"/>
        </pc:sldMkLst>
        <pc:graphicFrameChg chg="mod modGraphic">
          <ac:chgData name="Maria Del Mar Mañas Martinez" userId="S::maria.manas@snappet.org::67f3acc2-0360-426e-ba56-ef4e224d080b" providerId="AD" clId="Web-{8A56E3AC-E068-F548-B32F-F6C02B92123A}" dt="2022-09-07T19:18:50.950" v="15"/>
          <ac:graphicFrameMkLst>
            <pc:docMk/>
            <pc:sldMk cId="2815964027" sldId="268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0840044E-4D14-7104-8D05-1095D93CF2AB}"/>
    <pc:docChg chg="modSld">
      <pc:chgData name="Viviana Saavedra" userId="S::viviana.saavedra@snappet.org::aa95fd6c-3033-4ac3-a8a2-8731ac2a924c" providerId="AD" clId="Web-{0840044E-4D14-7104-8D05-1095D93CF2AB}" dt="2022-08-01T09:11:43.682" v="57"/>
      <pc:docMkLst>
        <pc:docMk/>
      </pc:docMkLst>
      <pc:sldChg chg="modSp">
        <pc:chgData name="Viviana Saavedra" userId="S::viviana.saavedra@snappet.org::aa95fd6c-3033-4ac3-a8a2-8731ac2a924c" providerId="AD" clId="Web-{0840044E-4D14-7104-8D05-1095D93CF2AB}" dt="2022-08-01T09:11:43.682" v="57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0840044E-4D14-7104-8D05-1095D93CF2AB}" dt="2022-08-01T09:11:43.682" v="5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F1FC1239-B5EA-AF8F-04B5-00291DD8635E}"/>
    <pc:docChg chg="modSld">
      <pc:chgData name="Maria Del Mar Mañas Martinez" userId="S::maria.manas@snappet.org::67f3acc2-0360-426e-ba56-ef4e224d080b" providerId="AD" clId="Web-{F1FC1239-B5EA-AF8F-04B5-00291DD8635E}" dt="2022-12-01T10:04:57.132" v="3"/>
      <pc:docMkLst>
        <pc:docMk/>
      </pc:docMkLst>
      <pc:sldChg chg="modSp">
        <pc:chgData name="Maria Del Mar Mañas Martinez" userId="S::maria.manas@snappet.org::67f3acc2-0360-426e-ba56-ef4e224d080b" providerId="AD" clId="Web-{F1FC1239-B5EA-AF8F-04B5-00291DD8635E}" dt="2022-12-01T10:04:57.132" v="3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F1FC1239-B5EA-AF8F-04B5-00291DD8635E}" dt="2022-12-01T10:04:57.132" v="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C596C06D-2EC2-0F7C-AB70-AEFB87262214}"/>
    <pc:docChg chg="modSld">
      <pc:chgData name="Maria Del Mar Mañas Martinez" userId="S::maria.manas@snappet.org::67f3acc2-0360-426e-ba56-ef4e224d080b" providerId="AD" clId="Web-{C596C06D-2EC2-0F7C-AB70-AEFB87262214}" dt="2022-09-08T10:33:15.554" v="89"/>
      <pc:docMkLst>
        <pc:docMk/>
      </pc:docMkLst>
      <pc:sldChg chg="addSp delSp modSp">
        <pc:chgData name="Maria Del Mar Mañas Martinez" userId="S::maria.manas@snappet.org::67f3acc2-0360-426e-ba56-ef4e224d080b" providerId="AD" clId="Web-{C596C06D-2EC2-0F7C-AB70-AEFB87262214}" dt="2022-09-08T10:32:37.178" v="69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C596C06D-2EC2-0F7C-AB70-AEFB87262214}" dt="2022-09-08T10:32:37.178" v="69"/>
          <ac:graphicFrameMkLst>
            <pc:docMk/>
            <pc:sldMk cId="1333967645" sldId="259"/>
            <ac:graphicFrameMk id="2" creationId="{457224D1-104C-F8A9-EB45-2067343875DC}"/>
          </ac:graphicFrameMkLst>
        </pc:graphicFrameChg>
        <pc:graphicFrameChg chg="add del mod modGraphic">
          <ac:chgData name="Maria Del Mar Mañas Martinez" userId="S::maria.manas@snappet.org::67f3acc2-0360-426e-ba56-ef4e224d080b" providerId="AD" clId="Web-{C596C06D-2EC2-0F7C-AB70-AEFB87262214}" dt="2022-09-08T10:29:35.345" v="24"/>
          <ac:graphicFrameMkLst>
            <pc:docMk/>
            <pc:sldMk cId="1333967645" sldId="259"/>
            <ac:graphicFrameMk id="5" creationId="{55BCFFBF-A5C1-7112-93B6-5867A5A1F058}"/>
          </ac:graphicFrameMkLst>
        </pc:graphicFrameChg>
      </pc:sldChg>
      <pc:sldChg chg="modSp">
        <pc:chgData name="Maria Del Mar Mañas Martinez" userId="S::maria.manas@snappet.org::67f3acc2-0360-426e-ba56-ef4e224d080b" providerId="AD" clId="Web-{C596C06D-2EC2-0F7C-AB70-AEFB87262214}" dt="2022-09-08T10:33:15.554" v="89"/>
        <pc:sldMkLst>
          <pc:docMk/>
          <pc:sldMk cId="2815964027" sldId="268"/>
        </pc:sldMkLst>
        <pc:graphicFrameChg chg="mod modGraphic">
          <ac:chgData name="Maria Del Mar Mañas Martinez" userId="S::maria.manas@snappet.org::67f3acc2-0360-426e-ba56-ef4e224d080b" providerId="AD" clId="Web-{C596C06D-2EC2-0F7C-AB70-AEFB87262214}" dt="2022-09-08T10:33:15.554" v="89"/>
          <ac:graphicFrameMkLst>
            <pc:docMk/>
            <pc:sldMk cId="2815964027" sldId="268"/>
            <ac:graphicFrameMk id="4" creationId="{DDA80BDB-E941-C2AB-612D-B90ABDF40270}"/>
          </ac:graphicFrameMkLst>
        </pc:graphicFrameChg>
      </pc:sldChg>
    </pc:docChg>
  </pc:docChgLst>
  <pc:docChgLst>
    <pc:chgData name="Ibán Useros Revesado" userId="S::iban.useros@snappet.org::abd66825-fb6e-44f2-9656-96bf8eac36ac" providerId="AD" clId="Web-{8D96E54C-8F09-D99D-146D-E671D17418C3}"/>
    <pc:docChg chg="modSld">
      <pc:chgData name="Ibán Useros Revesado" userId="S::iban.useros@snappet.org::abd66825-fb6e-44f2-9656-96bf8eac36ac" providerId="AD" clId="Web-{8D96E54C-8F09-D99D-146D-E671D17418C3}" dt="2023-12-30T16:29:45.933" v="4" actId="20577"/>
      <pc:docMkLst>
        <pc:docMk/>
      </pc:docMkLst>
      <pc:sldChg chg="modSp">
        <pc:chgData name="Ibán Useros Revesado" userId="S::iban.useros@snappet.org::abd66825-fb6e-44f2-9656-96bf8eac36ac" providerId="AD" clId="Web-{8D96E54C-8F09-D99D-146D-E671D17418C3}" dt="2023-12-30T16:29:34.464" v="2" actId="20577"/>
        <pc:sldMkLst>
          <pc:docMk/>
          <pc:sldMk cId="1802548540" sldId="264"/>
        </pc:sldMkLst>
        <pc:spChg chg="mod">
          <ac:chgData name="Ibán Useros Revesado" userId="S::iban.useros@snappet.org::abd66825-fb6e-44f2-9656-96bf8eac36ac" providerId="AD" clId="Web-{8D96E54C-8F09-D99D-146D-E671D17418C3}" dt="2023-12-30T16:29:34.464" v="2" actId="20577"/>
          <ac:spMkLst>
            <pc:docMk/>
            <pc:sldMk cId="1802548540" sldId="264"/>
            <ac:spMk id="9" creationId="{2520139A-6A55-E672-2D73-D9ED726BFEAF}"/>
          </ac:spMkLst>
        </pc:spChg>
      </pc:sldChg>
      <pc:sldChg chg="modSp">
        <pc:chgData name="Ibán Useros Revesado" userId="S::iban.useros@snappet.org::abd66825-fb6e-44f2-9656-96bf8eac36ac" providerId="AD" clId="Web-{8D96E54C-8F09-D99D-146D-E671D17418C3}" dt="2023-12-30T16:29:45.933" v="4" actId="20577"/>
        <pc:sldMkLst>
          <pc:docMk/>
          <pc:sldMk cId="2815964027" sldId="268"/>
        </pc:sldMkLst>
        <pc:spChg chg="mod">
          <ac:chgData name="Ibán Useros Revesado" userId="S::iban.useros@snappet.org::abd66825-fb6e-44f2-9656-96bf8eac36ac" providerId="AD" clId="Web-{8D96E54C-8F09-D99D-146D-E671D17418C3}" dt="2023-12-30T16:29:45.933" v="4" actId="20577"/>
          <ac:spMkLst>
            <pc:docMk/>
            <pc:sldMk cId="2815964027" sldId="268"/>
            <ac:spMk id="9" creationId="{2520139A-6A55-E672-2D73-D9ED726BFEAF}"/>
          </ac:spMkLst>
        </pc:spChg>
      </pc:sldChg>
    </pc:docChg>
  </pc:docChgLst>
  <pc:docChgLst>
    <pc:chgData name="Ibán Useros Revesado" userId="S::iban.useros@snappet.org::abd66825-fb6e-44f2-9656-96bf8eac36ac" providerId="AD" clId="Web-{A576F191-4EB6-9ECB-D592-84C4EDF93AA6}"/>
    <pc:docChg chg="modSld">
      <pc:chgData name="Ibán Useros Revesado" userId="S::iban.useros@snappet.org::abd66825-fb6e-44f2-9656-96bf8eac36ac" providerId="AD" clId="Web-{A576F191-4EB6-9ECB-D592-84C4EDF93AA6}" dt="2023-12-30T16:28:43.889" v="144"/>
      <pc:docMkLst>
        <pc:docMk/>
      </pc:docMkLst>
      <pc:sldChg chg="addSp delSp modSp">
        <pc:chgData name="Ibán Useros Revesado" userId="S::iban.useros@snappet.org::abd66825-fb6e-44f2-9656-96bf8eac36ac" providerId="AD" clId="Web-{A576F191-4EB6-9ECB-D592-84C4EDF93AA6}" dt="2023-12-30T16:28:43.889" v="144"/>
        <pc:sldMkLst>
          <pc:docMk/>
          <pc:sldMk cId="1802548540" sldId="264"/>
        </pc:sldMkLst>
        <pc:graphicFrameChg chg="add del mod modGraphic">
          <ac:chgData name="Ibán Useros Revesado" userId="S::iban.useros@snappet.org::abd66825-fb6e-44f2-9656-96bf8eac36ac" providerId="AD" clId="Web-{A576F191-4EB6-9ECB-D592-84C4EDF93AA6}" dt="2023-12-30T16:28:43.889" v="144"/>
          <ac:graphicFrameMkLst>
            <pc:docMk/>
            <pc:sldMk cId="1802548540" sldId="264"/>
            <ac:graphicFrameMk id="3" creationId="{98A3447B-D72A-4855-E7CB-CDC67798ABEA}"/>
          </ac:graphicFrameMkLst>
        </pc:graphicFrameChg>
        <pc:graphicFrameChg chg="mod modGraphic">
          <ac:chgData name="Ibán Useros Revesado" userId="S::iban.useros@snappet.org::abd66825-fb6e-44f2-9656-96bf8eac36ac" providerId="AD" clId="Web-{A576F191-4EB6-9ECB-D592-84C4EDF93AA6}" dt="2023-12-30T16:22:23.168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Ibán Useros Revesado" userId="S::iban.useros@snappet.org::abd66825-fb6e-44f2-9656-96bf8eac36ac" providerId="AD" clId="Web-{A576F191-4EB6-9ECB-D592-84C4EDF93AA6}" dt="2023-12-30T16:27:36.167" v="138"/>
        <pc:sldMkLst>
          <pc:docMk/>
          <pc:sldMk cId="2815964027" sldId="268"/>
        </pc:sldMkLst>
        <pc:graphicFrameChg chg="mod modGraphic">
          <ac:chgData name="Ibán Useros Revesado" userId="S::iban.useros@snappet.org::abd66825-fb6e-44f2-9656-96bf8eac36ac" providerId="AD" clId="Web-{A576F191-4EB6-9ECB-D592-84C4EDF93AA6}" dt="2023-12-30T16:27:36.167" v="138"/>
          <ac:graphicFrameMkLst>
            <pc:docMk/>
            <pc:sldMk cId="2815964027" sldId="268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9735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118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ES" sz="2200" b="1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10 lecciones que tienen como propósito desarrollar habilidades y modos de pensar basados en la comprensión y la comparación de atributos de los objetos del mundo natural.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/>
              <a:t>que implican la comprensión de las relaciones entre magnitudes utilizando la experimentación.</a:t>
            </a:r>
            <a:endParaRPr lang="es-ES" altLang="es-ES" sz="11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>
                <a:solidFill>
                  <a:srgbClr val="FF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10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sz="1100"/>
              <a:t>Regla métrica, regla en centímetros, libro de texto, cuentagotas, taza medidora de 1 L, billetes, bolsas de arena, baldes, juego de tazas medidoras (cuarto, pinta y taza), objetos variados, fichas, escala métrica, barajas de cartas y hojas en cuadrícula.</a:t>
            </a:r>
            <a:br>
              <a:rPr lang="es-ES" sz="1100">
                <a:solidFill>
                  <a:srgbClr val="FF0000"/>
                </a:solidFill>
              </a:rPr>
            </a:br>
            <a:endParaRPr lang="es-ES" sz="110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5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     </a:t>
                      </a:r>
                    </a:p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/>
                        <a:t>Objetivo de aprendizaje </a:t>
                      </a:r>
                      <a:r>
                        <a:rPr lang="es-ES" sz="1200" b="0" err="1"/>
                        <a:t>Snappet</a:t>
                      </a:r>
                      <a:r>
                        <a:rPr lang="es-ES" sz="1200" b="0"/>
                        <a:t> (contenido matemático)</a:t>
                      </a:r>
                    </a:p>
                    <a:p>
                      <a:endParaRPr lang="es-ES" sz="1200" b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  <a:endParaRPr lang="es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Ejercicio 3</a:t>
                      </a:r>
                    </a:p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/>
                    </a:p>
                    <a:p>
                      <a:pPr algn="l"/>
                      <a:r>
                        <a:rPr lang="es-ES" sz="1200" b="0"/>
                        <a:t>Objetivo de aprendizaje </a:t>
                      </a:r>
                      <a:r>
                        <a:rPr lang="es-ES" sz="1200" b="0" err="1"/>
                        <a:t>Snappet</a:t>
                      </a:r>
                      <a:r>
                        <a:rPr lang="es-ES" sz="1200" b="0"/>
                        <a:t> </a:t>
                      </a:r>
                    </a:p>
                    <a:p>
                      <a:r>
                        <a:rPr lang="es-ES" sz="1200" b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  <a:p>
                      <a:endParaRPr lang="es-ES" sz="1200"/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trimestre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/>
                    </a:p>
                    <a:p>
                      <a:r>
                        <a:rPr lang="es-ES" sz="1200" b="1"/>
                        <a:t>Criterio de evaluación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549496"/>
              </p:ext>
            </p:extLst>
          </p:nvPr>
        </p:nvGraphicFramePr>
        <p:xfrm>
          <a:off x="613764" y="1084464"/>
          <a:ext cx="10721961" cy="5346787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347789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 sz="1100" b="1" i="0" u="none" strike="noStrike" kern="1200" baseline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 sz="1100" b="1" i="0" u="none" strike="noStrike" kern="1200" baseline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  <a:endParaRPr lang="es-ES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117586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B. </a:t>
                      </a:r>
                      <a:r>
                        <a:rPr lang="es-ES" sz="11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 medida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de la medida se caracteriza por la comprensión y comparación de atributos de los objetos del mundo natural. Entender y elegir las unidades adecuadas para estimar, medir y comparar; utilizar instrumentos adecuados para realizar mediciones; y comprender las relaciones entre magnitudes utilizando la experimentación son los ejes centrales de este sentido.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Magnitud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 1.1. </a:t>
                      </a: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Unidades convencionales del Sistema Métrico Decimal (longitud, masa, capacidad, volumen y superficie), tiempo y grado (ángulos) en contextos de la vida cotidiana: selección y uso de las unidades adecuadas.</a:t>
                      </a:r>
                      <a:endParaRPr lang="es-ES" sz="1100" b="1" i="0" u="none" strike="noStrike" kern="120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95576"/>
                  </a:ext>
                </a:extLst>
              </a:tr>
              <a:tr h="2154619"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Estimación y relaciones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 3.1. </a:t>
                      </a:r>
                      <a:r>
                        <a:rPr lang="es-E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de comparación y ordenación de medidas de la misma magnitud, aplicando las equivalencias entre unidades (sistema métrico decimal) en problemas de la vida cotidiana.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 kern="120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 3.3. </a:t>
                      </a:r>
                      <a:r>
                        <a:rPr lang="es-E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Estimación de medidas de ángulos y superficies por comparación, </a:t>
                      </a:r>
                      <a:r>
                        <a:rPr lang="es-ES" sz="1100" b="0" i="0" u="none" strike="noStrike" kern="1200" noProof="0">
                          <a:effectLst/>
                        </a:rPr>
                        <a:t>utilizando la cuadrícula, comparando con un referente conocido, con un múltiplo o fracción de un referente conocido </a:t>
                      </a:r>
                      <a:r>
                        <a:rPr lang="es-E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.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 3.4. </a:t>
                      </a:r>
                      <a:r>
                        <a:rPr lang="es-E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Evaluación de resultados de mediciones y estimaciones o cálculos de medidas, razonando si son o no posibles.</a:t>
                      </a:r>
                    </a:p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kern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713118"/>
                  </a:ext>
                </a:extLst>
              </a:tr>
              <a:tr h="1668516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A. </a:t>
                      </a:r>
                      <a:r>
                        <a:rPr lang="es-ES" sz="11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Sentido numérico</a:t>
                      </a:r>
                      <a:endParaRPr lang="en-US" sz="1100" b="0" i="0" u="none" strike="noStrike" noProof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 sentido numérico se caracteriza por el desarrollo de habilidades y modos de pensar basados en la comprensión, la representación y el uso flexible de números y operaciones para, por ejemplo, orientar la toma de decisiones.</a:t>
                      </a:r>
                      <a:endParaRPr lang="es-ES" sz="1100" b="0" i="0" u="none" strike="noStrike" noProof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>
                      <a:noFill/>
                    </a:lnT>
                    <a:lnB w="0"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>
                          <a:solidFill>
                            <a:schemeClr val="accent1"/>
                          </a:solidFill>
                          <a:effectLst/>
                          <a:latin typeface="Calibri"/>
                          <a:cs typeface="Calibri"/>
                        </a:rPr>
                        <a:t>6</a:t>
                      </a:r>
                      <a:r>
                        <a:rPr lang="es-ES" sz="1100" b="0" i="0" u="none" strike="noStrike" noProof="0">
                          <a:effectLst/>
                        </a:rPr>
                        <a:t>. Educación financiera </a:t>
                      </a: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>
                      <a:noFill/>
                    </a:lnT>
                    <a:lnB w="0"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 b="1" i="0" u="none" strike="noStrike" kern="1200" noProof="0">
                          <a:solidFill>
                            <a:schemeClr val="accent1"/>
                          </a:solidFill>
                          <a:effectLst/>
                          <a:latin typeface="Calibri"/>
                          <a:cs typeface="Calibri"/>
                        </a:rPr>
                        <a:t>A 6.1. </a:t>
                      </a:r>
                      <a:r>
                        <a:rPr lang="es-ES" sz="1100" b="0" i="0" u="none" strike="noStrike" kern="1200" noProof="0">
                          <a:effectLst/>
                        </a:rPr>
                        <a:t> Sistema monetario europeo: monedas (1, 2 euros) y billetes de euro (1, 2, 5, 10, 20 y 50), valor y equivalencia. Uso en contextos reales del precio de artículos cotidianos. </a:t>
                      </a:r>
                      <a:endParaRPr lang="es-ES"/>
                    </a:p>
                  </a:txBody>
                  <a:tcPr marL="36000" marR="36000" marT="36000" marB="0">
                    <a:lnL w="0">
                      <a:noFill/>
                    </a:lnL>
                    <a:lnR w="0">
                      <a:noFill/>
                    </a:lnR>
                    <a:lnT>
                      <a:noFill/>
                    </a:lnT>
                    <a:lnB w="0"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167143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444187"/>
              </p:ext>
            </p:extLst>
          </p:nvPr>
        </p:nvGraphicFramePr>
        <p:xfrm>
          <a:off x="704168" y="813067"/>
          <a:ext cx="10783664" cy="4734550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3</a:t>
                      </a:r>
                      <a:r>
                        <a:rPr lang="es-ES" sz="900" b="1" i="0" u="none" strike="noStrike" baseline="300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1.2. Elaborar representaciones matemáticas que ayuden en la búsqueda y elección de estrategias y herramientas, incluidas las tecnológicas, para la resolución de una situación problematizada.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567681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900" b="0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  <a:endParaRPr lang="es-E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2.3. Comprobar la corrección matemática de las soluciones de un problema y su coherencia en el contexto planteado.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Formular y comprobar conjeturas sencillas o plantear problemas de tipo matemático en situaciones basadas en la vida cotidiana de forma guiada, reconociendo el valor del razonamiento y la argumentación para integrar y comprender nuevo conocimiento.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3.2 Plantear nuevos problemas sobre situaciones cotidianas que se resuelvan matemáticamente.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593490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Utilizar el pensamiento computacional organizando datos, descomponiendo en partes, reconociendo patrones, generalizando e interpretando, modificando y creando algoritmos de forma guiada para modelizar y automatizar situaciones de la vida cotidiana.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4.1. Modelizar situaciones de la vida cotidiana utilizando, de forma pautada, principios básicos del pensamiento computacional.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104333"/>
                  </a:ext>
                </a:extLst>
              </a:tr>
              <a:tr h="1129634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5.1. Utilizar conexiones entre diferentes elementos matemáticos movilizando conocimientos y experiencias propios.</a:t>
                      </a:r>
                    </a:p>
                    <a:p>
                      <a:endParaRPr lang="es-ES" sz="1000" b="0" i="0" u="none" strike="noStrike" kern="120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5.2. Utilizar las conexiones entre las matemáticas, otras áreas y la vida cotidiana para resolver problemas en contextos no matemáticos.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05960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>
                <a:solidFill>
                  <a:srgbClr val="FF0000"/>
                </a:solidFill>
              </a:rPr>
              <a:t> </a:t>
            </a:r>
            <a:r>
              <a:rPr lang="es-ES" sz="1700" b="1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223721"/>
              </p:ext>
            </p:extLst>
          </p:nvPr>
        </p:nvGraphicFramePr>
        <p:xfrm>
          <a:off x="348343" y="845177"/>
          <a:ext cx="11277600" cy="2103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Convertir medidas de longitud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872. Relacionar una unidad de medida con otra menor.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3. Estimación y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962. 5.1. Realizar conexiones matemáticas, aplicando conocimientos y experiencias propias.</a:t>
                      </a:r>
                      <a:endParaRPr lang="es-ES" sz="1000" b="1" u="sng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 las matemáticas implicadas en otras áreas…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STEM1, STEM3, CD3, CD5, CC4, CCEC1.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Convertir medidas de masa y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capacidad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873. Relacionar unidades de medida.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3. Estimación y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kern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  Producir representaciones matemáticas para la resolución de una situación problematizada.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  STEM1, STEM2, STEM4, CD2, CPSAA5, CE1, CE3, CCEC4</a:t>
                      </a: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.</a:t>
                      </a:r>
                      <a:endParaRPr lang="en-GB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872755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5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</a:t>
            </a:r>
            <a:r>
              <a:rPr lang="es-ES_tradnl" sz="2400" b="1" dirty="0">
                <a:solidFill>
                  <a:srgbClr val="009ED0"/>
                </a:solidFill>
                <a:latin typeface="ABeZeh"/>
              </a:rPr>
              <a:t> 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6-10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681303"/>
              </p:ext>
            </p:extLst>
          </p:nvPr>
        </p:nvGraphicFramePr>
        <p:xfrm>
          <a:off x="348343" y="845177"/>
          <a:ext cx="11288883" cy="34716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366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Resolver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</a:t>
                      </a: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roblemas con tiempo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1145. Calcular qué tiempo ha pasado.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3. Estimación y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960. 4.1. Utilizar principios básicos del pensamiento computacional de forma guiada.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4.1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Utilizar el pensamiento computacional organizando datos, descomponiendo en partes, reconociendo patrones…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STEM1, STEM2, STEM3, CD1, CD3, CD5, CE3.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Unidades de tiempo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331. Conocer medidas de tiempo (h,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min, s)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960. 4.1. Utilizar principios básicos del pensamiento computacional de forma guiada.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4.1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Utilizar el pensamiento computacional organizando datos, descomponiendo en partes, reconociendo patrones…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STEM1, STEM2, STEM3, CD1, CD3, CD5, CE3.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Resolver problemas con dinero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874. Resolver situaciones con dinero.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6. Educación financiera</a:t>
                      </a:r>
                      <a:endParaRPr lang="es-ES" sz="900" b="0" i="0" u="none" strike="noStrike" dirty="0" err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 6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959. 3.2. Dar ejemplos de problemas sobre situaciones cotidianas que se resuelven matemáticamente.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 en situaciones basadas en la vida cotidiana…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CCL1, STEM1, STEM2, CD1, CD3, CD5,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5.7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Unidades de superficie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567. Convertir medidas de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superficie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3. Estimación y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953. 1.1. Interpretar situaciones cotidianas, comprendiendo las preguntas y planteando estrategias.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  STEM1, STEM2, STEM4, CD2, CPSAA5, CE1, CE3, CCEC4</a:t>
                      </a: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995183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5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6-10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9640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8833C0-A4D8-47C5-ADA3-BEF202D7D9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B1F69A-18C0-4C8E-BDD4-263B9F034C94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4A9FBE1-90ED-45B6-A655-EA0A8C1B65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6</Slides>
  <Notes>4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revision>38</cp:revision>
  <dcterms:created xsi:type="dcterms:W3CDTF">2022-06-17T12:01:50Z</dcterms:created>
  <dcterms:modified xsi:type="dcterms:W3CDTF">2023-12-30T16:29:50Z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