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65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3F3F9"/>
    <a:srgbClr val="E7F5FA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25D1D-85EF-6217-60D3-E1B305E9EE96}" v="1068" dt="2023-12-30T17:33:59.274"/>
    <p1510:client id="{2F905141-EDED-B928-E4E7-4D3C0B915529}" v="38" dt="2022-09-07T06:19:32.332"/>
    <p1510:client id="{545FEBC2-4F00-0C80-889A-7EBAB041AADA}" v="14" dt="2022-09-07T19:30:54.013"/>
    <p1510:client id="{779A3A2A-FF27-43E0-EE4F-1792139EDBAC}" v="2" dt="2023-10-11T11:21:42.457"/>
    <p1510:client id="{86C70CEC-9E0C-2164-7B58-3FEE33976A49}" v="31" dt="2024-01-03T14:57:51.921"/>
    <p1510:client id="{C532C821-14E6-F1A4-965B-0F2EF6D32A97}" v="33" dt="2022-08-01T09:12:30.6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316" y="116"/>
      </p:cViewPr>
      <p:guideLst>
        <p:guide orient="horz" pos="210"/>
        <p:guide pos="65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2F905141-EDED-B928-E4E7-4D3C0B915529}"/>
    <pc:docChg chg="modSld">
      <pc:chgData name="Viviana Saavedra" userId="S::viviana.saavedra@snappet.org::aa95fd6c-3033-4ac3-a8a2-8731ac2a924c" providerId="AD" clId="Web-{2F905141-EDED-B928-E4E7-4D3C0B915529}" dt="2022-09-07T06:19:28.754" v="35"/>
      <pc:docMkLst>
        <pc:docMk/>
      </pc:docMkLst>
      <pc:sldChg chg="modSp">
        <pc:chgData name="Viviana Saavedra" userId="S::viviana.saavedra@snappet.org::aa95fd6c-3033-4ac3-a8a2-8731ac2a924c" providerId="AD" clId="Web-{2F905141-EDED-B928-E4E7-4D3C0B915529}" dt="2022-09-07T06:19:28.754" v="35"/>
        <pc:sldMkLst>
          <pc:docMk/>
          <pc:sldMk cId="3526253462" sldId="268"/>
        </pc:sldMkLst>
        <pc:graphicFrameChg chg="mod modGraphic">
          <ac:chgData name="Viviana Saavedra" userId="S::viviana.saavedra@snappet.org::aa95fd6c-3033-4ac3-a8a2-8731ac2a924c" providerId="AD" clId="Web-{2F905141-EDED-B928-E4E7-4D3C0B915529}" dt="2022-09-07T06:19:28.754" v="35"/>
          <ac:graphicFrameMkLst>
            <pc:docMk/>
            <pc:sldMk cId="3526253462" sldId="268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779A3A2A-FF27-43E0-EE4F-1792139EDBAC}"/>
    <pc:docChg chg="modSld">
      <pc:chgData name="Maria Del Mar Mañas Martinez" userId="S::maria.manas@snappet.org::67f3acc2-0360-426e-ba56-ef4e224d080b" providerId="AD" clId="Web-{779A3A2A-FF27-43E0-EE4F-1792139EDBAC}" dt="2023-10-11T11:21:42.457" v="1"/>
      <pc:docMkLst>
        <pc:docMk/>
      </pc:docMkLst>
      <pc:sldChg chg="addSp delSp modSp">
        <pc:chgData name="Maria Del Mar Mañas Martinez" userId="S::maria.manas@snappet.org::67f3acc2-0360-426e-ba56-ef4e224d080b" providerId="AD" clId="Web-{779A3A2A-FF27-43E0-EE4F-1792139EDBAC}" dt="2023-10-11T11:21:42.457" v="1"/>
        <pc:sldMkLst>
          <pc:docMk/>
          <pc:sldMk cId="3526253462" sldId="268"/>
        </pc:sldMkLst>
        <pc:graphicFrameChg chg="add del mod">
          <ac:chgData name="Maria Del Mar Mañas Martinez" userId="S::maria.manas@snappet.org::67f3acc2-0360-426e-ba56-ef4e224d080b" providerId="AD" clId="Web-{779A3A2A-FF27-43E0-EE4F-1792139EDBAC}" dt="2023-10-11T11:21:42.457" v="1"/>
          <ac:graphicFrameMkLst>
            <pc:docMk/>
            <pc:sldMk cId="3526253462" sldId="268"/>
            <ac:graphicFrameMk id="3" creationId="{91C92EF6-5C41-FC55-54BD-DE7DBAAB79E9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545FEBC2-4F00-0C80-889A-7EBAB041AADA}"/>
    <pc:docChg chg="modSld">
      <pc:chgData name="Maria Del Mar Mañas Martinez" userId="S::maria.manas@snappet.org::67f3acc2-0360-426e-ba56-ef4e224d080b" providerId="AD" clId="Web-{545FEBC2-4F00-0C80-889A-7EBAB041AADA}" dt="2022-09-07T19:30:54.013" v="11"/>
      <pc:docMkLst>
        <pc:docMk/>
      </pc:docMkLst>
      <pc:sldChg chg="modSp">
        <pc:chgData name="Maria Del Mar Mañas Martinez" userId="S::maria.manas@snappet.org::67f3acc2-0360-426e-ba56-ef4e224d080b" providerId="AD" clId="Web-{545FEBC2-4F00-0C80-889A-7EBAB041AADA}" dt="2022-09-07T19:20:03.271" v="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545FEBC2-4F00-0C80-889A-7EBAB041AADA}" dt="2022-09-07T19:20:03.271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545FEBC2-4F00-0C80-889A-7EBAB041AADA}" dt="2022-09-07T19:30:42.762" v="7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545FEBC2-4F00-0C80-889A-7EBAB041AADA}" dt="2022-09-07T19:30:42.762" v="7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Maria Del Mar Mañas Martinez" userId="S::maria.manas@snappet.org::67f3acc2-0360-426e-ba56-ef4e224d080b" providerId="AD" clId="Web-{545FEBC2-4F00-0C80-889A-7EBAB041AADA}" dt="2022-09-07T19:30:54.013" v="11"/>
        <pc:sldMkLst>
          <pc:docMk/>
          <pc:sldMk cId="3526253462" sldId="268"/>
        </pc:sldMkLst>
        <pc:graphicFrameChg chg="mod modGraphic">
          <ac:chgData name="Maria Del Mar Mañas Martinez" userId="S::maria.manas@snappet.org::67f3acc2-0360-426e-ba56-ef4e224d080b" providerId="AD" clId="Web-{545FEBC2-4F00-0C80-889A-7EBAB041AADA}" dt="2022-09-07T19:30:54.013" v="11"/>
          <ac:graphicFrameMkLst>
            <pc:docMk/>
            <pc:sldMk cId="3526253462" sldId="268"/>
            <ac:graphicFrameMk id="4" creationId="{DDA80BDB-E941-C2AB-612D-B90ABDF40270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18B25D1D-85EF-6217-60D3-E1B305E9EE96}"/>
    <pc:docChg chg="addSld delSld modSld">
      <pc:chgData name="Ibán Useros Revesado" userId="S::iban.useros@snappet.org::abd66825-fb6e-44f2-9656-96bf8eac36ac" providerId="AD" clId="Web-{18B25D1D-85EF-6217-60D3-E1B305E9EE96}" dt="2023-12-30T17:33:59.274" v="992" actId="20577"/>
      <pc:docMkLst>
        <pc:docMk/>
      </pc:docMkLst>
      <pc:sldChg chg="modSp">
        <pc:chgData name="Ibán Useros Revesado" userId="S::iban.useros@snappet.org::abd66825-fb6e-44f2-9656-96bf8eac36ac" providerId="AD" clId="Web-{18B25D1D-85EF-6217-60D3-E1B305E9EE96}" dt="2023-12-30T17:33:59.274" v="992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18B25D1D-85EF-6217-60D3-E1B305E9EE96}" dt="2023-12-30T17:33:59.274" v="992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modSp">
        <pc:chgData name="Ibán Useros Revesado" userId="S::iban.useros@snappet.org::abd66825-fb6e-44f2-9656-96bf8eac36ac" providerId="AD" clId="Web-{18B25D1D-85EF-6217-60D3-E1B305E9EE96}" dt="2023-12-30T17:33:50.117" v="989" actId="20577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18B25D1D-85EF-6217-60D3-E1B305E9EE96}" dt="2023-12-30T17:33:50.117" v="989" actId="20577"/>
          <ac:spMkLst>
            <pc:docMk/>
            <pc:sldMk cId="1802548540" sldId="264"/>
            <ac:spMk id="7" creationId="{2520139A-6A55-E672-2D73-D9ED726BFEAF}"/>
          </ac:spMkLst>
        </pc:spChg>
        <pc:graphicFrameChg chg="mod modGraphic">
          <ac:chgData name="Ibán Useros Revesado" userId="S::iban.useros@snappet.org::abd66825-fb6e-44f2-9656-96bf8eac36ac" providerId="AD" clId="Web-{18B25D1D-85EF-6217-60D3-E1B305E9EE96}" dt="2023-12-30T16:59:34.696" v="50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addSp delSp modSp">
        <pc:chgData name="Ibán Useros Revesado" userId="S::iban.useros@snappet.org::abd66825-fb6e-44f2-9656-96bf8eac36ac" providerId="AD" clId="Web-{18B25D1D-85EF-6217-60D3-E1B305E9EE96}" dt="2023-12-30T17:33:44.695" v="988" actId="20577"/>
        <pc:sldMkLst>
          <pc:docMk/>
          <pc:sldMk cId="3526253462" sldId="268"/>
        </pc:sldMkLst>
        <pc:spChg chg="mod">
          <ac:chgData name="Ibán Useros Revesado" userId="S::iban.useros@snappet.org::abd66825-fb6e-44f2-9656-96bf8eac36ac" providerId="AD" clId="Web-{18B25D1D-85EF-6217-60D3-E1B305E9EE96}" dt="2023-12-30T17:33:44.695" v="988" actId="20577"/>
          <ac:spMkLst>
            <pc:docMk/>
            <pc:sldMk cId="3526253462" sldId="268"/>
            <ac:spMk id="9" creationId="{2520139A-6A55-E672-2D73-D9ED726BFEAF}"/>
          </ac:spMkLst>
        </pc:spChg>
        <pc:graphicFrameChg chg="add del mod">
          <ac:chgData name="Ibán Useros Revesado" userId="S::iban.useros@snappet.org::abd66825-fb6e-44f2-9656-96bf8eac36ac" providerId="AD" clId="Web-{18B25D1D-85EF-6217-60D3-E1B305E9EE96}" dt="2023-12-30T17:20:17.414" v="951"/>
          <ac:graphicFrameMkLst>
            <pc:docMk/>
            <pc:sldMk cId="3526253462" sldId="268"/>
            <ac:graphicFrameMk id="3" creationId="{5F2E6BEB-7A1D-D471-29BD-B9B06A56BD71}"/>
          </ac:graphicFrameMkLst>
        </pc:graphicFrameChg>
        <pc:graphicFrameChg chg="mod modGraphic">
          <ac:chgData name="Ibán Useros Revesado" userId="S::iban.useros@snappet.org::abd66825-fb6e-44f2-9656-96bf8eac36ac" providerId="AD" clId="Web-{18B25D1D-85EF-6217-60D3-E1B305E9EE96}" dt="2023-12-30T17:33:19.756" v="985"/>
          <ac:graphicFrameMkLst>
            <pc:docMk/>
            <pc:sldMk cId="3526253462" sldId="268"/>
            <ac:graphicFrameMk id="4" creationId="{DDA80BDB-E941-C2AB-612D-B90ABDF40270}"/>
          </ac:graphicFrameMkLst>
        </pc:graphicFrameChg>
        <pc:graphicFrameChg chg="add del mod">
          <ac:chgData name="Ibán Useros Revesado" userId="S::iban.useros@snappet.org::abd66825-fb6e-44f2-9656-96bf8eac36ac" providerId="AD" clId="Web-{18B25D1D-85EF-6217-60D3-E1B305E9EE96}" dt="2023-12-30T17:20:41.586" v="953"/>
          <ac:graphicFrameMkLst>
            <pc:docMk/>
            <pc:sldMk cId="3526253462" sldId="268"/>
            <ac:graphicFrameMk id="8" creationId="{7A69FC17-F1B3-3BF8-CF03-E658711A82FD}"/>
          </ac:graphicFrameMkLst>
        </pc:graphicFrameChg>
      </pc:sldChg>
      <pc:sldChg chg="add del replId">
        <pc:chgData name="Ibán Useros Revesado" userId="S::iban.useros@snappet.org::abd66825-fb6e-44f2-9656-96bf8eac36ac" providerId="AD" clId="Web-{18B25D1D-85EF-6217-60D3-E1B305E9EE96}" dt="2023-12-30T17:33:28.772" v="986"/>
        <pc:sldMkLst>
          <pc:docMk/>
          <pc:sldMk cId="2093702210" sldId="269"/>
        </pc:sldMkLst>
      </pc:sldChg>
      <pc:sldChg chg="add del replId">
        <pc:chgData name="Ibán Useros Revesado" userId="S::iban.useros@snappet.org::abd66825-fb6e-44f2-9656-96bf8eac36ac" providerId="AD" clId="Web-{18B25D1D-85EF-6217-60D3-E1B305E9EE96}" dt="2023-12-30T17:03:31.377" v="507"/>
        <pc:sldMkLst>
          <pc:docMk/>
          <pc:sldMk cId="3366754000" sldId="269"/>
        </pc:sldMkLst>
      </pc:sldChg>
    </pc:docChg>
  </pc:docChgLst>
  <pc:docChgLst>
    <pc:chgData name="Ibán Useros Revesado" userId="S::iban.useros@snappet.org::abd66825-fb6e-44f2-9656-96bf8eac36ac" providerId="AD" clId="Web-{86C70CEC-9E0C-2164-7B58-3FEE33976A49}"/>
    <pc:docChg chg="modSld">
      <pc:chgData name="Ibán Useros Revesado" userId="S::iban.useros@snappet.org::abd66825-fb6e-44f2-9656-96bf8eac36ac" providerId="AD" clId="Web-{86C70CEC-9E0C-2164-7B58-3FEE33976A49}" dt="2024-01-03T14:57:51.702" v="21" actId="20577"/>
      <pc:docMkLst>
        <pc:docMk/>
      </pc:docMkLst>
      <pc:sldChg chg="modSp">
        <pc:chgData name="Ibán Useros Revesado" userId="S::iban.useros@snappet.org::abd66825-fb6e-44f2-9656-96bf8eac36ac" providerId="AD" clId="Web-{86C70CEC-9E0C-2164-7B58-3FEE33976A49}" dt="2024-01-03T14:57:25.435" v="18"/>
        <pc:sldMkLst>
          <pc:docMk/>
          <pc:sldMk cId="990749142" sldId="257"/>
        </pc:sldMkLst>
        <pc:graphicFrameChg chg="mod modGraphic">
          <ac:chgData name="Ibán Useros Revesado" userId="S::iban.useros@snappet.org::abd66825-fb6e-44f2-9656-96bf8eac36ac" providerId="AD" clId="Web-{86C70CEC-9E0C-2164-7B58-3FEE33976A49}" dt="2024-01-03T14:57:25.435" v="18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Ibán Useros Revesado" userId="S::iban.useros@snappet.org::abd66825-fb6e-44f2-9656-96bf8eac36ac" providerId="AD" clId="Web-{86C70CEC-9E0C-2164-7B58-3FEE33976A49}" dt="2024-01-03T14:57:51.702" v="21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86C70CEC-9E0C-2164-7B58-3FEE33976A49}" dt="2024-01-03T14:57:51.702" v="21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  <pc:docChgLst>
    <pc:chgData name="Viviana Saavedra" userId="S::viviana.saavedra@snappet.org::aa95fd6c-3033-4ac3-a8a2-8731ac2a924c" providerId="AD" clId="Web-{C532C821-14E6-F1A4-965B-0F2EF6D32A97}"/>
    <pc:docChg chg="modSld">
      <pc:chgData name="Viviana Saavedra" userId="S::viviana.saavedra@snappet.org::aa95fd6c-3033-4ac3-a8a2-8731ac2a924c" providerId="AD" clId="Web-{C532C821-14E6-F1A4-965B-0F2EF6D32A97}" dt="2022-08-01T09:12:28.553" v="30"/>
      <pc:docMkLst>
        <pc:docMk/>
      </pc:docMkLst>
      <pc:sldChg chg="modSp">
        <pc:chgData name="Viviana Saavedra" userId="S::viviana.saavedra@snappet.org::aa95fd6c-3033-4ac3-a8a2-8731ac2a924c" providerId="AD" clId="Web-{C532C821-14E6-F1A4-965B-0F2EF6D32A97}" dt="2022-08-01T09:12:28.553" v="3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C532C821-14E6-F1A4-965B-0F2EF6D32A97}" dt="2022-08-01T09:12:28.553" v="3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63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891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15 lecciones que tienen como propósito desarrollar habilidades y modos de pensar basados en la comprensión y la </a:t>
            </a:r>
            <a:r>
              <a:rPr lang="es-ES" altLang="es-ES" sz="1100" dirty="0">
                <a:ea typeface="MS Mincho"/>
                <a:cs typeface="Arial"/>
              </a:rPr>
              <a:t>apreciación de los aspectos geométricos del mundo</a:t>
            </a:r>
            <a:r>
              <a:rPr lang="es-ES" sz="1100" dirty="0">
                <a:ea typeface="Times New Roman" panose="02020603050405020304" pitchFamily="18" charset="0"/>
                <a:cs typeface="Arial"/>
              </a:rPr>
              <a:t>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</a:t>
            </a:r>
            <a:br>
              <a:rPr lang="es-ES" sz="1100" dirty="0"/>
            </a:br>
            <a:r>
              <a:rPr lang="es-ES" sz="1100" dirty="0"/>
              <a:t>la </a:t>
            </a:r>
            <a:r>
              <a:rPr 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i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dentificación, representación y clasificación de las formas</a:t>
            </a:r>
            <a:r>
              <a:rPr lang="es-ES" sz="1100" dirty="0"/>
              <a:t>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b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</a:b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15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Hojas con cuadrícula, palos, tarjetas en cartulina con las letras del alfabeto, imágenes simétricas y no simétricas, espejo, escuadra, cartabón, lápices, cuerpos geométricos, </a:t>
            </a:r>
            <a:br>
              <a:rPr lang="es-ES" sz="1100" dirty="0"/>
            </a:br>
            <a:r>
              <a:rPr lang="es-ES" sz="1100" i="1" dirty="0"/>
              <a:t>Post-it </a:t>
            </a:r>
            <a:r>
              <a:rPr lang="es-ES" sz="1100" dirty="0"/>
              <a:t>o similar, hilo o cuerda, compás y regla.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6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617536"/>
              </p:ext>
            </p:extLst>
          </p:nvPr>
        </p:nvGraphicFramePr>
        <p:xfrm>
          <a:off x="613764" y="1084464"/>
          <a:ext cx="10721961" cy="4354687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647401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espacial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espacial es fundamental para comprender y apreciar los aspectos geométricos del mundo. Identificar, representar y clasificar formas, descubrir sus propiedades y relaciones, describir sus movimientos y razonar con ellas constituyen sus elementos clave.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Formas geométricas de dos y tres dimensiones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 1.1.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Figuras geométricas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es-ES" sz="1100" b="0" i="0" u="none" strike="noStrike" noProof="0" dirty="0">
                          <a:effectLst/>
                        </a:rPr>
                        <a:t>(trapecios, rombos, cometas, polígonos compuestos, poliedros y cuerpos redondos)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en objetos de la vida cotidiana: identificación y clasificación</a:t>
                      </a:r>
                      <a:r>
                        <a:rPr lang="es-E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atendiendo a sus elementos y a las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relaciones entre ellos.</a:t>
                      </a:r>
                      <a:b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</a:b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 1.3.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Vocabulario geométrico: descripción verbal de los elementos y las propiedades de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figuras geométricas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b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</a:b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 1.4.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Propiedades de figuras geométricas: exploración mediante materiales manipulables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(cuadrículas, geoplanos, </a:t>
                      </a:r>
                      <a:r>
                        <a:rPr lang="es-E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policubos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, etc.) y herramientas digitales (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programas de</a:t>
                      </a:r>
                      <a: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geometría dinámica, realidad aumentada, robótica educativa, etc.).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10383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sistemas de representación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2.1. </a:t>
                      </a: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desplazamientos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 planos y mapas a partir de puntos de referencia (incluidos los puntos cardinales), direcciones y cálculo de distancias (escalas): descripción e interpretación con el vocabulario adecuado en soportes físicos y virtuales.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287567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Movimientos y transformaciones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3.1.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Transformaciones mediante giros, traslaciones y simetrías en situaciones de la vida cotidiana: identificación de figuras transformadas, generación a partir de patrones iniciales y predicción del resultado.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3.2.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Semejanza en situaciones de la vida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cotidiana: identificación de figuras semejantes, generación a partir de patrones iniciales y predicción del resultado.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935403"/>
              </p:ext>
            </p:extLst>
          </p:nvPr>
        </p:nvGraphicFramePr>
        <p:xfrm>
          <a:off x="704168" y="813067"/>
          <a:ext cx="10783664" cy="5441330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7278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pl-PL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STEM1, STEM2, STEM4, CD2, CPSAA5, CE1, CE3, CCEC4</a:t>
                      </a: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es-ES" dirty="0"/>
                    </a:p>
                  </a:txBody>
                  <a:tcPr marL="48377" marR="48377" marT="10366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1. Interpretar problemas de la vida cotidiana proporcionando una representación matemática de los mismos mediante conceptos, herramientas y estrategias para analizar la información más relevante.</a:t>
                      </a:r>
                      <a:endParaRPr lang="es-ES" dirty="0"/>
                    </a:p>
                  </a:txBody>
                  <a:tcPr marL="48377" marR="48377" marT="10366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C.E. 1.1. Comprender problemas de la vida cotidiana a través de la reformulación de la pregunta, de forma verbal y gráfica.</a:t>
                      </a:r>
                      <a:endParaRPr lang="es-ES" dirty="0"/>
                    </a:p>
                  </a:txBody>
                  <a:tcPr marL="48377" marR="48377" marT="10366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002999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2.3. Comprobar la corrección matemática de las soluciones de un problema y su coherencia en el contexto planteado..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Formular conjeturas matemáticas sencillas investigando patrones, propiedades y relaciones de forma guiada.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 Modelizar situaciones de la vida cotidiana utilizando, de forma pautada, principios básicos del pensamiento computacional.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41795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5.1. Utilizar conexiones entre diferentes elementos matemáticos movilizando conocimientos y experiencias propios.</a:t>
                      </a: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b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Utilizar las conexiones entre las matemáticas, otras áreas y la vida cotidiana para resolver problemas en contextos no matemáticos.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394339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Interpretar el lenguaje matemático sencillo presente en la vida cotidiana en diferentes formatos, adquiriendo vocabulario apropiado y mostrando la comprensión del mensaje.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475749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65380"/>
              </p:ext>
            </p:extLst>
          </p:nvPr>
        </p:nvGraphicFramePr>
        <p:xfrm>
          <a:off x="348343" y="641981"/>
          <a:ext cx="11277600" cy="58090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48229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5291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Posiciones de dos rectas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1134. Entender las posiciones de rectas.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1.3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3408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957. 2.3. Asegurar la validez de las soluciones de un problema y su coherencia con el contexto.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STEM2, CPSAA4, CPSAA5, CE3.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Posiciones relativas de rectas y circunferencias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507. Entender las posiciones de rectas y circunferencias en el espacio.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2645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957. 2.3. Asegurar la validez de las soluciones de un problema y su coherencia con el contexto.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STEM2, CPSAA4, CPSAA5, CE3.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11453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</a:t>
                      </a:r>
                    </a:p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ángulos según su amplitud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1111. Distinguir tipos de ángulos según su amplitud.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145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962.  5.1. Realizar conexiones matemáticas, aplicando conocimientos y experiencias propias.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29">
                <a:tc row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 ángulos según otros criterios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1110. Distinguir tipos de ángulos según su amplitud y posición.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661463271"/>
                  </a:ext>
                </a:extLst>
              </a:tr>
              <a:tr h="303429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962.  5.1. Realizar conexiones matemáticas, aplicando conocimientos y experiencias propias.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STEM3, CD3, CD5, CC4, CCEC1.</a:t>
                      </a:r>
                      <a:endParaRPr lang="en-GB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850622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 triángulos. Base y altura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373. Clasificar triángulos.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6.6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 cuadriláteros. Base y altura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198. Clasificar cuadriláteros.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defTabSz="914400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</a:pP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CCL1, CCL3, STEM2, STEM4, CD1, CD5, CE3, CCEC4.</a:t>
                      </a:r>
                      <a:endParaRPr lang="pl-PL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  <a:tr h="318988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 de ángulos en triángulos y cuadriláteros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1124. Amplitud de los ángulos de un cuadrilátero.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10980"/>
                  </a:ext>
                </a:extLst>
              </a:tr>
              <a:tr h="30459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 …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CCL1, STEM1, STEM2, CD1, CD3, CD5, CE3.</a:t>
                      </a:r>
                      <a:endParaRPr lang="es-ES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641774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6.8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Simetría y traslación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1173. Distinguir los conceptos de simetría y traslación.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3. Movimientos y transformaciones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C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57663"/>
                  </a:ext>
                </a:extLst>
              </a:tr>
              <a:tr h="33977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63159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657597"/>
              </p:ext>
            </p:extLst>
          </p:nvPr>
        </p:nvGraphicFramePr>
        <p:xfrm>
          <a:off x="2189609" y="351133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  <p:sp>
        <p:nvSpPr>
          <p:cNvPr id="7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10928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15-21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530661"/>
              </p:ext>
            </p:extLst>
          </p:nvPr>
        </p:nvGraphicFramePr>
        <p:xfrm>
          <a:off x="348343" y="627467"/>
          <a:ext cx="11277595" cy="49804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4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3371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91885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58057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Congruencia y semejanza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483. Diferenciar los conceptos de igualdad y semejanza.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3. Movimientos y transformaciones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27758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  <a:endParaRPr lang="es-ES" kern="1200">
                        <a:solidFill>
                          <a:schemeClr val="tx1"/>
                        </a:solidFill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STEM3, CD3, CD5, CC4, CCEC1.</a:t>
                      </a:r>
                      <a:endParaRPr lang="en-GB" sz="18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Giros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378. Aprender la simetría de giro.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3. Movimientos y transformaciones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5399903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STEM3, CD3, CD5, CC4, CCEC1.</a:t>
                      </a:r>
                      <a:endParaRPr lang="en-GB" sz="18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63947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Polígonos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370. Conocer las propiedades de los cuadriláteros y otros polígonos.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1.4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3377698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953. 1.1. Interpretar situaciones cotidianas, comprendiendo las preguntas y planteando estrategias.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 Interpretar problemas de la vida cotidiana proporcionando una representación matemática...</a:t>
                      </a:r>
                      <a:endParaRPr lang="es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l-PL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STEM1, STEM2, STEM4, CD2, CPSAA5, CE1, CE3, CCEC4</a:t>
                      </a:r>
                      <a:r>
                        <a:rPr lang="es-ES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es-ES" noProof="0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92791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6.12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Polígonos cóncavos y convexos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370. Conocer las propiedades de los cuadriláteros y otros polígonos.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2202408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  5.1. Realizar conexiones matemáticas, aplicando conocimientos y experiencias propias.</a:t>
                      </a:r>
                      <a:endParaRPr lang="es-ES" sz="1000" b="1" u="sng" strike="noStrike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STEM1, STEM3, CD3, CD5, CC4, CCEC1.</a:t>
                      </a:r>
                      <a:endParaRPr lang="en-GB" sz="18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64364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Elementos del círculo y  la circunferencia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374. Conocer las propiedades del círculo y la circunferencia.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567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Comunicar y representar, de forma individual y colectiva, conceptos, procedimientos y resultados...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Leer coordenadas cartesianas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395. Leer sistemas de coordenadas y ejes.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2. Localización y sistemas de representación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442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 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4427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puntos cardinales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514. Conocer los puntos cardinales (N, E, S, O).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2. Localización y sistemas de representación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831143"/>
                  </a:ext>
                </a:extLst>
              </a:tr>
              <a:tr h="34427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</a:t>
                      </a:r>
                      <a:r>
                        <a:rPr lang="es-ES" sz="9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 Utilizar principios básicos del pensamiento computacional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 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 Utilizar el pensamiento computacional organizando datos, descomponiendo en partes…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93996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877799"/>
              </p:ext>
            </p:extLst>
          </p:nvPr>
        </p:nvGraphicFramePr>
        <p:xfrm>
          <a:off x="2189609" y="33661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-10928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15-21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53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637FD0-56B3-4323-A3C7-DBF6C0C546BC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B57D3EB6-6ED6-4300-B8E8-C988D45A51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FC70C4-66AA-4C5D-A461-0EAF959338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4023</TotalTime>
  <Words>2095</Words>
  <Application>Microsoft Office PowerPoint</Application>
  <PresentationFormat>Panorámica</PresentationFormat>
  <Paragraphs>355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465</cp:revision>
  <dcterms:created xsi:type="dcterms:W3CDTF">2022-06-17T12:01:50Z</dcterms:created>
  <dcterms:modified xsi:type="dcterms:W3CDTF">2024-01-03T14:57:55Z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