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11"/>
  </p:notesMasterIdLst>
  <p:sldIdLst>
    <p:sldId id="260" r:id="rId5"/>
    <p:sldId id="267" r:id="rId6"/>
    <p:sldId id="259" r:id="rId7"/>
    <p:sldId id="257" r:id="rId8"/>
    <p:sldId id="264" r:id="rId9"/>
    <p:sldId id="269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501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  <a:srgbClr val="E7F5FA"/>
    <a:srgbClr val="E3F3F9"/>
    <a:srgbClr val="FFF7E1"/>
    <a:srgbClr val="FFFCF3"/>
    <a:srgbClr val="FFFFFF"/>
    <a:srgbClr val="F2A998"/>
    <a:srgbClr val="FFCCFF"/>
    <a:srgbClr val="F7CBC1"/>
    <a:srgbClr val="FCEC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756A3C-8CCC-E8C6-D34E-1158AE48DBD2}" v="7" dt="2022-09-08T11:24:24.638"/>
    <p1510:client id="{06994C3C-A371-22DC-FB3D-721028B23CB9}" v="4" dt="2022-09-07T19:33:18.857"/>
    <p1510:client id="{091C5DED-17AA-9211-0437-430FD876CF51}" v="822" dt="2024-01-03T16:05:05.171"/>
    <p1510:client id="{39627A22-A9D1-BEA5-52D6-0B04543EF8F3}" v="48" dt="2024-01-03T16:53:57.453"/>
    <p1510:client id="{3A96C2C0-3D49-74E9-6235-2C939E9A3748}" v="12" dt="2022-09-14T09:32:37.475"/>
    <p1510:client id="{473A2A54-2AEE-17D2-AE28-6ACE0061E6CB}" v="38" dt="2022-08-01T09:12:55.616"/>
    <p1510:client id="{5FECFB1A-3819-EC67-1C61-0F9B7E069C03}" v="157" dt="2022-09-08T11:10:40.564"/>
    <p1510:client id="{B0F3B976-61E5-8679-7BBC-B90EF579E292}" v="1" dt="2023-12-30T17:31:41.900"/>
    <p1510:client id="{F17DC598-F290-01D5-FCA2-0BD1CD3482AA}" v="152" dt="2022-09-08T10:39:05.8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527"/>
        <p:guide pos="5019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bán Useros Revesado" userId="S::iban.useros@snappet.org::abd66825-fb6e-44f2-9656-96bf8eac36ac" providerId="AD" clId="Web-{091C5DED-17AA-9211-0437-430FD876CF51}"/>
    <pc:docChg chg="modSld">
      <pc:chgData name="Ibán Useros Revesado" userId="S::iban.useros@snappet.org::abd66825-fb6e-44f2-9656-96bf8eac36ac" providerId="AD" clId="Web-{091C5DED-17AA-9211-0437-430FD876CF51}" dt="2024-01-03T16:04:55.718" v="655"/>
      <pc:docMkLst>
        <pc:docMk/>
      </pc:docMkLst>
      <pc:sldChg chg="modSp">
        <pc:chgData name="Ibán Useros Revesado" userId="S::iban.useros@snappet.org::abd66825-fb6e-44f2-9656-96bf8eac36ac" providerId="AD" clId="Web-{091C5DED-17AA-9211-0437-430FD876CF51}" dt="2024-01-03T16:04:55.718" v="655"/>
        <pc:sldMkLst>
          <pc:docMk/>
          <pc:sldMk cId="990749142" sldId="257"/>
        </pc:sldMkLst>
        <pc:graphicFrameChg chg="mod modGraphic">
          <ac:chgData name="Ibán Useros Revesado" userId="S::iban.useros@snappet.org::abd66825-fb6e-44f2-9656-96bf8eac36ac" providerId="AD" clId="Web-{091C5DED-17AA-9211-0437-430FD876CF51}" dt="2024-01-03T16:04:55.718" v="655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Ibán Useros Revesado" userId="S::iban.useros@snappet.org::abd66825-fb6e-44f2-9656-96bf8eac36ac" providerId="AD" clId="Web-{091C5DED-17AA-9211-0437-430FD876CF51}" dt="2024-01-03T16:02:16.930" v="620"/>
        <pc:sldMkLst>
          <pc:docMk/>
          <pc:sldMk cId="1333967645" sldId="259"/>
        </pc:sldMkLst>
        <pc:graphicFrameChg chg="mod modGraphic">
          <ac:chgData name="Ibán Useros Revesado" userId="S::iban.useros@snappet.org::abd66825-fb6e-44f2-9656-96bf8eac36ac" providerId="AD" clId="Web-{091C5DED-17AA-9211-0437-430FD876CF51}" dt="2024-01-03T16:02:16.930" v="620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Ibán Useros Revesado" userId="S::iban.useros@snappet.org::abd66825-fb6e-44f2-9656-96bf8eac36ac" providerId="AD" clId="Web-{091C5DED-17AA-9211-0437-430FD876CF51}" dt="2024-01-03T15:55:24.944" v="473" actId="20577"/>
        <pc:sldMkLst>
          <pc:docMk/>
          <pc:sldMk cId="301724074" sldId="260"/>
        </pc:sldMkLst>
        <pc:spChg chg="mod">
          <ac:chgData name="Ibán Useros Revesado" userId="S::iban.useros@snappet.org::abd66825-fb6e-44f2-9656-96bf8eac36ac" providerId="AD" clId="Web-{091C5DED-17AA-9211-0437-430FD876CF51}" dt="2024-01-03T15:55:24.944" v="473" actId="20577"/>
          <ac:spMkLst>
            <pc:docMk/>
            <pc:sldMk cId="301724074" sldId="260"/>
            <ac:spMk id="3" creationId="{F72825F4-0806-D946-E23E-2BDAC9FE7E75}"/>
          </ac:spMkLst>
        </pc:spChg>
      </pc:sldChg>
      <pc:sldChg chg="addSp delSp modSp">
        <pc:chgData name="Ibán Useros Revesado" userId="S::iban.useros@snappet.org::abd66825-fb6e-44f2-9656-96bf8eac36ac" providerId="AD" clId="Web-{091C5DED-17AA-9211-0437-430FD876CF51}" dt="2024-01-03T15:59:19.751" v="593"/>
        <pc:sldMkLst>
          <pc:docMk/>
          <pc:sldMk cId="1802548540" sldId="264"/>
        </pc:sldMkLst>
        <pc:spChg chg="mod">
          <ac:chgData name="Ibán Useros Revesado" userId="S::iban.useros@snappet.org::abd66825-fb6e-44f2-9656-96bf8eac36ac" providerId="AD" clId="Web-{091C5DED-17AA-9211-0437-430FD876CF51}" dt="2024-01-03T15:47:54.535" v="466" actId="20577"/>
          <ac:spMkLst>
            <pc:docMk/>
            <pc:sldMk cId="1802548540" sldId="264"/>
            <ac:spMk id="9" creationId="{2520139A-6A55-E672-2D73-D9ED726BFEAF}"/>
          </ac:spMkLst>
        </pc:spChg>
        <pc:graphicFrameChg chg="add del mod">
          <ac:chgData name="Ibán Useros Revesado" userId="S::iban.useros@snappet.org::abd66825-fb6e-44f2-9656-96bf8eac36ac" providerId="AD" clId="Web-{091C5DED-17AA-9211-0437-430FD876CF51}" dt="2024-01-03T15:23:28.866" v="200"/>
          <ac:graphicFrameMkLst>
            <pc:docMk/>
            <pc:sldMk cId="1802548540" sldId="264"/>
            <ac:graphicFrameMk id="3" creationId="{59ACFDCC-2D79-0EB3-CDF6-3E80A327838A}"/>
          </ac:graphicFrameMkLst>
        </pc:graphicFrameChg>
        <pc:graphicFrameChg chg="mod modGraphic">
          <ac:chgData name="Ibán Useros Revesado" userId="S::iban.useros@snappet.org::abd66825-fb6e-44f2-9656-96bf8eac36ac" providerId="AD" clId="Web-{091C5DED-17AA-9211-0437-430FD876CF51}" dt="2024-01-03T15:59:19.751" v="593"/>
          <ac:graphicFrameMkLst>
            <pc:docMk/>
            <pc:sldMk cId="1802548540" sldId="264"/>
            <ac:graphicFrameMk id="4" creationId="{DDA80BDB-E941-C2AB-612D-B90ABDF40270}"/>
          </ac:graphicFrameMkLst>
        </pc:graphicFrameChg>
        <pc:graphicFrameChg chg="add del mod modGraphic">
          <ac:chgData name="Ibán Useros Revesado" userId="S::iban.useros@snappet.org::abd66825-fb6e-44f2-9656-96bf8eac36ac" providerId="AD" clId="Web-{091C5DED-17AA-9211-0437-430FD876CF51}" dt="2024-01-03T15:45:07.622" v="390"/>
          <ac:graphicFrameMkLst>
            <pc:docMk/>
            <pc:sldMk cId="1802548540" sldId="264"/>
            <ac:graphicFrameMk id="8" creationId="{7EE271BE-5505-6CE5-CC41-07AAFA456706}"/>
          </ac:graphicFrameMkLst>
        </pc:graphicFrameChg>
      </pc:sldChg>
      <pc:sldChg chg="modSp">
        <pc:chgData name="Ibán Useros Revesado" userId="S::iban.useros@snappet.org::abd66825-fb6e-44f2-9656-96bf8eac36ac" providerId="AD" clId="Web-{091C5DED-17AA-9211-0437-430FD876CF51}" dt="2024-01-03T15:59:03.797" v="592"/>
        <pc:sldMkLst>
          <pc:docMk/>
          <pc:sldMk cId="2093702210" sldId="269"/>
        </pc:sldMkLst>
        <pc:spChg chg="mod">
          <ac:chgData name="Ibán Useros Revesado" userId="S::iban.useros@snappet.org::abd66825-fb6e-44f2-9656-96bf8eac36ac" providerId="AD" clId="Web-{091C5DED-17AA-9211-0437-430FD876CF51}" dt="2024-01-03T15:47:47.676" v="464" actId="20577"/>
          <ac:spMkLst>
            <pc:docMk/>
            <pc:sldMk cId="2093702210" sldId="269"/>
            <ac:spMk id="9" creationId="{2072CA72-9AE6-6118-A7E3-D8EB0BF3B1A4}"/>
          </ac:spMkLst>
        </pc:spChg>
        <pc:graphicFrameChg chg="mod modGraphic">
          <ac:chgData name="Ibán Useros Revesado" userId="S::iban.useros@snappet.org::abd66825-fb6e-44f2-9656-96bf8eac36ac" providerId="AD" clId="Web-{091C5DED-17AA-9211-0437-430FD876CF51}" dt="2024-01-03T15:59:03.797" v="592"/>
          <ac:graphicFrameMkLst>
            <pc:docMk/>
            <pc:sldMk cId="2093702210" sldId="269"/>
            <ac:graphicFrameMk id="4" creationId="{1A331498-CF8E-2413-C8A9-7989EB5D8867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06994C3C-A371-22DC-FB3D-721028B23CB9}"/>
    <pc:docChg chg="modSld">
      <pc:chgData name="Maria Del Mar Mañas Martinez" userId="S::maria.manas@snappet.org::67f3acc2-0360-426e-ba56-ef4e224d080b" providerId="AD" clId="Web-{06994C3C-A371-22DC-FB3D-721028B23CB9}" dt="2022-09-07T19:33:18.857" v="3"/>
      <pc:docMkLst>
        <pc:docMk/>
      </pc:docMkLst>
      <pc:sldChg chg="modSp">
        <pc:chgData name="Maria Del Mar Mañas Martinez" userId="S::maria.manas@snappet.org::67f3acc2-0360-426e-ba56-ef4e224d080b" providerId="AD" clId="Web-{06994C3C-A371-22DC-FB3D-721028B23CB9}" dt="2022-09-07T19:33:18.857" v="3"/>
        <pc:sldMkLst>
          <pc:docMk/>
          <pc:sldMk cId="1802548540" sldId="264"/>
        </pc:sldMkLst>
        <pc:graphicFrameChg chg="mod modGraphic">
          <ac:chgData name="Maria Del Mar Mañas Martinez" userId="S::maria.manas@snappet.org::67f3acc2-0360-426e-ba56-ef4e224d080b" providerId="AD" clId="Web-{06994C3C-A371-22DC-FB3D-721028B23CB9}" dt="2022-09-07T19:33:18.857" v="3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5FECFB1A-3819-EC67-1C61-0F9B7E069C03}"/>
    <pc:docChg chg="modSld">
      <pc:chgData name="Maria Del Mar Mañas Martinez" userId="S::maria.manas@snappet.org::67f3acc2-0360-426e-ba56-ef4e224d080b" providerId="AD" clId="Web-{5FECFB1A-3819-EC67-1C61-0F9B7E069C03}" dt="2022-09-08T11:10:35.236" v="50"/>
      <pc:docMkLst>
        <pc:docMk/>
      </pc:docMkLst>
      <pc:sldChg chg="modSp">
        <pc:chgData name="Maria Del Mar Mañas Martinez" userId="S::maria.manas@snappet.org::67f3acc2-0360-426e-ba56-ef4e224d080b" providerId="AD" clId="Web-{5FECFB1A-3819-EC67-1C61-0F9B7E069C03}" dt="2022-09-08T10:49:05.214" v="42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5FECFB1A-3819-EC67-1C61-0F9B7E069C03}" dt="2022-09-08T10:49:05.214" v="42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  <pc:sldChg chg="modSp">
        <pc:chgData name="Maria Del Mar Mañas Martinez" userId="S::maria.manas@snappet.org::67f3acc2-0360-426e-ba56-ef4e224d080b" providerId="AD" clId="Web-{5FECFB1A-3819-EC67-1C61-0F9B7E069C03}" dt="2022-09-08T11:10:35.236" v="50"/>
        <pc:sldMkLst>
          <pc:docMk/>
          <pc:sldMk cId="1802548540" sldId="264"/>
        </pc:sldMkLst>
        <pc:graphicFrameChg chg="mod modGraphic">
          <ac:chgData name="Maria Del Mar Mañas Martinez" userId="S::maria.manas@snappet.org::67f3acc2-0360-426e-ba56-ef4e224d080b" providerId="AD" clId="Web-{5FECFB1A-3819-EC67-1C61-0F9B7E069C03}" dt="2022-09-08T11:10:35.236" v="50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Ibán Useros Revesado" userId="S::iban.useros@snappet.org::abd66825-fb6e-44f2-9656-96bf8eac36ac" providerId="AD" clId="Web-{39627A22-A9D1-BEA5-52D6-0B04543EF8F3}"/>
    <pc:docChg chg="modSld">
      <pc:chgData name="Ibán Useros Revesado" userId="S::iban.useros@snappet.org::abd66825-fb6e-44f2-9656-96bf8eac36ac" providerId="AD" clId="Web-{39627A22-A9D1-BEA5-52D6-0B04543EF8F3}" dt="2024-01-03T16:53:57.453" v="23" actId="20577"/>
      <pc:docMkLst>
        <pc:docMk/>
      </pc:docMkLst>
      <pc:sldChg chg="modSp">
        <pc:chgData name="Ibán Useros Revesado" userId="S::iban.useros@snappet.org::abd66825-fb6e-44f2-9656-96bf8eac36ac" providerId="AD" clId="Web-{39627A22-A9D1-BEA5-52D6-0B04543EF8F3}" dt="2024-01-03T16:53:57.453" v="23" actId="20577"/>
        <pc:sldMkLst>
          <pc:docMk/>
          <pc:sldMk cId="301724074" sldId="260"/>
        </pc:sldMkLst>
        <pc:spChg chg="mod">
          <ac:chgData name="Ibán Useros Revesado" userId="S::iban.useros@snappet.org::abd66825-fb6e-44f2-9656-96bf8eac36ac" providerId="AD" clId="Web-{39627A22-A9D1-BEA5-52D6-0B04543EF8F3}" dt="2024-01-03T16:53:57.453" v="23" actId="20577"/>
          <ac:spMkLst>
            <pc:docMk/>
            <pc:sldMk cId="301724074" sldId="260"/>
            <ac:spMk id="3" creationId="{F72825F4-0806-D946-E23E-2BDAC9FE7E75}"/>
          </ac:spMkLst>
        </pc:spChg>
      </pc:sldChg>
    </pc:docChg>
  </pc:docChgLst>
  <pc:docChgLst>
    <pc:chgData name="Ibán Useros Revesado" userId="S::iban.useros@snappet.org::abd66825-fb6e-44f2-9656-96bf8eac36ac" providerId="AD" clId="Web-{B0F3B976-61E5-8679-7BBC-B90EF579E292}"/>
    <pc:docChg chg="addSld">
      <pc:chgData name="Ibán Useros Revesado" userId="S::iban.useros@snappet.org::abd66825-fb6e-44f2-9656-96bf8eac36ac" providerId="AD" clId="Web-{B0F3B976-61E5-8679-7BBC-B90EF579E292}" dt="2023-12-30T17:31:41.885" v="0"/>
      <pc:docMkLst>
        <pc:docMk/>
      </pc:docMkLst>
      <pc:sldChg chg="add">
        <pc:chgData name="Ibán Useros Revesado" userId="S::iban.useros@snappet.org::abd66825-fb6e-44f2-9656-96bf8eac36ac" providerId="AD" clId="Web-{B0F3B976-61E5-8679-7BBC-B90EF579E292}" dt="2023-12-30T17:31:41.885" v="0"/>
        <pc:sldMkLst>
          <pc:docMk/>
          <pc:sldMk cId="2093702210" sldId="269"/>
        </pc:sldMkLst>
      </pc:sldChg>
    </pc:docChg>
  </pc:docChgLst>
  <pc:docChgLst>
    <pc:chgData name="Viviana Saavedra" userId="S::viviana.saavedra@snappet.org::aa95fd6c-3033-4ac3-a8a2-8731ac2a924c" providerId="AD" clId="Web-{473A2A54-2AEE-17D2-AE28-6ACE0061E6CB}"/>
    <pc:docChg chg="modSld">
      <pc:chgData name="Viviana Saavedra" userId="S::viviana.saavedra@snappet.org::aa95fd6c-3033-4ac3-a8a2-8731ac2a924c" providerId="AD" clId="Web-{473A2A54-2AEE-17D2-AE28-6ACE0061E6CB}" dt="2022-08-01T09:12:55.616" v="37"/>
      <pc:docMkLst>
        <pc:docMk/>
      </pc:docMkLst>
      <pc:sldChg chg="modSp">
        <pc:chgData name="Viviana Saavedra" userId="S::viviana.saavedra@snappet.org::aa95fd6c-3033-4ac3-a8a2-8731ac2a924c" providerId="AD" clId="Web-{473A2A54-2AEE-17D2-AE28-6ACE0061E6CB}" dt="2022-08-01T09:12:55.616" v="37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473A2A54-2AEE-17D2-AE28-6ACE0061E6CB}" dt="2022-08-01T09:12:55.616" v="37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3A96C2C0-3D49-74E9-6235-2C939E9A3748}"/>
    <pc:docChg chg="modSld">
      <pc:chgData name="Viviana Saavedra" userId="S::viviana.saavedra@snappet.org::aa95fd6c-3033-4ac3-a8a2-8731ac2a924c" providerId="AD" clId="Web-{3A96C2C0-3D49-74E9-6235-2C939E9A3748}" dt="2022-09-14T09:32:35.022" v="1"/>
      <pc:docMkLst>
        <pc:docMk/>
      </pc:docMkLst>
      <pc:sldChg chg="modSp">
        <pc:chgData name="Viviana Saavedra" userId="S::viviana.saavedra@snappet.org::aa95fd6c-3033-4ac3-a8a2-8731ac2a924c" providerId="AD" clId="Web-{3A96C2C0-3D49-74E9-6235-2C939E9A3748}" dt="2022-09-14T09:32:35.022" v="1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3A96C2C0-3D49-74E9-6235-2C939E9A3748}" dt="2022-09-14T09:32:35.022" v="1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F17DC598-F290-01D5-FCA2-0BD1CD3482AA}"/>
    <pc:docChg chg="modSld">
      <pc:chgData name="Maria Del Mar Mañas Martinez" userId="S::maria.manas@snappet.org::67f3acc2-0360-426e-ba56-ef4e224d080b" providerId="AD" clId="Web-{F17DC598-F290-01D5-FCA2-0BD1CD3482AA}" dt="2022-09-08T10:39:02.496" v="52"/>
      <pc:docMkLst>
        <pc:docMk/>
      </pc:docMkLst>
      <pc:sldChg chg="addSp delSp modSp">
        <pc:chgData name="Maria Del Mar Mañas Martinez" userId="S::maria.manas@snappet.org::67f3acc2-0360-426e-ba56-ef4e224d080b" providerId="AD" clId="Web-{F17DC598-F290-01D5-FCA2-0BD1CD3482AA}" dt="2022-09-08T10:37:44.525" v="36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F17DC598-F290-01D5-FCA2-0BD1CD3482AA}" dt="2022-09-08T10:37:44.525" v="36"/>
          <ac:graphicFrameMkLst>
            <pc:docMk/>
            <pc:sldMk cId="1333967645" sldId="259"/>
            <ac:graphicFrameMk id="2" creationId="{457224D1-104C-F8A9-EB45-2067343875DC}"/>
          </ac:graphicFrameMkLst>
        </pc:graphicFrameChg>
        <pc:graphicFrameChg chg="add del mod">
          <ac:chgData name="Maria Del Mar Mañas Martinez" userId="S::maria.manas@snappet.org::67f3acc2-0360-426e-ba56-ef4e224d080b" providerId="AD" clId="Web-{F17DC598-F290-01D5-FCA2-0BD1CD3482AA}" dt="2022-09-08T10:36:47.040" v="28"/>
          <ac:graphicFrameMkLst>
            <pc:docMk/>
            <pc:sldMk cId="1333967645" sldId="259"/>
            <ac:graphicFrameMk id="5" creationId="{239B10B2-4733-BBE0-DCEC-AE05245378EC}"/>
          </ac:graphicFrameMkLst>
        </pc:graphicFrameChg>
      </pc:sldChg>
      <pc:sldChg chg="modSp">
        <pc:chgData name="Maria Del Mar Mañas Martinez" userId="S::maria.manas@snappet.org::67f3acc2-0360-426e-ba56-ef4e224d080b" providerId="AD" clId="Web-{F17DC598-F290-01D5-FCA2-0BD1CD3482AA}" dt="2022-09-08T10:39:02.496" v="52"/>
        <pc:sldMkLst>
          <pc:docMk/>
          <pc:sldMk cId="1802548540" sldId="264"/>
        </pc:sldMkLst>
        <pc:graphicFrameChg chg="mod modGraphic">
          <ac:chgData name="Maria Del Mar Mañas Martinez" userId="S::maria.manas@snappet.org::67f3acc2-0360-426e-ba56-ef4e224d080b" providerId="AD" clId="Web-{F17DC598-F290-01D5-FCA2-0BD1CD3482AA}" dt="2022-09-08T10:39:02.496" v="52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01756A3C-8CCC-E8C6-D34E-1158AE48DBD2}"/>
    <pc:docChg chg="modSld">
      <pc:chgData name="Maria Del Mar Mañas Martinez" userId="S::maria.manas@snappet.org::67f3acc2-0360-426e-ba56-ef4e224d080b" providerId="AD" clId="Web-{01756A3C-8CCC-E8C6-D34E-1158AE48DBD2}" dt="2022-09-08T11:23:51.622" v="3"/>
      <pc:docMkLst>
        <pc:docMk/>
      </pc:docMkLst>
      <pc:sldChg chg="modSp">
        <pc:chgData name="Maria Del Mar Mañas Martinez" userId="S::maria.manas@snappet.org::67f3acc2-0360-426e-ba56-ef4e224d080b" providerId="AD" clId="Web-{01756A3C-8CCC-E8C6-D34E-1158AE48DBD2}" dt="2022-09-08T11:23:51.622" v="3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01756A3C-8CCC-E8C6-D34E-1158AE48DBD2}" dt="2022-09-08T11:23:51.622" v="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6644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84034E-58F8-B794-DAA8-1D300F88A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AB3346E-13D6-F275-8FBD-CDF8A0B8B6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A97764E7-AA2E-D0A1-6768-BC6E9A2B72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B8E4E26-89F0-3F35-C002-BAB6016160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6970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03/01/2024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311197"/>
            <a:ext cx="10161270" cy="57227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2200" b="1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/>
              </a:rPr>
              <a:t>Características generales de la unidad</a:t>
            </a:r>
            <a:endParaRPr lang="es-ES" sz="1100" strike="sngStrike" dirty="0">
              <a:effectLst/>
              <a:latin typeface="ABeZeh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sz="1100" dirty="0">
                <a:ea typeface="Times New Roman" panose="02020603050405020304" pitchFamily="18" charset="0"/>
                <a:cs typeface="Arial"/>
              </a:rPr>
              <a:t>Esta unidad está compuesta por 8 lecciones que tienen como propósito desarrollar habilidades y modos de pensar basados en la comprensión</a:t>
            </a:r>
            <a:r>
              <a:rPr lang="es-ES" altLang="es-ES" sz="1100" dirty="0">
                <a:solidFill>
                  <a:srgbClr val="000000"/>
                </a:solidFill>
                <a:ea typeface="MS Mincho"/>
                <a:cs typeface="Arial"/>
              </a:rPr>
              <a:t> de diferentes magnitudes de las figuras planas.</a:t>
            </a:r>
            <a:endParaRPr lang="es-ES" sz="1100" dirty="0">
              <a:solidFill>
                <a:srgbClr val="000000"/>
              </a:solidFill>
              <a:ea typeface="Times New Roman" panose="02020603050405020304" pitchFamily="18" charset="0"/>
              <a:cs typeface="Arial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/>
                <a:cs typeface="Arial"/>
              </a:rPr>
              <a:t>Proponemos a lo largo de las lecciones el manejo de materiales manipulativos y el uso de elementos de la vida cotidiana que permitan resolver situaciones </a:t>
            </a:r>
            <a:r>
              <a:rPr lang="es-ES" sz="1100" dirty="0"/>
              <a:t>que implican la elección de </a:t>
            </a:r>
            <a:r>
              <a:rPr lang="es-ES" altLang="es-ES" sz="1100" dirty="0">
                <a:solidFill>
                  <a:srgbClr val="000000"/>
                </a:solidFill>
                <a:ea typeface="MS Mincho"/>
                <a:cs typeface="Arial"/>
              </a:rPr>
              <a:t>las unidades adecuadas para estimar, medir y comparar</a:t>
            </a:r>
            <a:r>
              <a:rPr lang="es-ES" sz="1100" dirty="0"/>
              <a:t>.</a:t>
            </a:r>
            <a:endParaRPr lang="es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/>
                <a:cs typeface="Arial"/>
              </a:rPr>
              <a:t>En la guía didáctica de cada lección ofrecemos actividades complementarias y sugerencias para abordar las posibles </a:t>
            </a:r>
            <a:r>
              <a:rPr lang="en-GB" sz="1100" dirty="0" err="1">
                <a:ea typeface="MS Mincho"/>
                <a:cs typeface="Arial"/>
              </a:rPr>
              <a:t>dificultades</a:t>
            </a:r>
            <a:r>
              <a:rPr lang="en-GB" sz="1100" dirty="0">
                <a:ea typeface="MS Mincho"/>
                <a:cs typeface="Arial"/>
              </a:rPr>
              <a:t> que </a:t>
            </a:r>
            <a:r>
              <a:rPr lang="en-GB" sz="1100" dirty="0" err="1">
                <a:ea typeface="MS Mincho"/>
                <a:cs typeface="Arial"/>
              </a:rPr>
              <a:t>presente</a:t>
            </a:r>
            <a:r>
              <a:rPr lang="en-GB" sz="1100" dirty="0">
                <a:ea typeface="MS Mincho"/>
                <a:cs typeface="Arial"/>
              </a:rPr>
              <a:t> </a:t>
            </a:r>
            <a:r>
              <a:rPr lang="en-GB" sz="1100" dirty="0" err="1">
                <a:ea typeface="MS Mincho"/>
                <a:cs typeface="Arial"/>
              </a:rPr>
              <a:t>el</a:t>
            </a:r>
            <a:r>
              <a:rPr lang="en-GB" sz="1100" dirty="0">
                <a:ea typeface="MS Mincho"/>
                <a:cs typeface="Arial"/>
              </a:rPr>
              <a:t> </a:t>
            </a:r>
            <a:r>
              <a:rPr lang="en-GB" sz="1100" dirty="0" err="1">
                <a:ea typeface="MS Mincho"/>
                <a:cs typeface="Arial"/>
              </a:rPr>
              <a:t>alumnado</a:t>
            </a:r>
            <a:r>
              <a:rPr lang="es-ES" altLang="es-ES" sz="1100" dirty="0">
                <a:ea typeface="MS Mincho"/>
                <a:cs typeface="Arial"/>
              </a:rPr>
              <a:t>.</a:t>
            </a:r>
          </a:p>
          <a:p>
            <a:pPr marL="26670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endParaRPr lang="es-ES" altLang="es-ES" sz="1100">
              <a:solidFill>
                <a:srgbClr val="000000"/>
              </a:solidFill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endParaRPr lang="es-ES" altLang="es-ES" sz="1100">
              <a:solidFill>
                <a:srgbClr val="000000"/>
              </a:solidFill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/>
              </a:rPr>
              <a:t>Materiales curriculares y otros recursos didácticos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/>
                <a:ea typeface="Calibri"/>
                <a:cs typeface="Arial"/>
              </a:rPr>
              <a:t>Material del alumno</a:t>
            </a:r>
            <a:endParaRPr lang="es-ES" sz="1100" dirty="0">
              <a:solidFill>
                <a:srgbClr val="00B0F0"/>
              </a:solidFill>
              <a:effectLst/>
              <a:latin typeface="Arial"/>
              <a:ea typeface="Calibri"/>
              <a:cs typeface="Arial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a typeface="Times New Roman" panose="02020603050405020304" pitchFamily="18" charset="0"/>
                <a:cs typeface="Arial"/>
              </a:rPr>
              <a:t>8 lecciones</a:t>
            </a:r>
            <a:r>
              <a:rPr lang="es-ES" sz="1100" dirty="0">
                <a:effectLst/>
                <a:ea typeface="Times New Roman" panose="02020603050405020304" pitchFamily="18" charset="0"/>
                <a:cs typeface="Arial"/>
              </a:rPr>
              <a:t> curriculares</a:t>
            </a: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Ejercicio 1 y 2 (exposición de la lección y práctica)</a:t>
            </a:r>
            <a:endParaRPr lang="es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Ejercicio 3 (práctica competencial a partir de los criterios de evaluación LOMLOE)</a:t>
            </a:r>
            <a:endParaRPr lang="es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Adaptativo</a:t>
            </a:r>
            <a:endParaRPr lang="es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/>
              </a:rPr>
              <a:t>Resúmenes</a:t>
            </a:r>
            <a:endParaRPr lang="es-ES" sz="110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a typeface="Times New Roman" panose="02020603050405020304" pitchFamily="18" charset="0"/>
                <a:cs typeface="Arial"/>
              </a:rPr>
              <a:t>Unidad de problemas al final del bloque.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Materiales de aula</a:t>
            </a:r>
            <a:endParaRPr lang="es-ES" sz="1200" b="1" dirty="0">
              <a:solidFill>
                <a:srgbClr val="FF0000"/>
              </a:solidFill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r>
              <a:rPr lang="es-ES" sz="1100" dirty="0"/>
              <a:t>Círculos de fracciones, transportadores de ángulos y modelos de figuras geométricas.</a:t>
            </a:r>
            <a:endParaRPr lang="es-ES" sz="1100" dirty="0">
              <a:ea typeface="Calibri"/>
              <a:cs typeface="Calibri"/>
            </a:endParaRPr>
          </a:p>
          <a:p>
            <a:endParaRPr lang="es-ES" sz="1100">
              <a:solidFill>
                <a:srgbClr val="FF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es-ES" sz="1200" b="1" dirty="0">
                <a:solidFill>
                  <a:srgbClr val="00B0F0"/>
                </a:solidFill>
                <a:latin typeface="Arial"/>
                <a:ea typeface="Calibri"/>
                <a:cs typeface="Arial"/>
              </a:rPr>
              <a:t>Material </a:t>
            </a:r>
            <a:r>
              <a:rPr lang="es-ES" sz="1200" b="1" dirty="0">
                <a:solidFill>
                  <a:srgbClr val="00B0F0"/>
                </a:solidFill>
                <a:effectLst/>
                <a:latin typeface="Arial"/>
                <a:ea typeface="Calibri"/>
                <a:cs typeface="Arial"/>
              </a:rPr>
              <a:t>del profesorado</a:t>
            </a:r>
            <a:endParaRPr lang="es-ES" sz="1100" dirty="0">
              <a:solidFill>
                <a:srgbClr val="00B0F0"/>
              </a:solidFill>
              <a:effectLst/>
              <a:latin typeface="Arial"/>
              <a:ea typeface="Calibri"/>
              <a:cs typeface="Arial"/>
            </a:endParaRPr>
          </a:p>
          <a:p>
            <a:pPr marL="342900" marR="111760" lvl="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Programación </a:t>
            </a:r>
            <a:r>
              <a:rPr lang="es-ES" sz="1100" dirty="0">
                <a:effectLst/>
                <a:ea typeface="Times New Roman" panose="02020603050405020304" pitchFamily="18" charset="0"/>
                <a:cs typeface="Arial"/>
              </a:rPr>
              <a:t>Didáctica de Aula e instrumentos para la evaluación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Guía didáctica en cada lección.</a:t>
            </a:r>
            <a:endParaRPr lang="es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ffectLst/>
                <a:ea typeface="Times New Roman" panose="02020603050405020304" pitchFamily="18" charset="0"/>
                <a:cs typeface="Arial"/>
              </a:rPr>
              <a:t>Prueba de la unidad y </a:t>
            </a: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/>
              </a:rPr>
              <a:t>Prueba competencial trimestral.</a:t>
            </a:r>
            <a:endParaRPr lang="es-ES" sz="1100" dirty="0">
              <a:effectLst/>
              <a:ea typeface="Times New Roman" panose="02020603050405020304" pitchFamily="18" charset="0"/>
              <a:cs typeface="Arial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138574"/>
            <a:ext cx="3786365" cy="453571"/>
          </a:xfrm>
          <a:prstGeom prst="rect">
            <a:avLst/>
          </a:prstGeom>
        </p:spPr>
        <p:txBody>
          <a:bodyPr vert="horz" lIns="129326" tIns="64663" rIns="129326" bIns="64663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s-ES_tradnl" sz="22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Programación Unidad 7 </a:t>
            </a: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>
                <a:solidFill>
                  <a:srgbClr val="009ED0"/>
                </a:solidFill>
                <a:latin typeface="ABeZeh" pitchFamily="2" charset="0"/>
              </a:rPr>
              <a:t>Recursos para evaluar la unidad</a:t>
            </a:r>
            <a:endParaRPr lang="es-ES" sz="1100" strike="sngStrike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9" name="Tabla 39">
            <a:extLst>
              <a:ext uri="{FF2B5EF4-FFF2-40B4-BE49-F238E27FC236}">
                <a16:creationId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970252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Por lección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/>
                        <a:t>Ejercicios 1 y 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/>
                        <a:t>     </a:t>
                      </a:r>
                    </a:p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s-ES" sz="120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/>
                        <a:t>Objetivo de aprendizaje </a:t>
                      </a:r>
                      <a:r>
                        <a:rPr lang="es-ES" sz="1200" b="0" err="1"/>
                        <a:t>Snappet</a:t>
                      </a:r>
                      <a:r>
                        <a:rPr lang="es-ES" sz="1200" b="0"/>
                        <a:t> (contenido matemático)</a:t>
                      </a:r>
                    </a:p>
                    <a:p>
                      <a:endParaRPr lang="es-ES" sz="1200" b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sz="1200" b="1"/>
                        <a:t>   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err="1"/>
                        <a:t>Subsaber</a:t>
                      </a:r>
                      <a:r>
                        <a:rPr lang="es-ES" sz="1200" b="1"/>
                        <a:t> de la Ley</a:t>
                      </a:r>
                      <a:endParaRPr lang="es-ES" sz="120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Por unidad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Adaptativo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/>
                        <a:t>evalúa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/>
                        <a:t>Objetivo de aprendizaje </a:t>
                      </a:r>
                      <a:r>
                        <a:rPr lang="es-ES" sz="1200" err="1"/>
                        <a:t>Snappet</a:t>
                      </a:r>
                      <a:r>
                        <a:rPr lang="es-ES" sz="1200"/>
                        <a:t> </a:t>
                      </a:r>
                    </a:p>
                    <a:p>
                      <a:r>
                        <a:rPr lang="es-ES" sz="1200"/>
                        <a:t>(contenido matemático)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err="1"/>
                        <a:t>Subsaber</a:t>
                      </a:r>
                      <a:r>
                        <a:rPr lang="es-ES" sz="1200" b="1"/>
                        <a:t> de la Ley</a:t>
                      </a:r>
                    </a:p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Ejercicio 3</a:t>
                      </a:r>
                    </a:p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>
                          <a:solidFill>
                            <a:schemeClr val="dk1"/>
                          </a:solidFill>
                        </a:rPr>
                        <a:t>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>
                          <a:solidFill>
                            <a:schemeClr val="dk1"/>
                          </a:solidFill>
                        </a:rPr>
                        <a:t>     </a:t>
                      </a:r>
                    </a:p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900" b="1"/>
                    </a:p>
                    <a:p>
                      <a:pPr algn="l"/>
                      <a:r>
                        <a:rPr lang="es-ES" sz="1200" b="0"/>
                        <a:t>Objetivo de aprendizaje </a:t>
                      </a:r>
                      <a:r>
                        <a:rPr lang="es-ES" sz="1200" b="0" err="1"/>
                        <a:t>Snappet</a:t>
                      </a:r>
                      <a:r>
                        <a:rPr lang="es-ES" sz="1200" b="0"/>
                        <a:t> </a:t>
                      </a:r>
                    </a:p>
                    <a:p>
                      <a:r>
                        <a:rPr lang="es-ES" sz="1200" b="0"/>
                        <a:t>(a partir de criterios de evaluación)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/>
                        <a:t>Criterios de evaluación de la Ley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9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es-ES" sz="12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Por unidad</a:t>
                      </a:r>
                    </a:p>
                    <a:p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Prueba de unidad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  <a:p>
                      <a:endParaRPr lang="es-ES" sz="1200"/>
                    </a:p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Por trimestre</a:t>
                      </a:r>
                    </a:p>
                    <a:p>
                      <a:endParaRPr lang="es-ES" sz="120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/>
                        <a:t>Prueba competencial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200" b="0"/>
                    </a:p>
                    <a:p>
                      <a:r>
                        <a:rPr lang="es-ES" sz="1200" b="1"/>
                        <a:t>Criterio de evaluación de la Ley</a:t>
                      </a:r>
                    </a:p>
                    <a:p>
                      <a:endParaRPr lang="es-ES" sz="120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46" name="Flecha: a la derecha 45">
            <a:extLst>
              <a:ext uri="{FF2B5EF4-FFF2-40B4-BE49-F238E27FC236}">
                <a16:creationId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lecha: a la derecha 51">
            <a:extLst>
              <a:ext uri="{FF2B5EF4-FFF2-40B4-BE49-F238E27FC236}">
                <a16:creationId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Flecha: a la derecha 53">
            <a:extLst>
              <a:ext uri="{FF2B5EF4-FFF2-40B4-BE49-F238E27FC236}">
                <a16:creationId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/>
              <a:t>evalúa</a:t>
            </a: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67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err="1"/>
              <a:t>Subsaber</a:t>
            </a:r>
            <a:r>
              <a:rPr lang="es-ES" sz="1200" b="1"/>
              <a:t> de la Ley</a:t>
            </a:r>
          </a:p>
        </p:txBody>
      </p:sp>
      <p:sp>
        <p:nvSpPr>
          <p:cNvPr id="63" name="Flecha: a la derecha 62">
            <a:extLst>
              <a:ext uri="{FF2B5EF4-FFF2-40B4-BE49-F238E27FC236}">
                <a16:creationId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/>
              <a:t>evalúa</a:t>
            </a: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/>
              <a:t>evalúa</a:t>
            </a:r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/>
              <a:t>evalúa</a:t>
            </a:r>
          </a:p>
        </p:txBody>
      </p:sp>
      <p:sp>
        <p:nvSpPr>
          <p:cNvPr id="72" name="Flecha: a la derecha 71">
            <a:extLst>
              <a:ext uri="{FF2B5EF4-FFF2-40B4-BE49-F238E27FC236}">
                <a16:creationId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Flecha: a la derecha 82">
            <a:extLst>
              <a:ext uri="{FF2B5EF4-FFF2-40B4-BE49-F238E27FC236}">
                <a16:creationId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/>
              <a:t>En plataforma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716358" y="3500049"/>
            <a:ext cx="461665" cy="1229119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/>
              <a:t>Descargable</a:t>
            </a: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6128230"/>
              </p:ext>
            </p:extLst>
          </p:nvPr>
        </p:nvGraphicFramePr>
        <p:xfrm>
          <a:off x="613764" y="1084464"/>
          <a:ext cx="10721961" cy="1988185"/>
        </p:xfrm>
        <a:graphic>
          <a:graphicData uri="http://schemas.openxmlformats.org/drawingml/2006/table">
            <a:tbl>
              <a:tblPr firstRow="1" firstCol="1" bandRow="1"/>
              <a:tblGrid>
                <a:gridCol w="3377323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936838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4407800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230513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Bloques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Saberes generales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1168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Saberes básicos</a:t>
                      </a:r>
                      <a:endParaRPr lang="es-ES" sz="1100" dirty="0"/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224501"/>
                  </a:ext>
                </a:extLst>
              </a:tr>
              <a:tr h="606555">
                <a:tc rowSpan="2"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C. </a:t>
                      </a:r>
                      <a:r>
                        <a:rPr lang="es-ES" sz="1100" b="1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Sentido espacial </a:t>
                      </a:r>
                      <a:endParaRPr lang="en-US" sz="11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El sentido espacial es fundamental para comprender y apreciar los aspectos geométricos del mundo. Identificar, representar y clasificar formas, descubrir sus propiedades y relaciones, describir sus movimientos y razonar con ellas constituyen sus elementos clave.</a:t>
                      </a:r>
                      <a:endParaRPr lang="en-US" dirty="0"/>
                    </a:p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0" i="0" u="none" strike="noStrike" kern="120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100" b="1" i="0" u="none" strike="noStrike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1. </a:t>
                      </a:r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Formas geométricas de dos y tres dimensiones</a:t>
                      </a:r>
                      <a:endParaRPr lang="es-ES" dirty="0"/>
                    </a:p>
                    <a:p>
                      <a:pPr lv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1100" b="0" i="0" u="none" strike="noStrike">
                        <a:effectLst/>
                        <a:latin typeface="Arial"/>
                      </a:endParaRPr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100" b="1" i="0" u="none" strike="noStrike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C 1.4. </a:t>
                      </a:r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Propiedades de figuras geométricas: exploración mediante materiales manipulables (cuadrículas, geoplanos, </a:t>
                      </a:r>
                      <a:r>
                        <a:rPr lang="es-ES" sz="11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policubos</a:t>
                      </a:r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etc.) y herramientas digitales (</a:t>
                      </a:r>
                      <a:r>
                        <a:rPr lang="es-ES" sz="11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programas de geometría dinámica, realidad aumentada, robótica educativa, etc.).</a:t>
                      </a:r>
                      <a:endParaRPr lang="es-ES" dirty="0"/>
                    </a:p>
                  </a:txBody>
                  <a:tcPr marL="36000" marR="36000" marT="36000" marB="0">
                    <a:lnL w="0">
                      <a:noFill/>
                    </a:lnL>
                    <a:lnR w="0"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4341321"/>
                  </a:ext>
                </a:extLst>
              </a:tr>
              <a:tr h="60655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4. </a:t>
                      </a:r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Visualización, razonamiento y modelización geométrica</a:t>
                      </a:r>
                      <a:endParaRPr lang="es-ES" dirty="0"/>
                    </a:p>
                  </a:txBody>
                  <a:tcPr marL="93185" marR="93185" marT="46593" marB="4659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100" b="1" i="0" u="none" strike="noStrike" noProof="0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C 4.1. </a:t>
                      </a:r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Estrategias para el cálculo de áreas y perímetros de figuras planas en situaciones de la vida cotidiana.</a:t>
                      </a:r>
                      <a:endParaRPr lang="es-ES" dirty="0"/>
                    </a:p>
                  </a:txBody>
                  <a:tcPr marL="36000" marR="36000" marT="36000" marB="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8585669"/>
                  </a:ext>
                </a:extLst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8168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>
                <a:solidFill>
                  <a:srgbClr val="00B0F0"/>
                </a:solidFill>
              </a:rPr>
              <a:t>Relación entre Contenidos y Saberes de la Ley LOMLOE que se trabajan en la unidad</a:t>
            </a: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170D892-6EA2-6E9E-694E-D83208D73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102296"/>
              </p:ext>
            </p:extLst>
          </p:nvPr>
        </p:nvGraphicFramePr>
        <p:xfrm>
          <a:off x="704168" y="813067"/>
          <a:ext cx="10783664" cy="3521211"/>
        </p:xfrm>
        <a:graphic>
          <a:graphicData uri="http://schemas.openxmlformats.org/drawingml/2006/table">
            <a:tbl>
              <a:tblPr firstRow="1" firstCol="1" bandRow="1"/>
              <a:tblGrid>
                <a:gridCol w="2518018">
                  <a:extLst>
                    <a:ext uri="{9D8B030D-6E8A-4147-A177-3AD203B41FA5}">
                      <a16:colId xmlns:a16="http://schemas.microsoft.com/office/drawing/2014/main" val="3715912591"/>
                    </a:ext>
                  </a:extLst>
                </a:gridCol>
                <a:gridCol w="4360992">
                  <a:extLst>
                    <a:ext uri="{9D8B030D-6E8A-4147-A177-3AD203B41FA5}">
                      <a16:colId xmlns:a16="http://schemas.microsoft.com/office/drawing/2014/main" val="962754025"/>
                    </a:ext>
                  </a:extLst>
                </a:gridCol>
                <a:gridCol w="3904654">
                  <a:extLst>
                    <a:ext uri="{9D8B030D-6E8A-4147-A177-3AD203B41FA5}">
                      <a16:colId xmlns:a16="http://schemas.microsoft.com/office/drawing/2014/main" val="1890888186"/>
                    </a:ext>
                  </a:extLst>
                </a:gridCol>
              </a:tblGrid>
              <a:tr h="20989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Perfil salida competencias clave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Competencias específicas de área</a:t>
                      </a:r>
                      <a:endParaRPr lang="es-ES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Criterios de evaluación de 3</a:t>
                      </a:r>
                      <a:r>
                        <a:rPr lang="es-ES" sz="900" b="1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o</a:t>
                      </a:r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ciclo</a:t>
                      </a:r>
                      <a:endParaRPr lang="es-ES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920343"/>
                  </a:ext>
                </a:extLst>
              </a:tr>
              <a:tr h="689040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 </a:t>
                      </a:r>
                      <a:r>
                        <a:rPr lang="pl-PL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 STEM1, STEM2, STEM4, CD2, CPSAA5, CE1, CE3, CCEC4</a:t>
                      </a: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.</a:t>
                      </a:r>
                      <a:endParaRPr lang="en-GB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1. Interpretar problemas de la vida cotidiana proporcionando una representación matemática de los mismos mediante conceptos, herramientas y estrategias para analizar la información más relevante.</a:t>
                      </a:r>
                      <a:endParaRPr lang="es-ES" sz="2000" b="0" i="0" u="none" strike="noStrike" dirty="0">
                        <a:effectLst/>
                        <a:latin typeface="Calibri"/>
                        <a:cs typeface="Calibri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/>
                        </a:rPr>
                        <a:t>C.E. 1.1. </a:t>
                      </a: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/>
                        </a:rPr>
                        <a:t>Comprender problemas de la vida cotidiana a través de la reformulación de la pregunta, de forma verbal y gráfica.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0328287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9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  <a:cs typeface="Calibri"/>
                        </a:rPr>
                        <a:t>CCL1, STEM1, STEM2, CD1, CD3, CD5, CE3.</a:t>
                      </a:r>
                      <a:endParaRPr lang="es-ES" sz="2000" b="0" i="0" u="none" strike="noStrike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  <a:cs typeface="Calibri"/>
                        </a:rPr>
                        <a:t>3. Formular y comprobar conjeturas sencillas o plantear problemas de tipo matemático en situaciones basadas en la vida cotidiana de forma guiada, reconociendo el valor del razonamiento y la argumentación para integrar y comprender nuevo conocimiento.</a:t>
                      </a:r>
                      <a:endParaRPr lang="es-ES" sz="2000" b="0" i="0" u="none" strike="noStrike">
                        <a:effectLst/>
                        <a:latin typeface="Arial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000" b="0" i="0" u="none" strike="noStrike">
                          <a:solidFill>
                            <a:schemeClr val="tx1"/>
                          </a:solidFill>
                          <a:effectLst/>
                          <a:latin typeface="abezeh"/>
                          <a:cs typeface="Calibri"/>
                        </a:rPr>
                        <a:t>C.E. </a:t>
                      </a:r>
                      <a:r>
                        <a:rPr lang="es-ES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abezeh"/>
                          <a:cs typeface="Calibri"/>
                        </a:rPr>
                        <a:t>3.1. Formular conjeturas matemáticas sencillas investigando patrones, propiedades y relaciones de forma guiada.</a:t>
                      </a:r>
                      <a:endParaRPr lang="es-ES"/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0399246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STEM1, STEM3, CD3, CD5, CC4, CCEC1.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>
                          <a:solidFill>
                            <a:srgbClr val="FFFFFF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5. Reconocer y utilizar conexiones entre las diferentes ideas matemáticas, así como identificar las matemáticas implicadas en otras áreas o en la vida cotidiana, interrelacionando conceptos y procedimientos para interpretar situaciones y contextos diversos.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 b="0" i="0" u="none" strike="noStrike" kern="12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C.E. 5.1. Utilizar conexiones entre diferentes elementos matemáticos movilizando conocimientos y experiencias propios.</a:t>
                      </a:r>
                      <a:br>
                        <a:rPr lang="es-ES" sz="10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lang="es-ES" sz="10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s-ES" sz="1000" b="0" i="0" u="none" strike="noStrike" kern="12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C.E. 5.2. Utilizar las conexiones entre las matemáticas, otras áreas y la vida cotidiana para resolver problemas en contextos no matemáticos.</a:t>
                      </a:r>
                      <a:endParaRPr lang="en-US" sz="1000" b="0" i="0" u="none" strike="noStrike" kern="1200" noProof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s-ES" sz="10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Segoe UI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525339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l-PL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CCL1, CCL3, STEM2, STEM4, CD1, CD5, CE3, CCEC4.</a:t>
                      </a:r>
                      <a:endParaRPr lang="es-ES" dirty="0"/>
                    </a:p>
                  </a:txBody>
                  <a:tcPr marL="48377" marR="48377" marT="10366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000" b="1" i="0" u="none" strike="noStrike" kern="1200" noProof="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6. Comunicar y representar, de forma individual y colectiva, conceptos, procedimientos y resultados matemáticos utilizando el lenguaje oral, escrito, gráfico, multimodal y la terminología matemática apropiada, para dar significado y permanencia a las ideas matemáticas.</a:t>
                      </a:r>
                      <a:endParaRPr lang="es-ES" dirty="0"/>
                    </a:p>
                  </a:txBody>
                  <a:tcPr marL="48377" marR="48377" marT="10366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000" b="0" i="0" u="none" strike="noStrike" kern="1200" noProof="0" dirty="0">
                          <a:solidFill>
                            <a:schemeClr val="tx1"/>
                          </a:solidFill>
                          <a:effectLst/>
                        </a:rPr>
                        <a:t>C.E. 6.1. Interpretar el lenguaje matemático sencillo presente en la vida cotidiana en diferentes formatos, adquiriendo vocabulario apropiado y mostrando la comprensión del mensaje.</a:t>
                      </a:r>
                      <a:endParaRPr lang="es-ES" dirty="0"/>
                    </a:p>
                  </a:txBody>
                  <a:tcPr marL="48377" marR="48377" marT="10366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7112234"/>
                  </a:ext>
                </a:extLst>
              </a:tr>
            </a:tbl>
          </a:graphicData>
        </a:graphic>
      </p:graphicFrame>
      <p:pic>
        <p:nvPicPr>
          <p:cNvPr id="3" name="Afbeelding 16">
            <a:extLst>
              <a:ext uri="{FF2B5EF4-FFF2-40B4-BE49-F238E27FC236}">
                <a16:creationId xmlns:a16="http://schemas.microsoft.com/office/drawing/2014/main" id="{1BB3D84C-AEF6-6963-752A-CFE4EE2EE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F895394-2AA3-9C13-86AA-287E9F9263A3}"/>
              </a:ext>
            </a:extLst>
          </p:cNvPr>
          <p:cNvSpPr txBox="1"/>
          <p:nvPr/>
        </p:nvSpPr>
        <p:spPr>
          <a:xfrm>
            <a:off x="613764" y="354222"/>
            <a:ext cx="10931198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700" b="1">
                <a:solidFill>
                  <a:srgbClr val="009ED0"/>
                </a:solidFill>
                <a:latin typeface="ABeZeh" pitchFamily="2" charset="0"/>
              </a:rPr>
              <a:t>Relación</a:t>
            </a:r>
            <a:r>
              <a:rPr lang="es-ES" sz="1700" b="1">
                <a:solidFill>
                  <a:srgbClr val="FF0000"/>
                </a:solidFill>
              </a:rPr>
              <a:t> </a:t>
            </a:r>
            <a:r>
              <a:rPr lang="es-ES" sz="1700" b="1">
                <a:solidFill>
                  <a:srgbClr val="009ED0"/>
                </a:solidFill>
                <a:latin typeface="ABeZeh" pitchFamily="2" charset="0"/>
              </a:rPr>
              <a:t>entre Competencias y Criterios de evaluación de la Ley LOMLOE que se trabajan en la unidad </a:t>
            </a:r>
          </a:p>
        </p:txBody>
      </p:sp>
    </p:spTree>
    <p:extLst>
      <p:ext uri="{BB962C8B-B14F-4D97-AF65-F5344CB8AC3E}">
        <p14:creationId xmlns:p14="http://schemas.microsoft.com/office/powerpoint/2010/main" val="990749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6023481"/>
              </p:ext>
            </p:extLst>
          </p:nvPr>
        </p:nvGraphicFramePr>
        <p:xfrm>
          <a:off x="348343" y="845177"/>
          <a:ext cx="11277600" cy="51912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3083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864517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282405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719081">
                  <a:extLst>
                    <a:ext uri="{9D8B030D-6E8A-4147-A177-3AD203B41FA5}">
                      <a16:colId xmlns:a16="http://schemas.microsoft.com/office/drawing/2014/main" val="1685418001"/>
                    </a:ext>
                  </a:extLst>
                </a:gridCol>
                <a:gridCol w="2569028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520624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800176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204686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218020">
                <a:tc rowSpan="2"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Pruebas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153879">
                <a:tc gridSpan="2"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unidad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compe-tencial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151424"/>
                  </a:ext>
                </a:extLst>
              </a:tr>
              <a:tr h="56609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7.1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Perímetro de un polígono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346. Calcular el perímetro.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 4. Visualización, razonamiento y modelización geométrica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 4.1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4606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963.</a:t>
                      </a:r>
                      <a:r>
                        <a:rPr lang="es-ES" sz="90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5.2. Reconocer y utilizar conexiones entre las matemáticas, otras áreas y la vida cotidiana.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u="none" strike="noStrike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ctr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5.2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Reconocer y utilizar conexiones entre las diferentes ideas matemáticas, así como identificar las matemáticas implicadas en otras áreas...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GB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STEM1, STEM3, CD3, CD5, CC4, CCEC1.</a:t>
                      </a:r>
                      <a:endParaRPr lang="en-GB" kern="1200"/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580113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7.2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Unidades arbitrarias de superficie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495. Usar una cuadrícula para determinar una superficie.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 4. Visualización, razonamiento y modelización geométrica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 4.1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962.  5.1. Realizar conexiones matemáticas, aplicando conocimientos y experiencias propias.</a:t>
                      </a:r>
                      <a:endParaRPr lang="es-ES" sz="1000" b="1" u="sng" strike="noStrike" dirty="0"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5.1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Reconocer y utilizar conexiones entre las diferentes ideas matemáticas, así como identificar...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STEM1, STEM3, CD3, CD5, CC4, CCEC1.</a:t>
                      </a:r>
                      <a:endParaRPr lang="es-ES" sz="1800" b="0" i="0" u="none" strike="noStrike" kern="1200" dirty="0">
                        <a:solidFill>
                          <a:srgbClr val="FF0000"/>
                        </a:solidFill>
                        <a:effectLst/>
                        <a:latin typeface="Arial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70420"/>
                  </a:ext>
                </a:extLst>
              </a:tr>
              <a:tr h="30343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7.3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Área de polígonos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499. Utilizar unidades cuadradas para medir superficies.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 4. Visualización, razonamiento y modelización geométrica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 4.1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800" b="0" i="0" u="none" strike="noStrike" kern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3861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es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953. 1.1. Interpretar situaciones cotidianas, comprendiendo las preguntas y planteando estrategias.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C.E. 1.1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1. Interpretar problemas de la vida cotidiana proporcionando una representación matemática...</a:t>
                      </a:r>
                      <a:endParaRPr lang="es-ES" sz="9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8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STEM1, STEM2, STEM4, CD2, CPSAA5, CE1, CE3, CCEC4</a:t>
                      </a:r>
                      <a:r>
                        <a:rPr lang="es-ES" sz="8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.</a:t>
                      </a:r>
                      <a:endParaRPr lang="es-ES" sz="8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624034"/>
                  </a:ext>
                </a:extLst>
              </a:tr>
              <a:tr h="329253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7.4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Área del cuadrado y del rectángulo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503. Calcular el área del cuadrado y del rectángulo.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 4. Visualización, razonamiento y modelización geométrica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 4.1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800" b="0" i="0" u="none" strike="noStrike" kern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963.</a:t>
                      </a:r>
                      <a:r>
                        <a:rPr lang="es-ES" sz="90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5.2. Reconocer y utilizar conexiones entre las matemáticas, otras áreas y la vida cotidiana.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C.E. 5.2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Reconocer y utilizar conexiones entre las diferentes ideas matemáticas, así como identificar las matemáticas implicadas en otras áreas...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STEM1, STEM3, CD3, CD5, CC4, CCEC1.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280808"/>
                  </a:ext>
                </a:extLst>
              </a:tr>
              <a:tr h="301917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7.5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Área del triángulo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504. Determinar el área de triángulos.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 4. Visualización, razonamiento y modelización geométrica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 4.1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800" b="0" i="0" u="none" strike="noStrike" kern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720940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Ejercicio 3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1000" b="0" i="0" u="none" strike="noStrik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958. 3.1. Analizar conjeturas matemáticas investigando patrones y relaciones de forma guiada.</a:t>
                      </a:r>
                      <a:endParaRPr lang="es-ES" sz="900" b="0" i="0" u="none" strike="noStrike" dirty="0"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buNone/>
                      </a:pPr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 defTabSz="914400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C.E. 3.1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3. Formular y comprobar conjeturas sencillas o plantear problemas de tipo matemático 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 CCL1, STEM1, STEM2, CD1, CD3, CD5, CE3.</a:t>
                      </a:r>
                      <a:endParaRPr lang="es-ES" sz="18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9871086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2927664"/>
              </p:ext>
            </p:extLst>
          </p:nvPr>
        </p:nvGraphicFramePr>
        <p:xfrm>
          <a:off x="2189609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633814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5º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7 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Duración: 8-12 sesiones 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</p:txBody>
      </p:sp>
      <p:pic>
        <p:nvPicPr>
          <p:cNvPr id="6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7344" y="6630309"/>
            <a:ext cx="804656" cy="22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548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B88B47-8C44-BAAC-9D85-51D50310F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1A331498-CF8E-2413-C8A9-7989EB5D88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4034017"/>
              </p:ext>
            </p:extLst>
          </p:nvPr>
        </p:nvGraphicFramePr>
        <p:xfrm>
          <a:off x="348343" y="627467"/>
          <a:ext cx="11277600" cy="24804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3083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864517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282405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719081">
                  <a:extLst>
                    <a:ext uri="{9D8B030D-6E8A-4147-A177-3AD203B41FA5}">
                      <a16:colId xmlns:a16="http://schemas.microsoft.com/office/drawing/2014/main" val="1685418001"/>
                    </a:ext>
                  </a:extLst>
                </a:gridCol>
                <a:gridCol w="2569028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233714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391886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580572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467428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204686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218020">
                <a:tc rowSpan="2"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Pruebas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153879">
                <a:tc gridSpan="2"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unidad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compe-tencial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151424"/>
                  </a:ext>
                </a:extLst>
              </a:tr>
              <a:tr h="56609">
                <a:tc rowSpan="2">
                  <a:txBody>
                    <a:bodyPr/>
                    <a:lstStyle/>
                    <a:p>
                      <a:pPr marL="0" lvl="0" algn="ctr" defTabSz="914400" rtl="0">
                        <a:buNone/>
                      </a:pP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7.6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Área del romboide y del rombo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1183. Calcular el área del rombo y del romboide.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 4. Visualización, razonamiento y modelización geométrica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 4.1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5349933"/>
                  </a:ext>
                </a:extLst>
              </a:tr>
              <a:tr h="56609">
                <a:tc vMerge="1">
                  <a:txBody>
                    <a:bodyPr/>
                    <a:lstStyle/>
                    <a:p>
                      <a:pPr defTabSz="914400"/>
                      <a:endParaRPr lang="es-ES"/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buNone/>
                        <a:tabLst/>
                        <a:defRPr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958. 3.1. Analizar conjeturas matemáticas investigando patrones y relaciones de forma guiada.</a:t>
                      </a:r>
                      <a:endParaRPr lang="es-ES" sz="900" b="0" i="0" u="none" strike="noStrike"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C.E. 3.1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3. Formular y comprobar conjeturas sencillas o plantear problemas de tipo matemático …</a:t>
                      </a:r>
                      <a:endParaRPr lang="es-ES" sz="900" u="none" strike="noStrik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  <a:cs typeface="Calibri"/>
                        </a:rPr>
                        <a:t> CCL1, STEM1, STEM2, CD1, CD3, CD5, CE3.</a:t>
                      </a:r>
                      <a:endParaRPr lang="es-ES" sz="1800" b="0" i="0" u="none" strike="noStrike">
                        <a:solidFill>
                          <a:schemeClr val="tx1"/>
                        </a:solidFill>
                        <a:effectLst/>
                        <a:latin typeface="Arial"/>
                        <a:cs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121430"/>
                  </a:ext>
                </a:extLst>
              </a:tr>
              <a:tr h="56609">
                <a:tc rowSpan="2">
                  <a:txBody>
                    <a:bodyPr/>
                    <a:lstStyle/>
                    <a:p>
                      <a:pPr marL="0" lvl="0" algn="ctr" defTabSz="914400" rtl="0">
                        <a:buNone/>
                      </a:pP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7.7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Prismas y pirámides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1125. Conocer las propiedades de prismas y pirámides.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 1. Formas geométricas de dos y tres dimensiones</a:t>
                      </a:r>
                      <a:endParaRPr lang="es-ES" sz="8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 1.4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4606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964. 6.1. Reconocer e interpretar lenguaje matemático presente en la vida cotidiana.</a:t>
                      </a:r>
                      <a:endParaRPr lang="es-ES" kern="1200">
                        <a:solidFill>
                          <a:schemeClr val="tx1"/>
                        </a:solidFill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 defTabSz="914400"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</a:rPr>
                        <a:t>C.E. 6.1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 </a:t>
                      </a: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STEM1, STEM2, CPSAA4, CPSAA5, CE3.</a:t>
                      </a:r>
                      <a:endParaRPr lang="pt-BR" sz="18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580113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0" lvl="0" algn="ctr" defTabSz="914400" rtl="0">
                        <a:buNone/>
                      </a:pP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7.8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Cuerpos redondos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376. Conocer las propiedades de los cuerpos redondos.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 1. Formas geométricas de dos y tres dimensiones</a:t>
                      </a:r>
                      <a:endParaRPr lang="es-ES" sz="8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 1.4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356791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es-E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958. 3.1. Analizar conjeturas matemáticas investigando patrones y relaciones de forma guiada.</a:t>
                      </a:r>
                      <a:endParaRPr lang="es-ES" sz="900" b="0" i="0" u="none" strike="noStrike" dirty="0"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 defTabSz="914400"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</a:rPr>
                        <a:t>C.E. 3.1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3. Formular y comprobar conjeturas sencillas o plantear problemas de tipo matemático …</a:t>
                      </a:r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 CCL1, STEM1, STEM2, CD1, CD3, CD5, CE3.</a:t>
                      </a:r>
                      <a:endParaRPr lang="es-ES" sz="18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70420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5F57F041-9F38-C9CD-67F0-4D2E7E5026E7}"/>
              </a:ext>
            </a:extLst>
          </p:cNvPr>
          <p:cNvGraphicFramePr>
            <a:graphicFrameLocks noGrp="1"/>
          </p:cNvGraphicFramePr>
          <p:nvPr/>
        </p:nvGraphicFramePr>
        <p:xfrm>
          <a:off x="2189609" y="33661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9" name="Ondertitel 2">
            <a:extLst>
              <a:ext uri="{FF2B5EF4-FFF2-40B4-BE49-F238E27FC236}">
                <a16:creationId xmlns:a16="http://schemas.microsoft.com/office/drawing/2014/main" id="{2072CA72-9AE6-6118-A7E3-D8EB0BF3B1A4}"/>
              </a:ext>
            </a:extLst>
          </p:cNvPr>
          <p:cNvSpPr txBox="1">
            <a:spLocks/>
          </p:cNvSpPr>
          <p:nvPr/>
        </p:nvSpPr>
        <p:spPr>
          <a:xfrm>
            <a:off x="633814" y="-109282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5º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                    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7 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            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Duración: 8-12 sesiones 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</p:txBody>
      </p:sp>
      <p:pic>
        <p:nvPicPr>
          <p:cNvPr id="6" name="Afbeelding 16">
            <a:extLst>
              <a:ext uri="{FF2B5EF4-FFF2-40B4-BE49-F238E27FC236}">
                <a16:creationId xmlns:a16="http://schemas.microsoft.com/office/drawing/2014/main" id="{31A94E8C-1CBE-D70B-3045-FB2DA01D2B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7344" y="6630309"/>
            <a:ext cx="804656" cy="22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7022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6AACE59-A37D-4A5C-826F-A1DE6A850B1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8478CCF-C4FC-48E1-B4B4-997E9F5355D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6038597-F125-4109-A8DE-5DC1053E110B}">
  <ds:schemaRefs>
    <ds:schemaRef ds:uri="4df41d69-8cf9-497b-ae8f-b424b063cd22"/>
    <ds:schemaRef ds:uri="f0ce2327-97fb-4dfc-a980-285cacb0ad39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Panorámica</PresentationFormat>
  <Slides>6</Slides>
  <Notes>4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revision>111</cp:revision>
  <dcterms:created xsi:type="dcterms:W3CDTF">2022-06-17T12:01:50Z</dcterms:created>
  <dcterms:modified xsi:type="dcterms:W3CDTF">2024-01-03T16:54:05Z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