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0"/>
  </p:notesMasterIdLst>
  <p:sldIdLst>
    <p:sldId id="260" r:id="rId5"/>
    <p:sldId id="267" r:id="rId6"/>
    <p:sldId id="259" r:id="rId7"/>
    <p:sldId id="257" r:id="rId8"/>
    <p:sldId id="264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501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3F3F9"/>
    <a:srgbClr val="E7F5FA"/>
    <a:srgbClr val="FFF7E1"/>
    <a:srgbClr val="FFFCF3"/>
    <a:srgbClr val="FFFFFF"/>
    <a:srgbClr val="F2A998"/>
    <a:srgbClr val="FFCCFF"/>
    <a:srgbClr val="F7CBC1"/>
    <a:srgbClr val="FC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D298D1-C43D-7534-0D40-F292EA2A0943}" v="172" dt="2024-01-03T15:10:40.079"/>
    <p1510:client id="{14091301-1397-BFB3-7E1D-4804165EDD5C}" v="52" dt="2022-08-01T09:13:23.403"/>
    <p1510:client id="{76B90740-9F2F-FC78-B00C-5E85177F4726}" v="4" dt="2024-01-03T16:54:43.889"/>
    <p1510:client id="{A86D8210-F159-8004-9F39-9A2BF131DB19}" v="10" dt="2022-09-07T19:34:51.878"/>
    <p1510:client id="{D209E7A0-7D3A-9134-2077-7202A05AD5C8}" v="1" dt="2023-12-30T17:21:26.9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97" autoAdjust="0"/>
    <p:restoredTop sz="95260" autoAdjust="0"/>
  </p:normalViewPr>
  <p:slideViewPr>
    <p:cSldViewPr snapToGrid="0">
      <p:cViewPr varScale="1">
        <p:scale>
          <a:sx n="109" d="100"/>
          <a:sy n="109" d="100"/>
        </p:scale>
        <p:origin x="316" y="84"/>
      </p:cViewPr>
      <p:guideLst>
        <p:guide orient="horz" pos="527"/>
        <p:guide pos="501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Del Mar Mañas Martinez" userId="S::maria.manas@snappet.org::67f3acc2-0360-426e-ba56-ef4e224d080b" providerId="AD" clId="Web-{A86D8210-F159-8004-9F39-9A2BF131DB19}"/>
    <pc:docChg chg="modSld">
      <pc:chgData name="Maria Del Mar Mañas Martinez" userId="S::maria.manas@snappet.org::67f3acc2-0360-426e-ba56-ef4e224d080b" providerId="AD" clId="Web-{A86D8210-F159-8004-9F39-9A2BF131DB19}" dt="2022-09-07T19:34:46.909" v="7"/>
      <pc:docMkLst>
        <pc:docMk/>
      </pc:docMkLst>
      <pc:sldChg chg="modSp">
        <pc:chgData name="Maria Del Mar Mañas Martinez" userId="S::maria.manas@snappet.org::67f3acc2-0360-426e-ba56-ef4e224d080b" providerId="AD" clId="Web-{A86D8210-F159-8004-9F39-9A2BF131DB19}" dt="2022-09-07T19:34:46.909" v="7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A86D8210-F159-8004-9F39-9A2BF131DB19}" dt="2022-09-07T19:34:46.909" v="7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Ibán Useros Revesado" userId="S::iban.useros@snappet.org::abd66825-fb6e-44f2-9656-96bf8eac36ac" providerId="AD" clId="Web-{D209E7A0-7D3A-9134-2077-7202A05AD5C8}"/>
    <pc:docChg chg="modSld">
      <pc:chgData name="Ibán Useros Revesado" userId="S::iban.useros@snappet.org::abd66825-fb6e-44f2-9656-96bf8eac36ac" providerId="AD" clId="Web-{D209E7A0-7D3A-9134-2077-7202A05AD5C8}" dt="2023-12-30T17:21:26.940" v="0"/>
      <pc:docMkLst>
        <pc:docMk/>
      </pc:docMkLst>
      <pc:sldChg chg="modSp">
        <pc:chgData name="Ibán Useros Revesado" userId="S::iban.useros@snappet.org::abd66825-fb6e-44f2-9656-96bf8eac36ac" providerId="AD" clId="Web-{D209E7A0-7D3A-9134-2077-7202A05AD5C8}" dt="2023-12-30T17:21:26.940" v="0"/>
        <pc:sldMkLst>
          <pc:docMk/>
          <pc:sldMk cId="1802548540" sldId="264"/>
        </pc:sldMkLst>
        <pc:graphicFrameChg chg="modGraphic">
          <ac:chgData name="Ibán Useros Revesado" userId="S::iban.useros@snappet.org::abd66825-fb6e-44f2-9656-96bf8eac36ac" providerId="AD" clId="Web-{D209E7A0-7D3A-9134-2077-7202A05AD5C8}" dt="2023-12-30T17:21:26.940" v="0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14091301-1397-BFB3-7E1D-4804165EDD5C}"/>
    <pc:docChg chg="modSld">
      <pc:chgData name="Viviana Saavedra" userId="S::viviana.saavedra@snappet.org::aa95fd6c-3033-4ac3-a8a2-8731ac2a924c" providerId="AD" clId="Web-{14091301-1397-BFB3-7E1D-4804165EDD5C}" dt="2022-08-01T09:13:23.403" v="51"/>
      <pc:docMkLst>
        <pc:docMk/>
      </pc:docMkLst>
      <pc:sldChg chg="modSp">
        <pc:chgData name="Viviana Saavedra" userId="S::viviana.saavedra@snappet.org::aa95fd6c-3033-4ac3-a8a2-8731ac2a924c" providerId="AD" clId="Web-{14091301-1397-BFB3-7E1D-4804165EDD5C}" dt="2022-08-01T09:13:23.403" v="51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14091301-1397-BFB3-7E1D-4804165EDD5C}" dt="2022-08-01T09:13:23.403" v="5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Ibán Useros Revesado" userId="S::iban.useros@snappet.org::abd66825-fb6e-44f2-9656-96bf8eac36ac" providerId="AD" clId="Web-{11D298D1-C43D-7534-0D40-F292EA2A0943}"/>
    <pc:docChg chg="modSld">
      <pc:chgData name="Ibán Useros Revesado" userId="S::iban.useros@snappet.org::abd66825-fb6e-44f2-9656-96bf8eac36ac" providerId="AD" clId="Web-{11D298D1-C43D-7534-0D40-F292EA2A0943}" dt="2024-01-03T15:10:40.079" v="149" actId="20577"/>
      <pc:docMkLst>
        <pc:docMk/>
      </pc:docMkLst>
      <pc:sldChg chg="modSp">
        <pc:chgData name="Ibán Useros Revesado" userId="S::iban.useros@snappet.org::abd66825-fb6e-44f2-9656-96bf8eac36ac" providerId="AD" clId="Web-{11D298D1-C43D-7534-0D40-F292EA2A0943}" dt="2024-01-03T15:10:09.438" v="146"/>
        <pc:sldMkLst>
          <pc:docMk/>
          <pc:sldMk cId="990749142" sldId="257"/>
        </pc:sldMkLst>
        <pc:graphicFrameChg chg="mod modGraphic">
          <ac:chgData name="Ibán Useros Revesado" userId="S::iban.useros@snappet.org::abd66825-fb6e-44f2-9656-96bf8eac36ac" providerId="AD" clId="Web-{11D298D1-C43D-7534-0D40-F292EA2A0943}" dt="2024-01-03T15:10:09.438" v="146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Ibán Useros Revesado" userId="S::iban.useros@snappet.org::abd66825-fb6e-44f2-9656-96bf8eac36ac" providerId="AD" clId="Web-{11D298D1-C43D-7534-0D40-F292EA2A0943}" dt="2024-01-03T15:10:40.079" v="149" actId="20577"/>
        <pc:sldMkLst>
          <pc:docMk/>
          <pc:sldMk cId="301724074" sldId="260"/>
        </pc:sldMkLst>
        <pc:spChg chg="mod">
          <ac:chgData name="Ibán Useros Revesado" userId="S::iban.useros@snappet.org::abd66825-fb6e-44f2-9656-96bf8eac36ac" providerId="AD" clId="Web-{11D298D1-C43D-7534-0D40-F292EA2A0943}" dt="2024-01-03T15:10:40.079" v="149" actId="20577"/>
          <ac:spMkLst>
            <pc:docMk/>
            <pc:sldMk cId="301724074" sldId="260"/>
            <ac:spMk id="3" creationId="{F72825F4-0806-D946-E23E-2BDAC9FE7E75}"/>
          </ac:spMkLst>
        </pc:spChg>
      </pc:sldChg>
      <pc:sldChg chg="modSp">
        <pc:chgData name="Ibán Useros Revesado" userId="S::iban.useros@snappet.org::abd66825-fb6e-44f2-9656-96bf8eac36ac" providerId="AD" clId="Web-{11D298D1-C43D-7534-0D40-F292EA2A0943}" dt="2024-01-03T15:10:27.641" v="147" actId="20577"/>
        <pc:sldMkLst>
          <pc:docMk/>
          <pc:sldMk cId="1802548540" sldId="264"/>
        </pc:sldMkLst>
        <pc:spChg chg="mod">
          <ac:chgData name="Ibán Useros Revesado" userId="S::iban.useros@snappet.org::abd66825-fb6e-44f2-9656-96bf8eac36ac" providerId="AD" clId="Web-{11D298D1-C43D-7534-0D40-F292EA2A0943}" dt="2024-01-03T15:10:27.641" v="147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Ibán Useros Revesado" userId="S::iban.useros@snappet.org::abd66825-fb6e-44f2-9656-96bf8eac36ac" providerId="AD" clId="Web-{11D298D1-C43D-7534-0D40-F292EA2A0943}" dt="2024-01-03T15:07:56.417" v="132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Ibán Useros Revesado" userId="S::iban.useros@snappet.org::abd66825-fb6e-44f2-9656-96bf8eac36ac" providerId="AD" clId="Web-{76B90740-9F2F-FC78-B00C-5E85177F4726}"/>
    <pc:docChg chg="modSld">
      <pc:chgData name="Ibán Useros Revesado" userId="S::iban.useros@snappet.org::abd66825-fb6e-44f2-9656-96bf8eac36ac" providerId="AD" clId="Web-{76B90740-9F2F-FC78-B00C-5E85177F4726}" dt="2024-01-03T16:54:43.873" v="1" actId="20577"/>
      <pc:docMkLst>
        <pc:docMk/>
      </pc:docMkLst>
      <pc:sldChg chg="modSp">
        <pc:chgData name="Ibán Useros Revesado" userId="S::iban.useros@snappet.org::abd66825-fb6e-44f2-9656-96bf8eac36ac" providerId="AD" clId="Web-{76B90740-9F2F-FC78-B00C-5E85177F4726}" dt="2024-01-03T16:54:43.873" v="1" actId="20577"/>
        <pc:sldMkLst>
          <pc:docMk/>
          <pc:sldMk cId="301724074" sldId="260"/>
        </pc:sldMkLst>
        <pc:spChg chg="mod">
          <ac:chgData name="Ibán Useros Revesado" userId="S::iban.useros@snappet.org::abd66825-fb6e-44f2-9656-96bf8eac36ac" providerId="AD" clId="Web-{76B90740-9F2F-FC78-B00C-5E85177F4726}" dt="2024-01-03T16:54:43.873" v="1" actId="20577"/>
          <ac:spMkLst>
            <pc:docMk/>
            <pc:sldMk cId="301724074" sldId="260"/>
            <ac:spMk id="3" creationId="{F72825F4-0806-D946-E23E-2BDAC9FE7E7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311197"/>
            <a:ext cx="10161270" cy="571085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>
                <a:ea typeface="Times New Roman" panose="02020603050405020304" pitchFamily="18" charset="0"/>
                <a:cs typeface="Arial"/>
              </a:rPr>
              <a:t>Esta unidad está compuesta por 6 lecciones que tienen como propósito desarrollar habilidades y modos de pensar basados en </a:t>
            </a:r>
            <a:r>
              <a:rPr lang="es-ES" altLang="es-ES" sz="1100" dirty="0">
                <a:solidFill>
                  <a:srgbClr val="000000"/>
                </a:solidFill>
                <a:ea typeface="MS Mincho"/>
                <a:cs typeface="Arial"/>
              </a:rPr>
              <a:t>el razonamiento y la interpretación de datos</a:t>
            </a:r>
            <a:r>
              <a:rPr lang="es-ES" sz="1100" dirty="0">
                <a:ea typeface="Times New Roman" panose="02020603050405020304" pitchFamily="18" charset="0"/>
                <a:cs typeface="Arial"/>
              </a:rPr>
              <a:t>.</a:t>
            </a:r>
            <a:endParaRPr lang="es-ES" sz="1100" dirty="0">
              <a:solidFill>
                <a:srgbClr val="FF0000"/>
              </a:solidFill>
              <a:ea typeface="Times New Roman" panose="02020603050405020304" pitchFamily="18" charset="0"/>
              <a:cs typeface="Arial"/>
            </a:endParaRP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es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</a:t>
            </a:r>
            <a:r>
              <a:rPr lang="es-ES" sz="1100" dirty="0"/>
              <a:t>que implican </a:t>
            </a:r>
            <a:r>
              <a:rPr lang="es-ES" altLang="es-ES" sz="1100" dirty="0">
                <a:solidFill>
                  <a:srgbClr val="000000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la toma de decisiones a partir de información estadística, además de la comprensión y comunicación de fenómenos aleatorios en situaciones de la vida cotidiana.</a:t>
            </a:r>
            <a:endParaRPr lang="es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es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ofrecemos actividades complementarias y sugerencias para abordar las posibles 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dificultades que presente el alumnado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  <a:p>
            <a:pPr marL="2667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endParaRPr lang="es-ES" altLang="es-ES" sz="1100" dirty="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>
                <a:ea typeface="Times New Roman" panose="02020603050405020304" pitchFamily="18" charset="0"/>
                <a:cs typeface="Arial"/>
              </a:rPr>
              <a:t>6 lecciones</a:t>
            </a:r>
            <a:r>
              <a:rPr lang="es-ES" sz="1100">
                <a:effectLst/>
                <a:ea typeface="Times New Roman" panose="02020603050405020304" pitchFamily="18" charset="0"/>
                <a:cs typeface="Arial"/>
              </a:rPr>
              <a:t> curriculares</a:t>
            </a: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Adaptativo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Resúmenes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Materiales de aula</a:t>
            </a:r>
            <a:endParaRPr lang="es-ES" sz="12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s-ES" sz="1100" dirty="0"/>
              <a:t>Hojas cuadriculadas, </a:t>
            </a:r>
            <a:r>
              <a:rPr lang="es-ES" sz="1100" i="1" dirty="0"/>
              <a:t>Post-it </a:t>
            </a:r>
            <a:r>
              <a:rPr lang="es-ES" sz="1100" dirty="0"/>
              <a:t>de varios colores, pinturas de colores y materiales del aula de los que haya varias unidades (cuadernos, clips...).</a:t>
            </a:r>
          </a:p>
          <a:p>
            <a:endParaRPr lang="es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12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de la unidad y </a:t>
            </a: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competencial trimestral.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138574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2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</a:t>
            </a:r>
            <a:r>
              <a:rPr lang="es-ES_tradnl" sz="22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Unidad 8</a:t>
            </a:r>
            <a:endParaRPr lang="es-ES_tradnl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Recursos para evaluar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970252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  <a:p>
                      <a:endParaRPr lang="es-ES" sz="1200" b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900" b="1" dirty="0"/>
                    </a:p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Criterios de evaluación de la Ley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de unidad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  <a:p>
                      <a:endParaRPr lang="es-ES" sz="1200" dirty="0"/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trimestre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 dirty="0"/>
                    </a:p>
                    <a:p>
                      <a:r>
                        <a:rPr lang="es-ES" sz="1200" b="1" dirty="0"/>
                        <a:t>Criterio de evaluación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evalúa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67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Ley</a:t>
            </a: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500049"/>
            <a:ext cx="461665" cy="122911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Descargable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271907"/>
              </p:ext>
            </p:extLst>
          </p:nvPr>
        </p:nvGraphicFramePr>
        <p:xfrm>
          <a:off x="613764" y="1084464"/>
          <a:ext cx="10721961" cy="2534444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Bloques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Saberes generales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Saberes básicos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1663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E. </a:t>
                      </a:r>
                      <a:r>
                        <a:rPr lang="es-ES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estocástico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estocástico se orienta hacia el razonamiento y la interpretación de datos y la valoración crítica y la toma de decisiones a partir de información estadística, además de la comprensión y comunicación de fenómenos aleatorios en situaciones de la vida cotidiana.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r>
                        <a:rPr lang="es-ES" sz="1100" b="0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Organización y análisis de datos</a:t>
                      </a: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 1.1.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Conjuntos de datos y gráficos estadísticos de la vida cotidiana: descripción, interpretación y análisis crítico.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 1.2.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Estrategias para la realización de un estudio estadístico sencillo: formulación de preguntas, y recogida, registro y organización de datos cualitativos y cuantitativos procedentes de diferentes experimentos (encuestas, mediciones, observaciones…). Tablas de frecuencias absolutas </a:t>
                      </a:r>
                      <a:b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y relativas: interpretación.</a:t>
                      </a:r>
                    </a:p>
                  </a:txBody>
                  <a:tcPr marL="36000" marR="36000" marT="360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200436"/>
                  </a:ext>
                </a:extLst>
              </a:tr>
              <a:tr h="606555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Incertidumbre</a:t>
                      </a: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 2.1.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La incertidumbre en situaciones de la vida cotidiana: cuantificación </a:t>
                      </a:r>
                      <a:b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y estimación subjetiva y mediante la comprobación de la estabilización de las frecuencias relativas en experimentos aleatorios repetitivos.</a:t>
                      </a: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1469363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4185553"/>
              </p:ext>
            </p:extLst>
          </p:nvPr>
        </p:nvGraphicFramePr>
        <p:xfrm>
          <a:off x="704168" y="813067"/>
          <a:ext cx="10783664" cy="3445200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20989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3</a:t>
                      </a:r>
                      <a:r>
                        <a:rPr lang="es-ES" sz="9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689040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l-PL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Interpretar problemas de la vida cotidiana proporcionando una representación matemática de los mismos mediante conceptos, herramientas y estrategias para analizar la información más relevante.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000" b="0" i="0" u="none" strike="noStrike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/>
                      </a:endParaRPr>
                    </a:p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/>
                        </a:rPr>
                        <a:t>C.E. 1.1. Comprender problemas de la vida cotidiana a través de la reformulación de la pregunta, de forma verbal y gráfica.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328287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s-ES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Resolver situaciones problematizadas, aplicando diferentes técnicas, estrategias y formas de razonamiento, para explorar distintas maneras de proceder, obtener soluciones y asegurar su validez desde un punto de vista formal y en relación con el contexto planteado.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2.2. Obtener posibles soluciones de un problema, seleccionando entre varias estrategias conocidas de forma autónoma.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0399246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 Reconocer y utilizar conexiones entre las diferentes ideas matemáticas, así como identificar las matemáticas implicadas en otras áreas o en la vida cotidiana, interrelacionando conceptos y procedimientos para interpretar situaciones y contextos diversos.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bezeh"/>
                          <a:cs typeface="Calibri"/>
                        </a:rPr>
                        <a:t>C.E. 5.1. Utilizar conexiones entre diferentes elementos matemáticos movilizando conocimientos y experiencias propios.</a:t>
                      </a:r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cs typeface="Calibri"/>
                      </a:endParaRPr>
                    </a:p>
                    <a:p>
                      <a:pPr lvl="0">
                        <a:buNone/>
                      </a:pPr>
                      <a:endParaRPr lang="es-ES" sz="10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bezeh"/>
                        <a:cs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/>
                        </a:rPr>
                        <a:t>C.E.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/>
                        </a:rPr>
                        <a:t>5.2. Utilizar las conexiones entre las matemáticas, otras áreas y la vida cotidiana para resolver problemas en contextos no matemáticos.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525339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s-ES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 Comunicar y representar, de forma individual y colectiva, conceptos, procedimientos y resultados matemáticos utilizando el lenguaje oral, escrito, gráfico, multimodal y la terminología matemática apropiada, para dar significado y permanencia a las ideas matemáticas.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6.1. Interpretar el lenguaje matemático sencillo presente en la vida cotidiana en diferentes formatos, adquiriendo vocabulario apropiado y mostrando la comprensión del mensaje.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024513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93119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Relación</a:t>
            </a:r>
            <a:r>
              <a:rPr lang="es-ES" sz="1700" b="1" dirty="0">
                <a:solidFill>
                  <a:srgbClr val="FF0000"/>
                </a:solidFill>
              </a:rPr>
              <a:t> </a:t>
            </a:r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entre Competencias y Criterios de evaluación de la Ley LOMLOE que se trabajan en la unidad 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4378815"/>
              </p:ext>
            </p:extLst>
          </p:nvPr>
        </p:nvGraphicFramePr>
        <p:xfrm>
          <a:off x="272143" y="770905"/>
          <a:ext cx="11340006" cy="50783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083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864516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82404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719081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569027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52062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800175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67097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56609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8.1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Gráficos de barras triples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1212. Interpretar un gráfico de barras triple.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E. 1. Organización y análisis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de datos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 1.1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953. 1.1. Interpretar situaciones cotidianas, comprendiendo las preguntas y planteando estrategias.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u="none" strike="noStrike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1.1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STEM4, CD2, CPSAA5, CE1, CE3, CCEC4</a:t>
                      </a: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8.2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Cálculos con gráficos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581. Hacer cálculos usando la información de los gráficos.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E. 1. Organización y análisis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de datos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 1.2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956. 2.2. Obtener posibles soluciones de un problema siguiendo alguna estrategia conocida.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u="none" strike="noStrike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 estrategias...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8.3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Pictogtramas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698. Interpretar pictogramas.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E. 1. Organización y análisis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de datos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 1.1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963.</a:t>
                      </a:r>
                      <a:r>
                        <a:rPr lang="es-ES" sz="90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5.2. Reconocer y utilizar conexiones entre las matemáticas, otras áreas y la vida cotidiana.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  <a:tr h="301917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8.4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Gráficos de sectores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521. Leer un gráfico de sectores sencillo.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E. 1. Organización y análisis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de datos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 1.1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20940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Ejercicio 3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956. 2.2. Obtener posibles soluciones de un problema siguiendo alguna estrategia conocida.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 estrategias...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871086"/>
                  </a:ext>
                </a:extLst>
              </a:tr>
              <a:tr h="318988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Gráficos de líneas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520. Leer gráficos de líneas.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E. 1. Organización y análisis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de datos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 1.1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1610980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964.</a:t>
                      </a:r>
                      <a:r>
                        <a:rPr lang="es-ES" sz="90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6.1. Reconocer e interpretar lenguaje matemático presente en la vida cotidiana.</a:t>
                      </a:r>
                      <a:endParaRPr lang="es-ES" sz="9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Comunicar y representar, de forma individual y colectiva, conceptos, procedimientos y resultados…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641774"/>
                  </a:ext>
                </a:extLst>
              </a:tr>
              <a:tr h="419636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8.6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Cálculo de la probabilidad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525. Calcular la probabilidad de un suceso con fórmula.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E. 2. Incertidumbre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 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42030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 b="0" i="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962.  5.1. Realizar conexiones matemáticas, aplicando conocimientos y experiencias propias.</a:t>
                      </a:r>
                    </a:p>
                    <a:p>
                      <a:pPr marL="0" lvl="0" algn="ctr" defTabSz="914400">
                        <a:buNone/>
                      </a:pP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s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C.E. 5.1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5. Reconocer y utilizar conexiones entre las diferentes ideas matemáticas, así como identificar...</a:t>
                      </a:r>
                      <a:endParaRPr lang="es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8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STEM1, STEM3, CD3, CD5, CC4, CCEC1.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6838296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797270"/>
              </p:ext>
            </p:extLst>
          </p:nvPr>
        </p:nvGraphicFramePr>
        <p:xfrm>
          <a:off x="2646809" y="482144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33814" y="-23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5º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8 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6-11 sesiones 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583092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BAEE1A5-25AF-4065-8A72-B583DD77F6A8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B7F6C468-3773-49CA-A55D-15080F4F278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873E65A-66B5-48D8-A701-9E9DAC1B08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4020</TotalTime>
  <Words>1267</Words>
  <Application>Microsoft Office PowerPoint</Application>
  <PresentationFormat>Panorámica</PresentationFormat>
  <Paragraphs>214</Paragraphs>
  <Slides>5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Viviana Saavedra</cp:lastModifiedBy>
  <cp:revision>354</cp:revision>
  <dcterms:created xsi:type="dcterms:W3CDTF">2022-06-17T12:01:50Z</dcterms:created>
  <dcterms:modified xsi:type="dcterms:W3CDTF">2024-01-03T16:54:46Z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