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3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B4C7E7"/>
    <a:srgbClr val="E7F5FA"/>
    <a:srgbClr val="E3F3F9"/>
    <a:srgbClr val="FFF9E7"/>
    <a:srgbClr val="FFF7E1"/>
    <a:srgbClr val="FFFCF3"/>
    <a:srgbClr val="FFFFFF"/>
    <a:srgbClr val="F2A998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0044E-4D14-7104-8D05-1095D93CF2AB}" v="61" dt="2022-08-01T09:11:45.526"/>
    <p1510:client id="{742BAD0A-41A2-7212-FA7C-1DE41426510A}" v="16" dt="2024-01-03T16:37:36.7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13" autoAdjust="0"/>
    <p:restoredTop sz="96187" autoAdjust="0"/>
  </p:normalViewPr>
  <p:slideViewPr>
    <p:cSldViewPr snapToGrid="0">
      <p:cViewPr>
        <p:scale>
          <a:sx n="120" d="100"/>
          <a:sy n="120" d="100"/>
        </p:scale>
        <p:origin x="-178" y="-840"/>
      </p:cViewPr>
      <p:guideLst>
        <p:guide orient="horz" pos="527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742BAD0A-41A2-7212-FA7C-1DE41426510A}"/>
    <pc:docChg chg="modSld">
      <pc:chgData name="Ibán Useros Revesado" userId="S::iban.useros@snappet.org::abd66825-fb6e-44f2-9656-96bf8eac36ac" providerId="AD" clId="Web-{742BAD0A-41A2-7212-FA7C-1DE41426510A}" dt="2024-01-03T16:37:01.166" v="7" actId="20577"/>
      <pc:docMkLst>
        <pc:docMk/>
      </pc:docMkLst>
      <pc:sldChg chg="modSp">
        <pc:chgData name="Ibán Useros Revesado" userId="S::iban.useros@snappet.org::abd66825-fb6e-44f2-9656-96bf8eac36ac" providerId="AD" clId="Web-{742BAD0A-41A2-7212-FA7C-1DE41426510A}" dt="2024-01-03T16:37:01.166" v="7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742BAD0A-41A2-7212-FA7C-1DE41426510A}" dt="2024-01-03T16:37:01.166" v="7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Ibán Useros Revesado" userId="S::iban.useros@snappet.org::abd66825-fb6e-44f2-9656-96bf8eac36ac" providerId="AD" clId="Web-{742BAD0A-41A2-7212-FA7C-1DE41426510A}" dt="2024-01-03T16:36:49.353" v="3" actId="20577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742BAD0A-41A2-7212-FA7C-1DE41426510A}" dt="2024-01-03T16:36:49.353" v="3" actId="20577"/>
          <ac:spMkLst>
            <pc:docMk/>
            <pc:sldMk cId="1802548540" sldId="264"/>
            <ac:spMk id="9" creationId="{2520139A-6A55-E672-2D73-D9ED726BFE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6852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1183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6 lecciones que tienen como propósito desarrollar habilidades y modos de pensar basados en la comprensión y la comparación de atributos de los objetos del mundo natural.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comprensión de las relaciones entre magnitudes utilizando la experimentación.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FF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6 lecciones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Envases de 1 litro de capacidad, cubos, cajas, bloques, papel cuadriculado, tijeras, objetos del entorno, regla, folios y cuerda o cordón de zapatos.</a:t>
            </a:r>
            <a:br>
              <a:rPr lang="es-ES" sz="1100" dirty="0">
                <a:solidFill>
                  <a:srgbClr val="FF0000"/>
                </a:solidFill>
              </a:rPr>
            </a:b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10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926845"/>
              </p:ext>
            </p:extLst>
          </p:nvPr>
        </p:nvGraphicFramePr>
        <p:xfrm>
          <a:off x="613764" y="1084464"/>
          <a:ext cx="10721961" cy="2073910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544914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 medida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de la medida se caracteriza por la comprensión y comparación de atributos de los objetos del mundo natural. Entender y elegir las unidades adecuadas para estimar, medir y comparar; utilizar instrumentos adecuados para realizar mediciones; y comprender las relaciones entre magnitudes utilizando la experimentación son los ejes centrales de este sentido.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Magnitud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1.1.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Unidades convencionales del Sistema Métrico Decimal (longitud, masa, capacidad, volumen y superficie), tiempo y grado (ángulos) en contextos de la vida cotidiana: selección y uso de las unidades adecuadas.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  <a:tr h="1214335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Estimación y 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3.1.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comparación y ordenación de medidas de la misma magnitud, aplicando las equivalencias entre unidades (sistema métrico decimal) en problemas de la vida cotidiana.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713118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774667"/>
              </p:ext>
            </p:extLst>
          </p:nvPr>
        </p:nvGraphicFramePr>
        <p:xfrm>
          <a:off x="704168" y="1009010"/>
          <a:ext cx="10783664" cy="4153633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15175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90982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Comprender problemas de la vida cotidiana a través de la reformulación de la pregunta, de forma verbal y gráfica.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567681"/>
                  </a:ext>
                </a:extLst>
              </a:tr>
              <a:tr h="126553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Seleccionar entre diferentes estrategias para resolver un problema, justificando la elección.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2.2. Obtener posibles soluciones de un problema, seleccionando entre varias estrategias conocidas de forma autónoma.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0435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4.1. Modelizar situaciones de la vida cotidiana utilizando, de forma pautada, principios básicos del pensamiento computacional.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104333"/>
                  </a:ext>
                </a:extLst>
              </a:tr>
              <a:tr h="101681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5.1. Utilizar conexiones entre diferentes elementos matemáticos movilizando conocimientos y experiencias propios.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05960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342" y="6585608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895058"/>
              </p:ext>
            </p:extLst>
          </p:nvPr>
        </p:nvGraphicFramePr>
        <p:xfrm>
          <a:off x="251460" y="845177"/>
          <a:ext cx="11374483" cy="3432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03003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10.1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Sistema métrico decimal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873. Relacionar unidades de medida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3839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metro cuadrado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927. El metro cuadrado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962. 5.1. Realizar conexiones matemáticas, aplicando conocimientos y experiencias propias.</a:t>
                      </a:r>
                      <a:endParaRPr lang="es-ES" sz="1000" b="1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 las matemáticas implicadas en otras áreas…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10.3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Submúltiplos del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metro cuadrado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567. Convertir las medidas de superficie más habituales.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3831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  <a:endParaRPr lang="es-ES" sz="1000" b="1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29413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10.4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Múltiplos del metro cuadrado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567. Convertir las medidas de superficie más habituales.</a:t>
                      </a:r>
                      <a:endParaRPr lang="es-ES" sz="1000" b="1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90755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 Interpretar situaciones cotidianas, comprendiendo las preguntas y planteando estrategias.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STEM1, STEM2, STEM4, CD2, CPSAA5, CE1, CE3, CCEC4</a:t>
                      </a: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415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473144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10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6-10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0289" y="6485529"/>
            <a:ext cx="804656" cy="22769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720E191-06E6-42AE-FA2D-018BC5492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573915"/>
              </p:ext>
            </p:extLst>
          </p:nvPr>
        </p:nvGraphicFramePr>
        <p:xfrm>
          <a:off x="251460" y="4278119"/>
          <a:ext cx="11385767" cy="721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3542432640"/>
                    </a:ext>
                  </a:extLst>
                </a:gridCol>
                <a:gridCol w="807876">
                  <a:extLst>
                    <a:ext uri="{9D8B030D-6E8A-4147-A177-3AD203B41FA5}">
                      <a16:colId xmlns:a16="http://schemas.microsoft.com/office/drawing/2014/main" val="2805135209"/>
                    </a:ext>
                  </a:extLst>
                </a:gridCol>
                <a:gridCol w="718457">
                  <a:extLst>
                    <a:ext uri="{9D8B030D-6E8A-4147-A177-3AD203B41FA5}">
                      <a16:colId xmlns:a16="http://schemas.microsoft.com/office/drawing/2014/main" val="2815673385"/>
                    </a:ext>
                  </a:extLst>
                </a:gridCol>
                <a:gridCol w="270587">
                  <a:extLst>
                    <a:ext uri="{9D8B030D-6E8A-4147-A177-3AD203B41FA5}">
                      <a16:colId xmlns:a16="http://schemas.microsoft.com/office/drawing/2014/main" val="840505688"/>
                    </a:ext>
                  </a:extLst>
                </a:gridCol>
                <a:gridCol w="727788">
                  <a:extLst>
                    <a:ext uri="{9D8B030D-6E8A-4147-A177-3AD203B41FA5}">
                      <a16:colId xmlns:a16="http://schemas.microsoft.com/office/drawing/2014/main" val="1554688386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2070315483"/>
                    </a:ext>
                  </a:extLst>
                </a:gridCol>
                <a:gridCol w="895739">
                  <a:extLst>
                    <a:ext uri="{9D8B030D-6E8A-4147-A177-3AD203B41FA5}">
                      <a16:colId xmlns:a16="http://schemas.microsoft.com/office/drawing/2014/main" val="4221591011"/>
                    </a:ext>
                  </a:extLst>
                </a:gridCol>
                <a:gridCol w="541175">
                  <a:extLst>
                    <a:ext uri="{9D8B030D-6E8A-4147-A177-3AD203B41FA5}">
                      <a16:colId xmlns:a16="http://schemas.microsoft.com/office/drawing/2014/main" val="1209829303"/>
                    </a:ext>
                  </a:extLst>
                </a:gridCol>
                <a:gridCol w="793102">
                  <a:extLst>
                    <a:ext uri="{9D8B030D-6E8A-4147-A177-3AD203B41FA5}">
                      <a16:colId xmlns:a16="http://schemas.microsoft.com/office/drawing/2014/main" val="1829759859"/>
                    </a:ext>
                  </a:extLst>
                </a:gridCol>
                <a:gridCol w="2435198">
                  <a:extLst>
                    <a:ext uri="{9D8B030D-6E8A-4147-A177-3AD203B41FA5}">
                      <a16:colId xmlns:a16="http://schemas.microsoft.com/office/drawing/2014/main" val="1698305375"/>
                    </a:ext>
                  </a:extLst>
                </a:gridCol>
                <a:gridCol w="1215025">
                  <a:extLst>
                    <a:ext uri="{9D8B030D-6E8A-4147-A177-3AD203B41FA5}">
                      <a16:colId xmlns:a16="http://schemas.microsoft.com/office/drawing/2014/main" val="3280367131"/>
                    </a:ext>
                  </a:extLst>
                </a:gridCol>
              </a:tblGrid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medida del tiempo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331. Conocer medidas de tiempo (h, min, s).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47929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 Utilizar principios básicos del pensamiento computacional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 Utilizar el pensamiento computacional organizando datos, descomponiendo en partes…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555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593631-2A68-4B11-AFCA-0B4394709C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B1F69A-18C0-4C8E-BDD4-263B9F034C94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468833C0-A4D8-47C5-ADA3-BEF202D7D9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4162</TotalTime>
  <Words>1241</Words>
  <Application>Microsoft Office PowerPoint</Application>
  <PresentationFormat>Panorámica</PresentationFormat>
  <Paragraphs>180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331</cp:revision>
  <dcterms:created xsi:type="dcterms:W3CDTF">2022-06-17T12:01:50Z</dcterms:created>
  <dcterms:modified xsi:type="dcterms:W3CDTF">2024-01-03T16:37:37Z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