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sldIdLst>
    <p:sldId id="260" r:id="rId5"/>
    <p:sldId id="267" r:id="rId6"/>
    <p:sldId id="259" r:id="rId7"/>
    <p:sldId id="271" r:id="rId8"/>
    <p:sldId id="257" r:id="rId9"/>
    <p:sldId id="268" r:id="rId10"/>
    <p:sldId id="269" r:id="rId11"/>
    <p:sldId id="264" r:id="rId12"/>
    <p:sldId id="270" r:id="rId1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0" userDrawn="1">
          <p15:clr>
            <a:srgbClr val="A4A3A4"/>
          </p15:clr>
        </p15:guide>
        <p15:guide id="2" pos="84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 Saavedra" initials="AS" lastIdx="1" clrIdx="0">
    <p:extLst>
      <p:ext uri="{19B8F6BF-5375-455C-9EA6-DF929625EA0E}">
        <p15:presenceInfo xmlns:p15="http://schemas.microsoft.com/office/powerpoint/2012/main" userId="Andrea Saaved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BF5"/>
    <a:srgbClr val="B4C7E7"/>
    <a:srgbClr val="E3F3F9"/>
    <a:srgbClr val="E7F5FA"/>
    <a:srgbClr val="FFF7E1"/>
    <a:srgbClr val="FFFCF3"/>
    <a:srgbClr val="FFFFFF"/>
    <a:srgbClr val="F2A998"/>
    <a:srgbClr val="FFCCFF"/>
    <a:srgbClr val="F7CB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32C821-14E6-F1A4-965B-0F2EF6D32A97}" v="33" dt="2022-08-01T09:12:30.647"/>
    <p1510:client id="{C91ACC55-8D85-A48E-48DF-78961EA63011}" v="2" dt="2024-01-03T16:40:10.210"/>
    <p1510:client id="{E9A65A33-199C-CB79-3F64-7FB2B025DF2C}" v="12" dt="2024-01-03T16:39:07.7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538" autoAdjust="0"/>
    <p:restoredTop sz="95260" autoAdjust="0"/>
  </p:normalViewPr>
  <p:slideViewPr>
    <p:cSldViewPr snapToGrid="0">
      <p:cViewPr>
        <p:scale>
          <a:sx n="130" d="100"/>
          <a:sy n="130" d="100"/>
        </p:scale>
        <p:origin x="-1483" y="-1008"/>
      </p:cViewPr>
      <p:guideLst>
        <p:guide orient="horz" pos="210"/>
        <p:guide pos="8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bán Useros Revesado" userId="S::iban.useros@snappet.org::abd66825-fb6e-44f2-9656-96bf8eac36ac" providerId="AD" clId="Web-{E9A65A33-199C-CB79-3F64-7FB2B025DF2C}"/>
    <pc:docChg chg="modSld">
      <pc:chgData name="Ibán Useros Revesado" userId="S::iban.useros@snappet.org::abd66825-fb6e-44f2-9656-96bf8eac36ac" providerId="AD" clId="Web-{E9A65A33-199C-CB79-3F64-7FB2B025DF2C}" dt="2024-01-03T16:39:07.705" v="6" actId="20577"/>
      <pc:docMkLst>
        <pc:docMk/>
      </pc:docMkLst>
      <pc:sldChg chg="modSp">
        <pc:chgData name="Ibán Useros Revesado" userId="S::iban.useros@snappet.org::abd66825-fb6e-44f2-9656-96bf8eac36ac" providerId="AD" clId="Web-{E9A65A33-199C-CB79-3F64-7FB2B025DF2C}" dt="2024-01-03T16:39:07.705" v="6" actId="20577"/>
        <pc:sldMkLst>
          <pc:docMk/>
          <pc:sldMk cId="301724074" sldId="260"/>
        </pc:sldMkLst>
        <pc:spChg chg="mod">
          <ac:chgData name="Ibán Useros Revesado" userId="S::iban.useros@snappet.org::abd66825-fb6e-44f2-9656-96bf8eac36ac" providerId="AD" clId="Web-{E9A65A33-199C-CB79-3F64-7FB2B025DF2C}" dt="2024-01-03T16:39:07.705" v="6" actId="20577"/>
          <ac:spMkLst>
            <pc:docMk/>
            <pc:sldMk cId="301724074" sldId="260"/>
            <ac:spMk id="3" creationId="{F72825F4-0806-D946-E23E-2BDAC9FE7E75}"/>
          </ac:spMkLst>
        </pc:spChg>
      </pc:sldChg>
    </pc:docChg>
  </pc:docChgLst>
  <pc:docChgLst>
    <pc:chgData name="Ibán Useros Revesado" userId="S::iban.useros@snappet.org::abd66825-fb6e-44f2-9656-96bf8eac36ac" providerId="AD" clId="Web-{C91ACC55-8D85-A48E-48DF-78961EA63011}"/>
    <pc:docChg chg="modSld">
      <pc:chgData name="Ibán Useros Revesado" userId="S::iban.useros@snappet.org::abd66825-fb6e-44f2-9656-96bf8eac36ac" providerId="AD" clId="Web-{C91ACC55-8D85-A48E-48DF-78961EA63011}" dt="2024-01-03T16:40:10.194" v="0" actId="20577"/>
      <pc:docMkLst>
        <pc:docMk/>
      </pc:docMkLst>
      <pc:sldChg chg="modSp">
        <pc:chgData name="Ibán Useros Revesado" userId="S::iban.useros@snappet.org::abd66825-fb6e-44f2-9656-96bf8eac36ac" providerId="AD" clId="Web-{C91ACC55-8D85-A48E-48DF-78961EA63011}" dt="2024-01-03T16:40:10.194" v="0" actId="20577"/>
        <pc:sldMkLst>
          <pc:docMk/>
          <pc:sldMk cId="301724074" sldId="260"/>
        </pc:sldMkLst>
        <pc:spChg chg="mod">
          <ac:chgData name="Ibán Useros Revesado" userId="S::iban.useros@snappet.org::abd66825-fb6e-44f2-9656-96bf8eac36ac" providerId="AD" clId="Web-{C91ACC55-8D85-A48E-48DF-78961EA63011}" dt="2024-01-03T16:40:10.194" v="0" actId="20577"/>
          <ac:spMkLst>
            <pc:docMk/>
            <pc:sldMk cId="301724074" sldId="260"/>
            <ac:spMk id="3" creationId="{F72825F4-0806-D946-E23E-2BDAC9FE7E75}"/>
          </ac:spMkLst>
        </pc:spChg>
      </pc:sldChg>
    </pc:docChg>
  </pc:docChgLst>
  <pc:docChgLst>
    <pc:chgData name="Viviana Saavedra" userId="S::viviana.saavedra@snappet.org::aa95fd6c-3033-4ac3-a8a2-8731ac2a924c" providerId="AD" clId="Web-{C532C821-14E6-F1A4-965B-0F2EF6D32A97}"/>
    <pc:docChg chg="modSld">
      <pc:chgData name="Viviana Saavedra" userId="S::viviana.saavedra@snappet.org::aa95fd6c-3033-4ac3-a8a2-8731ac2a924c" providerId="AD" clId="Web-{C532C821-14E6-F1A4-965B-0F2EF6D32A97}" dt="2022-08-01T09:12:28.553" v="30"/>
      <pc:docMkLst>
        <pc:docMk/>
      </pc:docMkLst>
      <pc:sldChg chg="modSp">
        <pc:chgData name="Viviana Saavedra" userId="S::viviana.saavedra@snappet.org::aa95fd6c-3033-4ac3-a8a2-8731ac2a924c" providerId="AD" clId="Web-{C532C821-14E6-F1A4-965B-0F2EF6D32A97}" dt="2022-08-01T09:12:28.553" v="30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C532C821-14E6-F1A4-965B-0F2EF6D32A97}" dt="2022-08-01T09:12:28.553" v="30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6644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112919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76399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32005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8317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72825F4-0806-D946-E23E-2BDAC9FE7E75}"/>
              </a:ext>
            </a:extLst>
          </p:cNvPr>
          <p:cNvSpPr txBox="1"/>
          <p:nvPr/>
        </p:nvSpPr>
        <p:spPr>
          <a:xfrm>
            <a:off x="772127" y="311197"/>
            <a:ext cx="10161270" cy="555344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2200" b="1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Características generales de la unidad</a:t>
            </a:r>
            <a:endParaRPr lang="es-ES" sz="1100" strike="sngStrike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sz="1100" dirty="0">
                <a:ea typeface="Times New Roman" panose="02020603050405020304" pitchFamily="18" charset="0"/>
                <a:cs typeface="Arial"/>
              </a:rPr>
              <a:t>Esta unidad está compuesta por 21 lecciones que tienen como propósito desarrollar habilidades y modos de pensar basados en la comprensión y la </a:t>
            </a:r>
            <a:r>
              <a:rPr lang="es-ES" altLang="es-ES" sz="1100" dirty="0">
                <a:ea typeface="MS Mincho"/>
                <a:cs typeface="Arial"/>
              </a:rPr>
              <a:t>apreciación de los </a:t>
            </a:r>
            <a:r>
              <a:rPr lang="es-ES" altLang="es-ES" sz="1100">
                <a:ea typeface="MS Mincho"/>
                <a:cs typeface="Arial"/>
              </a:rPr>
              <a:t>aspectos geométricos del mundo</a:t>
            </a:r>
            <a:r>
              <a:rPr lang="es-ES" sz="1100" dirty="0">
                <a:ea typeface="Times New Roman" panose="02020603050405020304" pitchFamily="18" charset="0"/>
                <a:cs typeface="Arial"/>
              </a:rPr>
              <a:t>.</a:t>
            </a:r>
            <a:endParaRPr lang="es-ES" sz="1100" dirty="0">
              <a:solidFill>
                <a:srgbClr val="FF0000"/>
              </a:solidFill>
              <a:ea typeface="Times New Roman" panose="02020603050405020304" pitchFamily="18" charset="0"/>
              <a:cs typeface="Arial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Proponemos a lo largo de las lecciones el manejo de materiales manipulativos y el uso de elementos de la vida cotidiana que permitan resolver situaciones </a:t>
            </a:r>
            <a:r>
              <a:rPr lang="es-ES" sz="1100" dirty="0"/>
              <a:t>que implican</a:t>
            </a:r>
            <a:br>
              <a:rPr lang="es-ES" sz="1100" dirty="0"/>
            </a:br>
            <a:r>
              <a:rPr lang="es-ES" sz="1100" dirty="0"/>
              <a:t>la </a:t>
            </a:r>
            <a:r>
              <a:rPr 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i</a:t>
            </a: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dentificación, representación y clasificación de las formas</a:t>
            </a:r>
            <a:r>
              <a:rPr lang="es-ES" sz="1100" dirty="0"/>
              <a:t>.</a:t>
            </a:r>
            <a:endParaRPr lang="es-ES" altLang="es-ES" sz="1100" dirty="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En la guía didáctica de cada lección ofrecemos actividades complementarias y sugerencias para abordar las posibles </a:t>
            </a:r>
            <a:r>
              <a:rPr lang="en-GB" sz="1100" dirty="0">
                <a:ea typeface="MS Mincho" panose="02020609040205080304" pitchFamily="49" charset="-128"/>
                <a:cs typeface="Arial" panose="020B0604020202020204" pitchFamily="34" charset="0"/>
              </a:rPr>
              <a:t>dificultades que presente el </a:t>
            </a:r>
            <a:r>
              <a:rPr lang="en-GB" sz="1100" dirty="0" err="1">
                <a:ea typeface="MS Mincho" panose="02020609040205080304" pitchFamily="49" charset="-128"/>
                <a:cs typeface="Arial" panose="020B0604020202020204" pitchFamily="34" charset="0"/>
              </a:rPr>
              <a:t>alumnado</a:t>
            </a: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.</a:t>
            </a:r>
            <a:br>
              <a:rPr lang="es-ES" altLang="es-ES" sz="1100"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lang="es-ES" altLang="es-ES" sz="1100">
                <a:solidFill>
                  <a:srgbClr val="000000"/>
                </a:solidFill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endParaRPr lang="es-ES" altLang="es-ES" sz="1100" dirty="0">
              <a:solidFill>
                <a:srgbClr val="000000"/>
              </a:solidFill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Materiales curriculares y otros recursos didácticos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Material del alumno</a:t>
            </a:r>
            <a:endParaRPr lang="es-ES" sz="11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>
                <a:ea typeface="Times New Roman" panose="02020603050405020304" pitchFamily="18" charset="0"/>
                <a:cs typeface="Arial"/>
              </a:rPr>
              <a:t>21 lecciones</a:t>
            </a:r>
            <a:r>
              <a:rPr lang="es-ES" sz="1100">
                <a:effectLst/>
                <a:ea typeface="Times New Roman" panose="02020603050405020304" pitchFamily="18" charset="0"/>
                <a:cs typeface="Arial"/>
              </a:rPr>
              <a:t> curriculares</a:t>
            </a: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Ejercicio 1 y 2 (exposición de la lección y práctica)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Ejercicio 3 (práctica competencial a partir de los criterios de evaluación LOMLOE)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Adaptativo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Resúmenes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a typeface="Times New Roman" panose="02020603050405020304" pitchFamily="18" charset="0"/>
                <a:cs typeface="Arial" panose="020B0604020202020204" pitchFamily="34" charset="0"/>
              </a:rPr>
              <a:t>Unidad de problemas al final del bloque.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Materiales de aula</a:t>
            </a:r>
            <a:endParaRPr lang="es-ES" sz="1200" b="1" dirty="0">
              <a:solidFill>
                <a:srgbClr val="FF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es-ES" sz="1100" dirty="0"/>
              <a:t>Objetos del entorno, hojas, cartulina y tijeras.</a:t>
            </a:r>
          </a:p>
          <a:p>
            <a:endParaRPr lang="es-ES" sz="1100" dirty="0">
              <a:solidFill>
                <a:srgbClr val="FF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111760" lvl="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</a:pPr>
            <a:r>
              <a:rPr lang="es-ES" sz="1200" b="1" dirty="0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Material </a:t>
            </a: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del profesorado</a:t>
            </a:r>
            <a:endParaRPr lang="es-ES" sz="11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Programación </a:t>
            </a:r>
            <a:r>
              <a:rPr lang="es-ES" sz="11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Didáctica de Aula e instrumentos para la evaluación (PDA).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Guía didáctica en cada lección.</a:t>
            </a:r>
            <a:endParaRPr lang="es-ES" sz="1100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Prueba de la unidad y </a:t>
            </a: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Prueba competencial trimestral.</a:t>
            </a:r>
            <a:endParaRPr lang="es-ES" sz="1100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:a16="http://schemas.microsoft.com/office/drawing/2014/main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605526" y="138574"/>
            <a:ext cx="3786365" cy="453571"/>
          </a:xfrm>
          <a:prstGeom prst="rect">
            <a:avLst/>
          </a:prstGeom>
        </p:spPr>
        <p:txBody>
          <a:bodyPr vert="horz" lIns="129326" tIns="64663" rIns="129326" bIns="64663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s-ES_tradnl" sz="22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Programación Unidad 11</a:t>
            </a: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:a16="http://schemas.microsoft.com/office/drawing/2014/main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667B676-7D12-ABAB-6A91-E83B30FF1B1F}"/>
              </a:ext>
            </a:extLst>
          </p:cNvPr>
          <p:cNvSpPr txBox="1"/>
          <p:nvPr/>
        </p:nvSpPr>
        <p:spPr>
          <a:xfrm>
            <a:off x="1112080" y="710790"/>
            <a:ext cx="3717096" cy="284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Recursos para evaluar la unidad</a:t>
            </a:r>
            <a:endParaRPr lang="es-ES" sz="1100" strike="sngStrike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39" name="Tabla 39">
            <a:extLst>
              <a:ext uri="{FF2B5EF4-FFF2-40B4-BE49-F238E27FC236}">
                <a16:creationId xmlns:a16="http://schemas.microsoft.com/office/drawing/2014/main" id="{2657EB9E-2406-FA68-7308-7933EB5F1B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2970252"/>
              </p:ext>
            </p:extLst>
          </p:nvPr>
        </p:nvGraphicFramePr>
        <p:xfrm>
          <a:off x="1142106" y="1324575"/>
          <a:ext cx="9542032" cy="37947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:a16="http://schemas.microsoft.com/office/drawing/2014/main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:a16="http://schemas.microsoft.com/office/drawing/2014/main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:a16="http://schemas.microsoft.com/office/drawing/2014/main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:a16="http://schemas.microsoft.com/office/drawing/2014/main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:a16="http://schemas.microsoft.com/office/drawing/2014/main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:a16="http://schemas.microsoft.com/office/drawing/2014/main" val="1997496281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605039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lección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/>
                        <a:t>Ejercicios 1 y 2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     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es-ES" sz="12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/>
                        <a:t>Objetivo de aprendizaje </a:t>
                      </a:r>
                      <a:r>
                        <a:rPr lang="es-ES" sz="1200" b="0" dirty="0" err="1"/>
                        <a:t>Snappet</a:t>
                      </a:r>
                      <a:r>
                        <a:rPr lang="es-ES" sz="1200" b="0" dirty="0"/>
                        <a:t> (contenido matemático)</a:t>
                      </a:r>
                    </a:p>
                    <a:p>
                      <a:endParaRPr lang="es-ES" sz="1200" b="0" dirty="0"/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s-ES" sz="1200" b="1" dirty="0"/>
                        <a:t>   </a:t>
                      </a: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  <a:endParaRPr lang="es-ES" sz="1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29136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unidad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Adaptativo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evalúa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 dirty="0"/>
                        <a:t>Objetivo de aprendizaje </a:t>
                      </a:r>
                      <a:r>
                        <a:rPr lang="es-ES" sz="1200" dirty="0" err="1"/>
                        <a:t>Snappet</a:t>
                      </a:r>
                      <a:r>
                        <a:rPr lang="es-ES" sz="1200" dirty="0"/>
                        <a:t> </a:t>
                      </a:r>
                    </a:p>
                    <a:p>
                      <a:r>
                        <a:rPr lang="es-ES" sz="1200" dirty="0"/>
                        <a:t>(contenido matemático)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4025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Ejercicio 3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dk1"/>
                          </a:solidFill>
                        </a:rPr>
                        <a:t>   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dk1"/>
                          </a:solidFill>
                        </a:rPr>
                        <a:t>     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900" b="1" dirty="0"/>
                    </a:p>
                    <a:p>
                      <a:pPr algn="l"/>
                      <a:r>
                        <a:rPr lang="es-ES" sz="1200" b="0" dirty="0"/>
                        <a:t>Objetivo de aprendizaje </a:t>
                      </a:r>
                      <a:r>
                        <a:rPr lang="es-ES" sz="1200" b="0" dirty="0" err="1"/>
                        <a:t>Snappet</a:t>
                      </a:r>
                      <a:r>
                        <a:rPr lang="es-ES" sz="1200" b="0" dirty="0"/>
                        <a:t> </a:t>
                      </a:r>
                    </a:p>
                    <a:p>
                      <a:r>
                        <a:rPr lang="es-ES" sz="1200" b="0" dirty="0"/>
                        <a:t>(a partir de criterios de evaluación)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Criterios de evaluación de la Ley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6154003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endParaRPr lang="es-ES" sz="1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39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unidad</a:t>
                      </a:r>
                    </a:p>
                    <a:p>
                      <a:endParaRPr lang="es-E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Prueba de unidad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  <a:p>
                      <a:endParaRPr lang="es-ES" sz="1200" dirty="0"/>
                    </a:p>
                    <a:p>
                      <a:endParaRPr lang="es-ES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781951"/>
                  </a:ext>
                </a:extLst>
              </a:tr>
              <a:tr h="217271">
                <a:tc gridSpan="4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3954605"/>
                  </a:ext>
                </a:extLst>
              </a:tr>
              <a:tr h="2394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trimestre</a:t>
                      </a:r>
                    </a:p>
                    <a:p>
                      <a:endParaRPr lang="es-E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Prueba competencial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200" b="0" dirty="0"/>
                    </a:p>
                    <a:p>
                      <a:r>
                        <a:rPr lang="es-ES" sz="1200" b="1" dirty="0"/>
                        <a:t>Criterio de evaluación de la Ley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3055977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4515404"/>
                  </a:ext>
                </a:extLst>
              </a:tr>
            </a:tbl>
          </a:graphicData>
        </a:graphic>
      </p:graphicFrame>
      <p:sp>
        <p:nvSpPr>
          <p:cNvPr id="46" name="Flecha: a la derecha 45">
            <a:extLst>
              <a:ext uri="{FF2B5EF4-FFF2-40B4-BE49-F238E27FC236}">
                <a16:creationId xmlns:a16="http://schemas.microsoft.com/office/drawing/2014/main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Flecha: a la derecha 51">
            <a:extLst>
              <a:ext uri="{FF2B5EF4-FFF2-40B4-BE49-F238E27FC236}">
                <a16:creationId xmlns:a16="http://schemas.microsoft.com/office/drawing/2014/main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Flecha: a la derecha 53">
            <a:extLst>
              <a:ext uri="{FF2B5EF4-FFF2-40B4-BE49-F238E27FC236}">
                <a16:creationId xmlns:a16="http://schemas.microsoft.com/office/drawing/2014/main" id="{ED8588E9-DE5B-B4B4-56FC-7C5AD93D3964}"/>
              </a:ext>
            </a:extLst>
          </p:cNvPr>
          <p:cNvSpPr/>
          <p:nvPr/>
        </p:nvSpPr>
        <p:spPr>
          <a:xfrm>
            <a:off x="3647689" y="358472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4F0B6A22-94EB-6825-1345-34712B7202A4}"/>
              </a:ext>
            </a:extLst>
          </p:cNvPr>
          <p:cNvSpPr txBox="1"/>
          <p:nvPr/>
        </p:nvSpPr>
        <p:spPr>
          <a:xfrm>
            <a:off x="3651904" y="4295895"/>
            <a:ext cx="7108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/>
              <a:t>evalúa</a:t>
            </a: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A4B47265-3D80-FD44-0A13-38469DF21F39}"/>
              </a:ext>
            </a:extLst>
          </p:cNvPr>
          <p:cNvSpPr txBox="1"/>
          <p:nvPr/>
        </p:nvSpPr>
        <p:spPr>
          <a:xfrm>
            <a:off x="4452669" y="3524955"/>
            <a:ext cx="13671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dirty="0" err="1"/>
              <a:t>Subsaber</a:t>
            </a:r>
            <a:r>
              <a:rPr lang="es-ES" sz="1200" b="1" dirty="0"/>
              <a:t> de la Ley</a:t>
            </a:r>
          </a:p>
        </p:txBody>
      </p:sp>
      <p:sp>
        <p:nvSpPr>
          <p:cNvPr id="63" name="Flecha: a la derecha 62">
            <a:extLst>
              <a:ext uri="{FF2B5EF4-FFF2-40B4-BE49-F238E27FC236}">
                <a16:creationId xmlns:a16="http://schemas.microsoft.com/office/drawing/2014/main" id="{E7B87983-8689-E1FA-9877-E0F3FC25CCA3}"/>
              </a:ext>
            </a:extLst>
          </p:cNvPr>
          <p:cNvSpPr/>
          <p:nvPr/>
        </p:nvSpPr>
        <p:spPr>
          <a:xfrm>
            <a:off x="3635319" y="2647845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70" name="CuadroTexto 69">
            <a:extLst>
              <a:ext uri="{FF2B5EF4-FFF2-40B4-BE49-F238E27FC236}">
                <a16:creationId xmlns:a16="http://schemas.microsoft.com/office/drawing/2014/main" id="{ED12CD3A-EAC7-528F-E6D6-2C4AEEDDA776}"/>
              </a:ext>
            </a:extLst>
          </p:cNvPr>
          <p:cNvSpPr txBox="1"/>
          <p:nvPr/>
        </p:nvSpPr>
        <p:spPr>
          <a:xfrm>
            <a:off x="7333265" y="2470719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71" name="CuadroTexto 70">
            <a:extLst>
              <a:ext uri="{FF2B5EF4-FFF2-40B4-BE49-F238E27FC236}">
                <a16:creationId xmlns:a16="http://schemas.microsoft.com/office/drawing/2014/main" id="{6E252E08-F9C1-7D7B-583A-936238E2C03E}"/>
              </a:ext>
            </a:extLst>
          </p:cNvPr>
          <p:cNvSpPr txBox="1"/>
          <p:nvPr/>
        </p:nvSpPr>
        <p:spPr>
          <a:xfrm>
            <a:off x="3658447" y="3386456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72" name="Flecha: a la derecha 71">
            <a:extLst>
              <a:ext uri="{FF2B5EF4-FFF2-40B4-BE49-F238E27FC236}">
                <a16:creationId xmlns:a16="http://schemas.microsoft.com/office/drawing/2014/main" id="{8D2FDE43-A9B0-1500-F624-C2B5E596BD2B}"/>
              </a:ext>
            </a:extLst>
          </p:cNvPr>
          <p:cNvSpPr/>
          <p:nvPr/>
        </p:nvSpPr>
        <p:spPr>
          <a:xfrm>
            <a:off x="3611494" y="448016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3" name="Flecha: a la derecha 82">
            <a:extLst>
              <a:ext uri="{FF2B5EF4-FFF2-40B4-BE49-F238E27FC236}">
                <a16:creationId xmlns:a16="http://schemas.microsoft.com/office/drawing/2014/main" id="{E7BD69A1-D382-4762-3E2B-3C68140FED13}"/>
              </a:ext>
            </a:extLst>
          </p:cNvPr>
          <p:cNvSpPr/>
          <p:nvPr/>
        </p:nvSpPr>
        <p:spPr>
          <a:xfrm>
            <a:off x="3647689" y="1929181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4048442B-D045-C969-1593-5D206B37D19A}"/>
              </a:ext>
            </a:extLst>
          </p:cNvPr>
          <p:cNvSpPr txBox="1"/>
          <p:nvPr/>
        </p:nvSpPr>
        <p:spPr>
          <a:xfrm>
            <a:off x="716358" y="1640679"/>
            <a:ext cx="461665" cy="140846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dirty="0"/>
              <a:t>En plataforma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26C2201-C94F-A22F-6538-116D9F17395C}"/>
              </a:ext>
            </a:extLst>
          </p:cNvPr>
          <p:cNvSpPr txBox="1"/>
          <p:nvPr/>
        </p:nvSpPr>
        <p:spPr>
          <a:xfrm>
            <a:off x="716358" y="3500049"/>
            <a:ext cx="461665" cy="1229119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dirty="0"/>
              <a:t>Descargable</a:t>
            </a:r>
          </a:p>
        </p:txBody>
      </p:sp>
    </p:spTree>
    <p:extLst>
      <p:ext uri="{BB962C8B-B14F-4D97-AF65-F5344CB8AC3E}">
        <p14:creationId xmlns:p14="http://schemas.microsoft.com/office/powerpoint/2010/main" val="307467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203419"/>
              </p:ext>
            </p:extLst>
          </p:nvPr>
        </p:nvGraphicFramePr>
        <p:xfrm>
          <a:off x="613764" y="855865"/>
          <a:ext cx="10721961" cy="5474601"/>
        </p:xfrm>
        <a:graphic>
          <a:graphicData uri="http://schemas.openxmlformats.org/drawingml/2006/table">
            <a:tbl>
              <a:tblPr firstRow="1" firstCol="1" bandRow="1"/>
              <a:tblGrid>
                <a:gridCol w="3377323">
                  <a:extLst>
                    <a:ext uri="{9D8B030D-6E8A-4147-A177-3AD203B41FA5}">
                      <a16:colId xmlns:a16="http://schemas.microsoft.com/office/drawing/2014/main" val="849537277"/>
                    </a:ext>
                  </a:extLst>
                </a:gridCol>
                <a:gridCol w="2936838">
                  <a:extLst>
                    <a:ext uri="{9D8B030D-6E8A-4147-A177-3AD203B41FA5}">
                      <a16:colId xmlns:a16="http://schemas.microsoft.com/office/drawing/2014/main" val="1437013061"/>
                    </a:ext>
                  </a:extLst>
                </a:gridCol>
                <a:gridCol w="4407800">
                  <a:extLst>
                    <a:ext uri="{9D8B030D-6E8A-4147-A177-3AD203B41FA5}">
                      <a16:colId xmlns:a16="http://schemas.microsoft.com/office/drawing/2014/main" val="4005158673"/>
                    </a:ext>
                  </a:extLst>
                </a:gridCol>
              </a:tblGrid>
              <a:tr h="267931">
                <a:tc>
                  <a:txBody>
                    <a:bodyPr/>
                    <a:lstStyle/>
                    <a:p>
                      <a:pPr marL="0" lvl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Bloques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Saberes generales</a:t>
                      </a: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011680" algn="ctr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        Saberes básicos</a:t>
                      </a:r>
                      <a:endParaRPr lang="es-ES" sz="1100" dirty="0"/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9224501"/>
                  </a:ext>
                </a:extLst>
              </a:tr>
              <a:tr h="878161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B. </a:t>
                      </a:r>
                      <a:r>
                        <a:rPr lang="es-ES" sz="11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Sentido de la medida</a:t>
                      </a:r>
                    </a:p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El sentido de la medida se caracteriza por la comprensión y comparación de atributos de los objetos del mundo natural. Entender y elegir las unidades adecuadas para estimar, medir y comparar; utilizar instrumentos adecuados para realizar mediciones; y comprender las relaciones entre magnitudes utilizando la experimentación son los ejes centrales de este sentido.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s-E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 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Magnitud</a:t>
                      </a: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 1.1. 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Unidades convencionales del Sistema Métrico Decimal (longitud, masa, capacidad, volumen y superficie), tiempo y grado (ángulos) en contextos de la vida cotidiana: selección y uso de las unidades adecuadas.</a:t>
                      </a:r>
                    </a:p>
                  </a:txBody>
                  <a:tcPr marL="36000" marR="36000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3643027"/>
                  </a:ext>
                </a:extLst>
              </a:tr>
              <a:tr h="979400"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B. </a:t>
                      </a:r>
                      <a:r>
                        <a:rPr lang="es-ES" sz="11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Sentido de la medida</a:t>
                      </a:r>
                    </a:p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El sentido de la medida se caracteriza por la comprensión y comparación de atributos de los objetos del mundo natural. Entender y elegir las unidades adecuadas para estimar, medir y comparar; utilizar instrumentos adecuados para realizar mediciones; y comprender las relaciones entre magnitudes utilizando la experimentación son los ejes centrales de este sentido.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s-E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 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Localización y sistemas de representación</a:t>
                      </a: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 2.1. </a:t>
                      </a:r>
                      <a:r>
                        <a:rPr lang="es-E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Localización y desplazamientos en planos y mapas a partir de puntos de referencia (incluidos los puntos cardinales), direcciones y cálculo de distancias (escalas): descripción e interpretación con el vocabulario adecuado en soportes físicos y virtuales.</a:t>
                      </a:r>
                    </a:p>
                  </a:txBody>
                  <a:tcPr marL="36000" marR="36000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5732107"/>
                  </a:ext>
                </a:extLst>
              </a:tr>
              <a:tr h="1363215">
                <a:tc rowSpan="3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s-ES" sz="1100" b="1" i="0" u="none" strike="noStrike" kern="12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s-ES" sz="1100" b="1" i="0" u="none" strike="noStrike" kern="12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s-ES" sz="1100" b="1" i="0" u="none" strike="noStrike" kern="12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 </a:t>
                      </a:r>
                      <a:r>
                        <a:rPr lang="es-ES" sz="11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Sentido espacial </a:t>
                      </a:r>
                    </a:p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El sentido espacial es fundamental para comprender y apreciar los aspectos geométricos del mundo. Identificar, representar y clasificar formas, descubrir sus propiedades y relaciones, describir sus movimientos y razonar con ellas constituyen sus elementos clave.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 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Formas geométricas de dos y tres dimensiones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C 1.1. </a:t>
                      </a:r>
                      <a:r>
                        <a:rPr lang="es-E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Figuras geométricas (trapecios, rombos, cometas, polígonos compuestos, poliedros y cuerpos redondos) en objetos de la vida cotidiana: identificación y clasificación atendiendo a sus elementos y a las relaciones entre ellos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.</a:t>
                      </a:r>
                      <a:b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</a:br>
                      <a:b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</a:b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C 1.2. </a:t>
                      </a:r>
                      <a:r>
                        <a:rPr lang="es-E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Técnicas de construcción de figuras geométricas por composición y descomposición, mediante materiales manipulables, instrumentos de dibujo y aplicaciones informáticas.</a:t>
                      </a:r>
                      <a:endParaRPr lang="es-ES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Calibri"/>
                      </a:endParaRPr>
                    </a:p>
                  </a:txBody>
                  <a:tcPr marL="36000" marR="36000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200436"/>
                  </a:ext>
                </a:extLst>
              </a:tr>
              <a:tr h="82033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C 1.3. 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Vocabulario geométrico: descripción verbal de los elementos y las propiedades de </a:t>
                      </a:r>
                      <a:r>
                        <a:rPr lang="es-E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figuras geométricas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.</a:t>
                      </a:r>
                      <a:endParaRPr lang="es-E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000" marR="36000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8268954"/>
                  </a:ext>
                </a:extLst>
              </a:tr>
              <a:tr h="82033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 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Localización y sistemas de representación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 2.1. 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Localización y desplazamientos en planos y mapas a partir de puntos de referencia (incluidos los puntos cardinales), direcciones y cálculo de distancias (escalas): descripción e interpretación con el vocabulario adecuado en soportes físicos y virtuales.</a:t>
                      </a:r>
                    </a:p>
                  </a:txBody>
                  <a:tcPr marL="36000" marR="36000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7195576"/>
                  </a:ext>
                </a:extLst>
              </a:tr>
            </a:tbl>
          </a:graphicData>
        </a:graphic>
      </p:graphicFrame>
      <p:pic>
        <p:nvPicPr>
          <p:cNvPr id="6" name="Afbeelding 16">
            <a:extLst>
              <a:ext uri="{FF2B5EF4-FFF2-40B4-BE49-F238E27FC236}">
                <a16:creationId xmlns:a16="http://schemas.microsoft.com/office/drawing/2014/main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F917AA6-B1C6-0CBB-A0FE-0890A5895134}"/>
              </a:ext>
            </a:extLst>
          </p:cNvPr>
          <p:cNvSpPr txBox="1"/>
          <p:nvPr/>
        </p:nvSpPr>
        <p:spPr>
          <a:xfrm>
            <a:off x="613764" y="354222"/>
            <a:ext cx="8168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rgbClr val="00B0F0"/>
                </a:solidFill>
              </a:rPr>
              <a:t>Relación entre Contenidos y Saberes de la Ley LOMLOE que se trabajan en la unidad</a:t>
            </a:r>
          </a:p>
        </p:txBody>
      </p:sp>
    </p:spTree>
    <p:extLst>
      <p:ext uri="{BB962C8B-B14F-4D97-AF65-F5344CB8AC3E}">
        <p14:creationId xmlns:p14="http://schemas.microsoft.com/office/powerpoint/2010/main" val="133396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0345069"/>
              </p:ext>
            </p:extLst>
          </p:nvPr>
        </p:nvGraphicFramePr>
        <p:xfrm>
          <a:off x="613764" y="855866"/>
          <a:ext cx="10721961" cy="2926613"/>
        </p:xfrm>
        <a:graphic>
          <a:graphicData uri="http://schemas.openxmlformats.org/drawingml/2006/table">
            <a:tbl>
              <a:tblPr firstRow="1" firstCol="1" bandRow="1"/>
              <a:tblGrid>
                <a:gridCol w="3377323">
                  <a:extLst>
                    <a:ext uri="{9D8B030D-6E8A-4147-A177-3AD203B41FA5}">
                      <a16:colId xmlns:a16="http://schemas.microsoft.com/office/drawing/2014/main" val="849537277"/>
                    </a:ext>
                  </a:extLst>
                </a:gridCol>
                <a:gridCol w="2936838">
                  <a:extLst>
                    <a:ext uri="{9D8B030D-6E8A-4147-A177-3AD203B41FA5}">
                      <a16:colId xmlns:a16="http://schemas.microsoft.com/office/drawing/2014/main" val="1437013061"/>
                    </a:ext>
                  </a:extLst>
                </a:gridCol>
                <a:gridCol w="4407800">
                  <a:extLst>
                    <a:ext uri="{9D8B030D-6E8A-4147-A177-3AD203B41FA5}">
                      <a16:colId xmlns:a16="http://schemas.microsoft.com/office/drawing/2014/main" val="4005158673"/>
                    </a:ext>
                  </a:extLst>
                </a:gridCol>
              </a:tblGrid>
              <a:tr h="240829">
                <a:tc>
                  <a:txBody>
                    <a:bodyPr/>
                    <a:lstStyle/>
                    <a:p>
                      <a:pPr marL="0" lvl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Bloques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Saberes generales</a:t>
                      </a: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011680" algn="ctr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        Saberes básicos</a:t>
                      </a:r>
                      <a:endParaRPr lang="es-ES" sz="1100" dirty="0"/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9224501"/>
                  </a:ext>
                </a:extLst>
              </a:tr>
              <a:tr h="120445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s-ES" sz="1100" b="1" i="0" u="none" strike="noStrike" kern="12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s-ES" sz="1100" b="1" i="0" u="none" strike="noStrike" kern="12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 </a:t>
                      </a:r>
                      <a:r>
                        <a:rPr lang="es-ES" sz="11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Sentido espacial </a:t>
                      </a:r>
                    </a:p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El sentido espacial es fundamental para comprender y apreciar los aspectos geométricos del mundo. Identificar, representar y clasificar formas, descubrir sus propiedades y relaciones, describir sus movimientos y razonar con ellas constituyen sus elementos clave.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1" i="0" u="none" strike="noStrike" kern="12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 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Movimientos y transformaciones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 3.1. 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Transformaciones mediante giros, traslaciones y simetrías en situaciones de la vida cotidiana: identificación de figuras transformadas, generación a partir de patrones iniciales y predicción del resultado.</a:t>
                      </a:r>
                    </a:p>
                  </a:txBody>
                  <a:tcPr marL="36000" marR="36000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200436"/>
                  </a:ext>
                </a:extLst>
              </a:tr>
              <a:tr h="144958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 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Visualización, razonamiento y modelización geométrica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 4.1. 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Estrategias para el cálculo de áreas y perímetros de figuras planas en situaciones de la vida cotidiana.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000" marR="36000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8268954"/>
                  </a:ext>
                </a:extLst>
              </a:tr>
            </a:tbl>
          </a:graphicData>
        </a:graphic>
      </p:graphicFrame>
      <p:pic>
        <p:nvPicPr>
          <p:cNvPr id="6" name="Afbeelding 16">
            <a:extLst>
              <a:ext uri="{FF2B5EF4-FFF2-40B4-BE49-F238E27FC236}">
                <a16:creationId xmlns:a16="http://schemas.microsoft.com/office/drawing/2014/main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F917AA6-B1C6-0CBB-A0FE-0890A5895134}"/>
              </a:ext>
            </a:extLst>
          </p:cNvPr>
          <p:cNvSpPr txBox="1"/>
          <p:nvPr/>
        </p:nvSpPr>
        <p:spPr>
          <a:xfrm>
            <a:off x="613764" y="354222"/>
            <a:ext cx="8168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rgbClr val="00B0F0"/>
                </a:solidFill>
              </a:rPr>
              <a:t>Relación entre Contenidos y Saberes de la Ley LOMLOE que se trabajan en la unidad</a:t>
            </a:r>
          </a:p>
        </p:txBody>
      </p:sp>
    </p:spTree>
    <p:extLst>
      <p:ext uri="{BB962C8B-B14F-4D97-AF65-F5344CB8AC3E}">
        <p14:creationId xmlns:p14="http://schemas.microsoft.com/office/powerpoint/2010/main" val="1255794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F170D892-6EA2-6E9E-694E-D83208D736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80869"/>
              </p:ext>
            </p:extLst>
          </p:nvPr>
        </p:nvGraphicFramePr>
        <p:xfrm>
          <a:off x="704168" y="813067"/>
          <a:ext cx="10783664" cy="5441345"/>
        </p:xfrm>
        <a:graphic>
          <a:graphicData uri="http://schemas.openxmlformats.org/drawingml/2006/table">
            <a:tbl>
              <a:tblPr firstRow="1" firstCol="1" bandRow="1"/>
              <a:tblGrid>
                <a:gridCol w="2518018">
                  <a:extLst>
                    <a:ext uri="{9D8B030D-6E8A-4147-A177-3AD203B41FA5}">
                      <a16:colId xmlns:a16="http://schemas.microsoft.com/office/drawing/2014/main" val="3715912591"/>
                    </a:ext>
                  </a:extLst>
                </a:gridCol>
                <a:gridCol w="4360992">
                  <a:extLst>
                    <a:ext uri="{9D8B030D-6E8A-4147-A177-3AD203B41FA5}">
                      <a16:colId xmlns:a16="http://schemas.microsoft.com/office/drawing/2014/main" val="962754025"/>
                    </a:ext>
                  </a:extLst>
                </a:gridCol>
                <a:gridCol w="3904654">
                  <a:extLst>
                    <a:ext uri="{9D8B030D-6E8A-4147-A177-3AD203B41FA5}">
                      <a16:colId xmlns:a16="http://schemas.microsoft.com/office/drawing/2014/main" val="1890888186"/>
                    </a:ext>
                  </a:extLst>
                </a:gridCol>
              </a:tblGrid>
              <a:tr h="28764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Perfil salida competencias clave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Competencias específicas de área</a:t>
                      </a:r>
                      <a:endParaRPr lang="es-ES" sz="9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Criterios de evaluación de 3</a:t>
                      </a:r>
                      <a:r>
                        <a:rPr lang="es-ES" sz="900" b="1" i="0" u="none" strike="noStrike" baseline="30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</a:t>
                      </a:r>
                      <a:r>
                        <a:rPr lang="es-ES" sz="9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ciclo</a:t>
                      </a:r>
                      <a:endParaRPr lang="es-ES" sz="9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5920343"/>
                  </a:ext>
                </a:extLst>
              </a:tr>
              <a:tr h="999017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STEM1, STEM2, STEM4, CD2, CPSAA5, CE1, CE3, CCEC4</a:t>
                      </a:r>
                      <a:r>
                        <a:rPr lang="es-ES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 Interpretar problemas de la vida cotidiana proporcionando una representación matemática de los mismos mediante conceptos, herramientas y estrategias para analizar la información más relevante.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1.2. Elaborar representaciones matemáticas que ayuden en la búsqueda y elección de estrategias y herramientas, incluidas las tecnológicas, para la resolución de una situación problematizada.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abezeh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7144295"/>
                  </a:ext>
                </a:extLst>
              </a:tr>
              <a:tr h="1032934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s-ES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 Resolver situaciones problematizadas, aplicando diferentes técnicas, estrategias y formas de razonamiento, para explorar distintas maneras de proceder, obtener soluciones y asegurar su validez desde un punto de vista formal y en relación con el contexto planteado.</a:t>
                      </a:r>
                      <a:endParaRPr lang="es-ES" sz="20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</a:t>
                      </a: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2.2. Obtener posibles soluciones de un problema, seleccionando entre varias estrategias conocidas de forma autónoma.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2.3. Comprobar la corrección matemática de las soluciones de un problema y su coherencia en el contexto planteado.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abezeh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abezeh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5979926"/>
                  </a:ext>
                </a:extLst>
              </a:tr>
              <a:tr h="1058333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STEM1, STEM2, CD1, CD3, CD5, CE3.</a:t>
                      </a:r>
                      <a:endParaRPr lang="es-E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 Formular y comprobar conjeturas sencillas o plantear problemas de tipo matemático en situaciones basadas en la vida cotidiana de forma guiada, reconociendo el valor del razonamiento y la argumentación para integrar y comprender nuevo conocimiento.</a:t>
                      </a:r>
                      <a:endParaRPr lang="es-ES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3.1.</a:t>
                      </a:r>
                      <a:r>
                        <a:rPr lang="es-ES" sz="10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Formular conjeturas matemáticas sencillas investigando patrones, propiedades y relaciones de forma guiada.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abezeh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3.2.</a:t>
                      </a:r>
                      <a:r>
                        <a:rPr lang="es-ES" sz="10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Plantear nuevos problemas sobre situaciones cotidianas que se resuelvan matemáticamente.</a:t>
                      </a:r>
                      <a:endParaRPr lang="es-ES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abezeh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2242663"/>
                  </a:ext>
                </a:extLst>
              </a:tr>
              <a:tr h="1168400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STEM3, CD3, CD5, CC4, CCEC1.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5. Reconocer y utilizar conexiones entre las diferentes ideas matemáticas, así como identificar las matemáticas implicadas en otras áreas o en la vida cotidiana, interrelacionando conceptos y procedimientos para interpretar situaciones y contextos diversos.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abezeh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5.1. Utilizar conexiones entre diferentes elementos matemáticos movilizando conocimientos y experiencias propios.</a:t>
                      </a:r>
                      <a:b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</a:br>
                      <a:b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</a:b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5.2. Utilizar las conexiones entre las matemáticas, otras áreas y la vida cotidiana para resolver problemas en contextos no matemáticos.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abezeh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6394339"/>
                  </a:ext>
                </a:extLst>
              </a:tr>
              <a:tr h="895012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CCL3, STEM2, STEM4, CD1, CD5, CE3, CCEC4.</a:t>
                      </a:r>
                      <a:endParaRPr lang="es-ES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6. Comunicar y representar, de forma individual y colectiva, conceptos, procedimientos y resultados matemáticos utilizando el lenguaje oral, escrito, gráfico, multimodal y la terminología matemática apropiada, para dar significado y permanencia a las ideas matemáticas.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6.1. Interpretar el lenguaje matemático sencillo presente en la vida cotidiana en diferentes formatos, adquiriendo vocabulario apropiado y mostrando la comprensión del mensaje.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0475749"/>
                  </a:ext>
                </a:extLst>
              </a:tr>
            </a:tbl>
          </a:graphicData>
        </a:graphic>
      </p:graphicFrame>
      <p:pic>
        <p:nvPicPr>
          <p:cNvPr id="3" name="Afbeelding 16">
            <a:extLst>
              <a:ext uri="{FF2B5EF4-FFF2-40B4-BE49-F238E27FC236}">
                <a16:creationId xmlns:a16="http://schemas.microsoft.com/office/drawing/2014/main" id="{1BB3D84C-AEF6-6963-752A-CFE4EE2EE9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F895394-2AA3-9C13-86AA-287E9F9263A3}"/>
              </a:ext>
            </a:extLst>
          </p:cNvPr>
          <p:cNvSpPr txBox="1"/>
          <p:nvPr/>
        </p:nvSpPr>
        <p:spPr>
          <a:xfrm>
            <a:off x="613764" y="354222"/>
            <a:ext cx="10931198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700" b="1" dirty="0">
                <a:solidFill>
                  <a:srgbClr val="009ED0"/>
                </a:solidFill>
                <a:latin typeface="ABeZeh" pitchFamily="2" charset="0"/>
              </a:rPr>
              <a:t>Relación</a:t>
            </a:r>
            <a:r>
              <a:rPr lang="es-ES" sz="1700" b="1" dirty="0">
                <a:solidFill>
                  <a:srgbClr val="FF0000"/>
                </a:solidFill>
              </a:rPr>
              <a:t> </a:t>
            </a:r>
            <a:r>
              <a:rPr lang="es-ES" sz="1700" b="1" dirty="0">
                <a:solidFill>
                  <a:srgbClr val="009ED0"/>
                </a:solidFill>
                <a:latin typeface="ABeZeh" pitchFamily="2" charset="0"/>
              </a:rPr>
              <a:t>entre Competencias y Criterios de evaluación de la Ley LOMLOE que se trabajan en la unidad </a:t>
            </a:r>
          </a:p>
        </p:txBody>
      </p:sp>
    </p:spTree>
    <p:extLst>
      <p:ext uri="{BB962C8B-B14F-4D97-AF65-F5344CB8AC3E}">
        <p14:creationId xmlns:p14="http://schemas.microsoft.com/office/powerpoint/2010/main" val="9907491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2077827"/>
              </p:ext>
            </p:extLst>
          </p:nvPr>
        </p:nvGraphicFramePr>
        <p:xfrm>
          <a:off x="221381" y="627466"/>
          <a:ext cx="11404562" cy="50939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5385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754797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719207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285584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727176">
                  <a:extLst>
                    <a:ext uri="{9D8B030D-6E8A-4147-A177-3AD203B41FA5}">
                      <a16:colId xmlns:a16="http://schemas.microsoft.com/office/drawing/2014/main" val="1685418001"/>
                    </a:ext>
                  </a:extLst>
                </a:gridCol>
                <a:gridCol w="2597950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247603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396298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  <a:gridCol w="587108">
                  <a:extLst>
                    <a:ext uri="{9D8B030D-6E8A-4147-A177-3AD203B41FA5}">
                      <a16:colId xmlns:a16="http://schemas.microsoft.com/office/drawing/2014/main" val="2603641448"/>
                    </a:ext>
                  </a:extLst>
                </a:gridCol>
                <a:gridCol w="2495206">
                  <a:extLst>
                    <a:ext uri="{9D8B030D-6E8A-4147-A177-3AD203B41FA5}">
                      <a16:colId xmlns:a16="http://schemas.microsoft.com/office/drawing/2014/main" val="696596033"/>
                    </a:ext>
                  </a:extLst>
                </a:gridCol>
                <a:gridCol w="1218248">
                  <a:extLst>
                    <a:ext uri="{9D8B030D-6E8A-4147-A177-3AD203B41FA5}">
                      <a16:colId xmlns:a16="http://schemas.microsoft.com/office/drawing/2014/main" val="2396771634"/>
                    </a:ext>
                  </a:extLst>
                </a:gridCol>
              </a:tblGrid>
              <a:tr h="265998">
                <a:tc rowSpan="2"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Lugar de la 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Pruebas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aprendizaje de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básico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Competencias específicas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Perfil de salida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508354">
                <a:tc gridSpan="2"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unidad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compe-tencial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6151424"/>
                  </a:ext>
                </a:extLst>
              </a:tr>
              <a:tr h="517986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11.1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Posiciones de rectas y circunferencias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507. Entender las posiciones de rectas y circunferencias en el espacio</a:t>
                      </a: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 1. Formas geométricas de dos y tres dimensiones</a:t>
                      </a:r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 1.3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35857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964. 6.1. Reconocer e interpretar lenguaje matemático presente en la vida cotidiana.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6.1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 Comunicar y representar, de forma individual y colectiva, conceptos, procedimientos y resultados...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CCL3, STEM2, STEM4, CD1, CD5, CE3, CCEC4.</a:t>
                      </a:r>
                      <a:endParaRPr lang="es-ES" sz="8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580113"/>
                  </a:ext>
                </a:extLst>
              </a:tr>
              <a:tr h="439614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11.2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Figuras circulares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725. Conocer las figuras circulares</a:t>
                      </a: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 1. Formas geométricas de dos y tres dimensiones</a:t>
                      </a:r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 1.3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42906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963. 5.2. Reconocer y utilizar conexiones entre las matemáticas, otras áreas y la vida cotidiana.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5.2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Reconocer y utilizar conexiones entre las diferentes ideas matemáticas, así como identificar...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STEM3, CD3, CD5, CC4, CCEC1.</a:t>
                      </a:r>
                      <a:endParaRPr lang="en-GB" sz="18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470420"/>
                  </a:ext>
                </a:extLst>
              </a:tr>
              <a:tr h="42906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11.3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Longitud de la circunferencia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484. Calcular la longitud de la circunferencia.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C.4. Visualización, razonamiento y modelización geométrica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C.4.1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8924430"/>
                  </a:ext>
                </a:extLst>
              </a:tr>
              <a:tr h="42906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u="none" strike="noStrike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958. 3.1. Analizar conjeturas matemáticas, investigando patrones y relaciones de forma guiada.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C.E. 3.1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Formular y comprobar conjeturas sencillas o plantear problemas de tipo matemático…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STEM1, STEM2, CD1, CD3, CD5, CE3.</a:t>
                      </a:r>
                      <a:endParaRPr lang="es-ES" sz="8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5535660"/>
                  </a:ext>
                </a:extLst>
              </a:tr>
              <a:tr h="42906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11.4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Área del círculo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575. Calcular el área del círculo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C.4. Visualización, razonamiento y modelización geométrica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C.4.1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2717030"/>
                  </a:ext>
                </a:extLst>
              </a:tr>
              <a:tr h="42906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u="none" strike="noStrike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958. 3.1. Analizar conjeturas matemáticas, investigando patrones y relaciones de forma guiada.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C.E. 3.1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Formular y comprobar conjeturas sencillas o plantear problemas de tipo matemático…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STEM1, STEM2, CD1, CD3, CD5, CE3.</a:t>
                      </a:r>
                      <a:endParaRPr lang="es-ES" sz="8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3290653"/>
                  </a:ext>
                </a:extLst>
              </a:tr>
              <a:tr h="42906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11.5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Área del triángulo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504. Determinar el área de triángulos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C.4. Visualización, razonamiento y modelización geométrica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C.4.1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7734087"/>
                  </a:ext>
                </a:extLst>
              </a:tr>
              <a:tr h="42906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u="none" strike="noStrike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958. 3.1. Analizar conjeturas matemáticas, investigando patrones y relaciones de forma guiada.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C.E. 3.1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Formular y comprobar conjeturas sencillas o plantear problemas de tipo matemático…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STEM1, STEM2, CD1, CD3, CD5, CE3.</a:t>
                      </a:r>
                      <a:endParaRPr lang="es-ES" sz="8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4046055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3877799"/>
              </p:ext>
            </p:extLst>
          </p:nvPr>
        </p:nvGraphicFramePr>
        <p:xfrm>
          <a:off x="2189609" y="33661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SEPT</a:t>
                      </a:r>
                      <a:endParaRPr lang="es-ES_tradnl" sz="10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DIC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ENE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MAYO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633814" y="-109282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6º Pr</a:t>
            </a:r>
            <a:r>
              <a:rPr lang="es-ES_tradnl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ramación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                     	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Unidad 11 </a:t>
            </a:r>
            <a:r>
              <a:rPr lang="es-ES_tradnl" sz="2400" b="1" dirty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            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Duración: 21-22 sesiones </a:t>
            </a:r>
            <a:endParaRPr lang="es-ES_tradnl" sz="1000" b="1" dirty="0">
              <a:solidFill>
                <a:srgbClr val="009ED0"/>
              </a:solidFill>
              <a:latin typeface="ABeZeh"/>
            </a:endParaRPr>
          </a:p>
        </p:txBody>
      </p:sp>
      <p:pic>
        <p:nvPicPr>
          <p:cNvPr id="6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7344" y="6630309"/>
            <a:ext cx="804656" cy="22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2534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3719127"/>
              </p:ext>
            </p:extLst>
          </p:nvPr>
        </p:nvGraphicFramePr>
        <p:xfrm>
          <a:off x="227013" y="641981"/>
          <a:ext cx="11398930" cy="437772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4967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754657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718851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285443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726817">
                  <a:extLst>
                    <a:ext uri="{9D8B030D-6E8A-4147-A177-3AD203B41FA5}">
                      <a16:colId xmlns:a16="http://schemas.microsoft.com/office/drawing/2014/main" val="1685418001"/>
                    </a:ext>
                  </a:extLst>
                </a:gridCol>
                <a:gridCol w="2596667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261658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366761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  <a:gridCol w="616158">
                  <a:extLst>
                    <a:ext uri="{9D8B030D-6E8A-4147-A177-3AD203B41FA5}">
                      <a16:colId xmlns:a16="http://schemas.microsoft.com/office/drawing/2014/main" val="2603641448"/>
                    </a:ext>
                  </a:extLst>
                </a:gridCol>
                <a:gridCol w="2479304">
                  <a:extLst>
                    <a:ext uri="{9D8B030D-6E8A-4147-A177-3AD203B41FA5}">
                      <a16:colId xmlns:a16="http://schemas.microsoft.com/office/drawing/2014/main" val="696596033"/>
                    </a:ext>
                  </a:extLst>
                </a:gridCol>
                <a:gridCol w="1217647">
                  <a:extLst>
                    <a:ext uri="{9D8B030D-6E8A-4147-A177-3AD203B41FA5}">
                      <a16:colId xmlns:a16="http://schemas.microsoft.com/office/drawing/2014/main" val="2396771634"/>
                    </a:ext>
                  </a:extLst>
                </a:gridCol>
              </a:tblGrid>
              <a:tr h="218020">
                <a:tc rowSpan="2"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Lugar de la 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Pruebas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aprendizaje de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básico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Competencias específicas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Perfil de salida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153879">
                <a:tc gridSpan="2"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unidad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compe-tencial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6151424"/>
                  </a:ext>
                </a:extLst>
              </a:tr>
              <a:tr h="56609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11.6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Área de polígonos regulares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dirty="0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573. Calcular el área de polígonos regulares.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C.4. Visualización, razonamiento y modelización geométrica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C.4.1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41741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957. 2.3. Asegurar la validez de las soluciones de un problema y su coherencia en el contexto.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C.E. 2.3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 Resolver situaciones problematizadas, aplicando diferentes técnicas, estrategias...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pt-B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580113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11.7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Área de figuras compuestas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505. Determinar el área de figuras compuestas.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C.4. Visualización, razonamiento y modelización geométrica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C.4.1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31452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956. 2.2. Obtener posibles soluciones de un problema siguiendo alguna estrategia conocida.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C.E.2.2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 Resolver situaciones problematizadas, aplicando diferentes técnicas, estrategias...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pt-B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470420"/>
                  </a:ext>
                </a:extLst>
              </a:tr>
              <a:tr h="30343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11.8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Volumen con cubos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570. Calcular unidades cúbicas para medir volúmenes.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C.4. Visualización, razonamiento y modelización geométrica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C.4.1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481379127"/>
                  </a:ext>
                </a:extLst>
              </a:tr>
              <a:tr h="38614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2624034"/>
                  </a:ext>
                </a:extLst>
              </a:tr>
              <a:tr h="329253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11.9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Volumen. Construcción de sólidos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388. Calcular unidades cúbicas según el número de bloques.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C.4. Visualización, razonamiento y modelización geométrica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C.4.1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68232777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957. 2.3. Asegurar la validez de las soluciones de un problema y su coherencia en el contexto.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C.E. 2.3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 Resolver situaciones problematizadas, aplicando diferentes técnicas, estrategias...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pt-B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6280808"/>
                  </a:ext>
                </a:extLst>
              </a:tr>
              <a:tr h="301917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11.10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Relación entre volumen y capacidad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571. Conocer la relación entre volumen y capacidad.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B.1. Magnitud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B.1.1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720940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Ejercicio 3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954. 1.2. Producir representaciones matemáticas para la resolución de una situación problematizada.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C.E. 1.2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Interpretar problemas de la vida cotidiana proporcionando una representación matemática de los mismos mediante conceptos…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STEM1, STEM2, STEM4, CD2, CPSAA5, CE1, CE3, CCEC4</a:t>
                      </a:r>
                      <a:r>
                        <a:rPr lang="es-ES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</a:t>
                      </a:r>
                      <a:endParaRPr lang="en-GB" sz="8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9871086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/>
        </p:nvGraphicFramePr>
        <p:xfrm>
          <a:off x="2189609" y="351133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SEPT</a:t>
                      </a:r>
                      <a:endParaRPr lang="es-ES_tradnl" sz="10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DIC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ENE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MAYO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6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7344" y="6630309"/>
            <a:ext cx="804656" cy="227691"/>
          </a:xfrm>
          <a:prstGeom prst="rect">
            <a:avLst/>
          </a:prstGeom>
        </p:spPr>
      </p:pic>
      <p:sp>
        <p:nvSpPr>
          <p:cNvPr id="7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633814" y="-109282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6º Pr</a:t>
            </a:r>
            <a:r>
              <a:rPr lang="es-ES_tradnl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ramación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                     	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Unidad 11</a:t>
            </a:r>
            <a:r>
              <a:rPr lang="es-ES_tradnl" sz="2400" b="1" dirty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            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Duración: 21-22 sesiones </a:t>
            </a:r>
            <a:endParaRPr lang="es-ES_tradnl" sz="1000" b="1" dirty="0">
              <a:solidFill>
                <a:srgbClr val="009ED0"/>
              </a:solidFill>
              <a:latin typeface="ABeZeh"/>
            </a:endParaRP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850E0036-02E5-56EA-57B9-EB574F828A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7418871"/>
              </p:ext>
            </p:extLst>
          </p:nvPr>
        </p:nvGraphicFramePr>
        <p:xfrm>
          <a:off x="227013" y="5019702"/>
          <a:ext cx="11398930" cy="12909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4967">
                  <a:extLst>
                    <a:ext uri="{9D8B030D-6E8A-4147-A177-3AD203B41FA5}">
                      <a16:colId xmlns:a16="http://schemas.microsoft.com/office/drawing/2014/main" val="1033250730"/>
                    </a:ext>
                  </a:extLst>
                </a:gridCol>
                <a:gridCol w="754657">
                  <a:extLst>
                    <a:ext uri="{9D8B030D-6E8A-4147-A177-3AD203B41FA5}">
                      <a16:colId xmlns:a16="http://schemas.microsoft.com/office/drawing/2014/main" val="2914598539"/>
                    </a:ext>
                  </a:extLst>
                </a:gridCol>
                <a:gridCol w="718851">
                  <a:extLst>
                    <a:ext uri="{9D8B030D-6E8A-4147-A177-3AD203B41FA5}">
                      <a16:colId xmlns:a16="http://schemas.microsoft.com/office/drawing/2014/main" val="139457197"/>
                    </a:ext>
                  </a:extLst>
                </a:gridCol>
                <a:gridCol w="285443">
                  <a:extLst>
                    <a:ext uri="{9D8B030D-6E8A-4147-A177-3AD203B41FA5}">
                      <a16:colId xmlns:a16="http://schemas.microsoft.com/office/drawing/2014/main" val="1278002330"/>
                    </a:ext>
                  </a:extLst>
                </a:gridCol>
                <a:gridCol w="726817">
                  <a:extLst>
                    <a:ext uri="{9D8B030D-6E8A-4147-A177-3AD203B41FA5}">
                      <a16:colId xmlns:a16="http://schemas.microsoft.com/office/drawing/2014/main" val="2954761629"/>
                    </a:ext>
                  </a:extLst>
                </a:gridCol>
                <a:gridCol w="2596667">
                  <a:extLst>
                    <a:ext uri="{9D8B030D-6E8A-4147-A177-3AD203B41FA5}">
                      <a16:colId xmlns:a16="http://schemas.microsoft.com/office/drawing/2014/main" val="1861154612"/>
                    </a:ext>
                  </a:extLst>
                </a:gridCol>
                <a:gridCol w="1261658">
                  <a:extLst>
                    <a:ext uri="{9D8B030D-6E8A-4147-A177-3AD203B41FA5}">
                      <a16:colId xmlns:a16="http://schemas.microsoft.com/office/drawing/2014/main" val="1792769222"/>
                    </a:ext>
                  </a:extLst>
                </a:gridCol>
                <a:gridCol w="366761">
                  <a:extLst>
                    <a:ext uri="{9D8B030D-6E8A-4147-A177-3AD203B41FA5}">
                      <a16:colId xmlns:a16="http://schemas.microsoft.com/office/drawing/2014/main" val="758477232"/>
                    </a:ext>
                  </a:extLst>
                </a:gridCol>
                <a:gridCol w="616158">
                  <a:extLst>
                    <a:ext uri="{9D8B030D-6E8A-4147-A177-3AD203B41FA5}">
                      <a16:colId xmlns:a16="http://schemas.microsoft.com/office/drawing/2014/main" val="3251722168"/>
                    </a:ext>
                  </a:extLst>
                </a:gridCol>
                <a:gridCol w="2479304">
                  <a:extLst>
                    <a:ext uri="{9D8B030D-6E8A-4147-A177-3AD203B41FA5}">
                      <a16:colId xmlns:a16="http://schemas.microsoft.com/office/drawing/2014/main" val="293982322"/>
                    </a:ext>
                  </a:extLst>
                </a:gridCol>
                <a:gridCol w="1217647">
                  <a:extLst>
                    <a:ext uri="{9D8B030D-6E8A-4147-A177-3AD203B41FA5}">
                      <a16:colId xmlns:a16="http://schemas.microsoft.com/office/drawing/2014/main" val="1131499167"/>
                    </a:ext>
                  </a:extLst>
                </a:gridCol>
              </a:tblGrid>
              <a:tr h="56609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11.11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Poliedros regulares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dirty="0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1128. Conocer las propiedades de los poliedros</a:t>
                      </a: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 1. Formas geométricas de dos y tres dimensiones</a:t>
                      </a:r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 1.1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3525610081"/>
                  </a:ext>
                </a:extLst>
              </a:tr>
              <a:tr h="41741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964. 6.1. Reconocer e interpretar lenguaje matemático presente en la vida cotidiana.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6.1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 Comunicar y representar, de forma individual y colectiva, conceptos, procedimientos y resultados...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CCL3, STEM2, STEM4, CD1, CD5, CE3, CCEC4.</a:t>
                      </a:r>
                      <a:endParaRPr lang="es-ES" sz="8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1469141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11.12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Simetría y traslación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1173. Distinguir los conceptos de simetría y traslación</a:t>
                      </a: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 3. Movimientos y transformaciones</a:t>
                      </a:r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 3.1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4081375609"/>
                  </a:ext>
                </a:extLst>
              </a:tr>
              <a:tr h="31452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962.  5.1. Realizar conexiones matemáticas, aplicando conocimientos y experiencias propias.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5.1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Reconocer y utilizar conexiones entre las diferentes ideas matemáticas, así como identificar...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STEM3, CD3, CD5, CC4, CCEC1.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72324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4845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1285723"/>
              </p:ext>
            </p:extLst>
          </p:nvPr>
        </p:nvGraphicFramePr>
        <p:xfrm>
          <a:off x="227013" y="641981"/>
          <a:ext cx="11398930" cy="41546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4967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754657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718851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285443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726817">
                  <a:extLst>
                    <a:ext uri="{9D8B030D-6E8A-4147-A177-3AD203B41FA5}">
                      <a16:colId xmlns:a16="http://schemas.microsoft.com/office/drawing/2014/main" val="1685418001"/>
                    </a:ext>
                  </a:extLst>
                </a:gridCol>
                <a:gridCol w="2596667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261658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366761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  <a:gridCol w="616158">
                  <a:extLst>
                    <a:ext uri="{9D8B030D-6E8A-4147-A177-3AD203B41FA5}">
                      <a16:colId xmlns:a16="http://schemas.microsoft.com/office/drawing/2014/main" val="2603641448"/>
                    </a:ext>
                  </a:extLst>
                </a:gridCol>
                <a:gridCol w="2479304">
                  <a:extLst>
                    <a:ext uri="{9D8B030D-6E8A-4147-A177-3AD203B41FA5}">
                      <a16:colId xmlns:a16="http://schemas.microsoft.com/office/drawing/2014/main" val="696596033"/>
                    </a:ext>
                  </a:extLst>
                </a:gridCol>
                <a:gridCol w="1217647">
                  <a:extLst>
                    <a:ext uri="{9D8B030D-6E8A-4147-A177-3AD203B41FA5}">
                      <a16:colId xmlns:a16="http://schemas.microsoft.com/office/drawing/2014/main" val="2396771634"/>
                    </a:ext>
                  </a:extLst>
                </a:gridCol>
              </a:tblGrid>
              <a:tr h="218020">
                <a:tc rowSpan="2"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Lugar de la 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Pruebas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aprendizaje de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básico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Competencias específicas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Perfil de salida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153879">
                <a:tc gridSpan="2"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unidad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compe-tencial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6151424"/>
                  </a:ext>
                </a:extLst>
              </a:tr>
              <a:tr h="56609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11.13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Bisectriz de un ángulo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dirty="0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577. Trazar la bisectriz de un ángulo.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B.2. Medición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B.2.1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41741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s-ES" sz="8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580113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11.14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Mediatriz de un segmento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578. Trazar la mediatriz de un segmento.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B.2. Medición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B.2.1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31452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470420"/>
                  </a:ext>
                </a:extLst>
              </a:tr>
              <a:tr h="30343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11.15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Escalas (I)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676. Calcular escalas en mapas y planos.</a:t>
                      </a:r>
                      <a:endParaRPr lang="es-ES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 2. Localización y sistemas de representación</a:t>
                      </a:r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 2.1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481379127"/>
                  </a:ext>
                </a:extLst>
              </a:tr>
              <a:tr h="386142"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u="none" strike="noStrike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963. 5.2. Reconocer y utilizar conexiones entre las matemáticas, otras áreas y la vida cotidiana.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5.2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Reconocer y utilizar conexiones entre las diferentes ideas matemáticas, así como identificar...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STEM3, CD3, CD5, CC4, CCEC1.</a:t>
                      </a:r>
                      <a:endParaRPr lang="en-GB" sz="18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2624034"/>
                  </a:ext>
                </a:extLst>
              </a:tr>
              <a:tr h="329253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11.16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Escalas (II)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675. Calcular la medida real usando una escala</a:t>
                      </a: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 2. Localización y sistemas de representación</a:t>
                      </a:r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 2.1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68232777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959. 3.2. Dar ejemplos de problemas sobre situaciones cotidianas que se resuelven matemáticamente.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3.2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Formular y comprobar conjeturas sencillas o plantear problemas de tipo matemático 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STEM1, STEM2, CD1, CD3, CD5, CE3.</a:t>
                      </a:r>
                      <a:endParaRPr lang="en-GB" sz="18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6280808"/>
                  </a:ext>
                </a:extLst>
              </a:tr>
              <a:tr h="301917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11.17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Área del prisma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688. Calcular la superficie de un prisma o pirámide.</a:t>
                      </a:r>
                    </a:p>
                    <a:p>
                      <a:pPr algn="ctr" fontAlgn="ctr"/>
                      <a:endParaRPr lang="es-ES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C.4. Visualización, razonamiento y modelización geométrica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C.4.1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720940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u="none" strike="noStrike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9871086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4791558"/>
              </p:ext>
            </p:extLst>
          </p:nvPr>
        </p:nvGraphicFramePr>
        <p:xfrm>
          <a:off x="2189609" y="351133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SEPT</a:t>
                      </a:r>
                      <a:endParaRPr lang="es-ES_tradnl" sz="10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DIC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ENE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MAYO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6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7344" y="6630309"/>
            <a:ext cx="804656" cy="227691"/>
          </a:xfrm>
          <a:prstGeom prst="rect">
            <a:avLst/>
          </a:prstGeom>
        </p:spPr>
      </p:pic>
      <p:sp>
        <p:nvSpPr>
          <p:cNvPr id="7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633814" y="-109282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6º Pr</a:t>
            </a:r>
            <a:r>
              <a:rPr lang="es-ES_tradnl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ramación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                     	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Unidad 11</a:t>
            </a:r>
            <a:r>
              <a:rPr lang="es-ES_tradnl" sz="2400" b="1" dirty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            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Duración: 21-22 sesiones </a:t>
            </a:r>
            <a:endParaRPr lang="es-ES_tradnl" sz="1000" b="1" dirty="0">
              <a:solidFill>
                <a:srgbClr val="009ED0"/>
              </a:solidFill>
              <a:latin typeface="ABeZeh"/>
            </a:endParaRP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B5CDF189-E7FA-29BE-BA33-1C13019A27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76799"/>
              </p:ext>
            </p:extLst>
          </p:nvPr>
        </p:nvGraphicFramePr>
        <p:xfrm>
          <a:off x="227013" y="4727619"/>
          <a:ext cx="11398930" cy="79057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4967">
                  <a:extLst>
                    <a:ext uri="{9D8B030D-6E8A-4147-A177-3AD203B41FA5}">
                      <a16:colId xmlns:a16="http://schemas.microsoft.com/office/drawing/2014/main" val="30410469"/>
                    </a:ext>
                  </a:extLst>
                </a:gridCol>
                <a:gridCol w="754657">
                  <a:extLst>
                    <a:ext uri="{9D8B030D-6E8A-4147-A177-3AD203B41FA5}">
                      <a16:colId xmlns:a16="http://schemas.microsoft.com/office/drawing/2014/main" val="3968983277"/>
                    </a:ext>
                  </a:extLst>
                </a:gridCol>
                <a:gridCol w="718851">
                  <a:extLst>
                    <a:ext uri="{9D8B030D-6E8A-4147-A177-3AD203B41FA5}">
                      <a16:colId xmlns:a16="http://schemas.microsoft.com/office/drawing/2014/main" val="3361647329"/>
                    </a:ext>
                  </a:extLst>
                </a:gridCol>
                <a:gridCol w="285443">
                  <a:extLst>
                    <a:ext uri="{9D8B030D-6E8A-4147-A177-3AD203B41FA5}">
                      <a16:colId xmlns:a16="http://schemas.microsoft.com/office/drawing/2014/main" val="502083239"/>
                    </a:ext>
                  </a:extLst>
                </a:gridCol>
                <a:gridCol w="726817">
                  <a:extLst>
                    <a:ext uri="{9D8B030D-6E8A-4147-A177-3AD203B41FA5}">
                      <a16:colId xmlns:a16="http://schemas.microsoft.com/office/drawing/2014/main" val="471158477"/>
                    </a:ext>
                  </a:extLst>
                </a:gridCol>
                <a:gridCol w="2596667">
                  <a:extLst>
                    <a:ext uri="{9D8B030D-6E8A-4147-A177-3AD203B41FA5}">
                      <a16:colId xmlns:a16="http://schemas.microsoft.com/office/drawing/2014/main" val="2609105963"/>
                    </a:ext>
                  </a:extLst>
                </a:gridCol>
                <a:gridCol w="1261658">
                  <a:extLst>
                    <a:ext uri="{9D8B030D-6E8A-4147-A177-3AD203B41FA5}">
                      <a16:colId xmlns:a16="http://schemas.microsoft.com/office/drawing/2014/main" val="47745135"/>
                    </a:ext>
                  </a:extLst>
                </a:gridCol>
                <a:gridCol w="366761">
                  <a:extLst>
                    <a:ext uri="{9D8B030D-6E8A-4147-A177-3AD203B41FA5}">
                      <a16:colId xmlns:a16="http://schemas.microsoft.com/office/drawing/2014/main" val="2906893027"/>
                    </a:ext>
                  </a:extLst>
                </a:gridCol>
                <a:gridCol w="616158">
                  <a:extLst>
                    <a:ext uri="{9D8B030D-6E8A-4147-A177-3AD203B41FA5}">
                      <a16:colId xmlns:a16="http://schemas.microsoft.com/office/drawing/2014/main" val="2752253227"/>
                    </a:ext>
                  </a:extLst>
                </a:gridCol>
                <a:gridCol w="2479304">
                  <a:extLst>
                    <a:ext uri="{9D8B030D-6E8A-4147-A177-3AD203B41FA5}">
                      <a16:colId xmlns:a16="http://schemas.microsoft.com/office/drawing/2014/main" val="1114384972"/>
                    </a:ext>
                  </a:extLst>
                </a:gridCol>
                <a:gridCol w="1217647">
                  <a:extLst>
                    <a:ext uri="{9D8B030D-6E8A-4147-A177-3AD203B41FA5}">
                      <a16:colId xmlns:a16="http://schemas.microsoft.com/office/drawing/2014/main" val="237684163"/>
                    </a:ext>
                  </a:extLst>
                </a:gridCol>
              </a:tblGrid>
              <a:tr h="301917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11.18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Área de la pirámide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688. Calcular la superficie de un prisma o pirámide.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C.4. Visualización, razonamiento y modelización geométrica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C.4.1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071396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u="none" strike="noStrike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13077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25485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807882"/>
              </p:ext>
            </p:extLst>
          </p:nvPr>
        </p:nvGraphicFramePr>
        <p:xfrm>
          <a:off x="227013" y="641981"/>
          <a:ext cx="11398930" cy="27066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4967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754657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718851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285443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726817">
                  <a:extLst>
                    <a:ext uri="{9D8B030D-6E8A-4147-A177-3AD203B41FA5}">
                      <a16:colId xmlns:a16="http://schemas.microsoft.com/office/drawing/2014/main" val="1685418001"/>
                    </a:ext>
                  </a:extLst>
                </a:gridCol>
                <a:gridCol w="2596667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261658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366761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  <a:gridCol w="616158">
                  <a:extLst>
                    <a:ext uri="{9D8B030D-6E8A-4147-A177-3AD203B41FA5}">
                      <a16:colId xmlns:a16="http://schemas.microsoft.com/office/drawing/2014/main" val="2603641448"/>
                    </a:ext>
                  </a:extLst>
                </a:gridCol>
                <a:gridCol w="2479304">
                  <a:extLst>
                    <a:ext uri="{9D8B030D-6E8A-4147-A177-3AD203B41FA5}">
                      <a16:colId xmlns:a16="http://schemas.microsoft.com/office/drawing/2014/main" val="696596033"/>
                    </a:ext>
                  </a:extLst>
                </a:gridCol>
                <a:gridCol w="1217647">
                  <a:extLst>
                    <a:ext uri="{9D8B030D-6E8A-4147-A177-3AD203B41FA5}">
                      <a16:colId xmlns:a16="http://schemas.microsoft.com/office/drawing/2014/main" val="2396771634"/>
                    </a:ext>
                  </a:extLst>
                </a:gridCol>
              </a:tblGrid>
              <a:tr h="218020">
                <a:tc rowSpan="2"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Lugar de la 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Pruebas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aprendizaje de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básico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Competencias específicas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Perfil de salida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153879">
                <a:tc gridSpan="2"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unidad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compe-tencial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6151424"/>
                  </a:ext>
                </a:extLst>
              </a:tr>
              <a:tr h="56609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11.19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Área de cuerpos redondos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dirty="0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689. Calcular la superficie de un cuerpo redondo.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C.4. Visualización, razonamiento y modelización geométrica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C.4.1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41741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s-ES" sz="8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580113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11.20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Volumen de prismas y pirámides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691. Calcular el volumen de una pirámide o un prisma.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 1. Formas geométricas de dos y tres dimensiones</a:t>
                      </a:r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 1.2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31452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470420"/>
                  </a:ext>
                </a:extLst>
              </a:tr>
              <a:tr h="30343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11.21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Volumen de cuerpos redondos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690. Calcular el volumen de un cuerpo redondo.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 1. Formas geométricas de dos y tres dimensiones</a:t>
                      </a:r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 1.2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481379127"/>
                  </a:ext>
                </a:extLst>
              </a:tr>
              <a:tr h="386142"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u="none" strike="noStrike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2624034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/>
        </p:nvGraphicFramePr>
        <p:xfrm>
          <a:off x="2189609" y="351133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SEPT</a:t>
                      </a:r>
                      <a:endParaRPr lang="es-ES_tradnl" sz="10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DIC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ENE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MAYO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6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7344" y="6630309"/>
            <a:ext cx="804656" cy="227691"/>
          </a:xfrm>
          <a:prstGeom prst="rect">
            <a:avLst/>
          </a:prstGeom>
        </p:spPr>
      </p:pic>
      <p:sp>
        <p:nvSpPr>
          <p:cNvPr id="7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633814" y="-109282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6º Pr</a:t>
            </a:r>
            <a:r>
              <a:rPr lang="es-ES_tradnl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ramación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                     	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Unidad 11</a:t>
            </a:r>
            <a:r>
              <a:rPr lang="es-ES_tradnl" sz="2400" b="1" dirty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            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Duración: 21-22 sesiones </a:t>
            </a:r>
            <a:endParaRPr lang="es-ES_tradnl" sz="1000" b="1" dirty="0">
              <a:solidFill>
                <a:srgbClr val="009ED0"/>
              </a:solidFill>
              <a:latin typeface="ABeZeh"/>
            </a:endParaRPr>
          </a:p>
        </p:txBody>
      </p:sp>
    </p:spTree>
    <p:extLst>
      <p:ext uri="{BB962C8B-B14F-4D97-AF65-F5344CB8AC3E}">
        <p14:creationId xmlns:p14="http://schemas.microsoft.com/office/powerpoint/2010/main" val="12092948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7" ma:contentTypeDescription="Crear nuevo documento." ma:contentTypeScope="" ma:versionID="832bbea41d5ced11d6f7cf65b8bcd08e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a4fdee71dfe44027e09985fb67d21b83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0637FD0-56B3-4323-A3C7-DBF6C0C546BC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2.xml><?xml version="1.0" encoding="utf-8"?>
<ds:datastoreItem xmlns:ds="http://schemas.openxmlformats.org/officeDocument/2006/customXml" ds:itemID="{AE3D4F03-70EB-4DEF-8A06-02865DE569B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57D3EB6-6ED6-4300-B8E8-C988D45A51B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4189</TotalTime>
  <Words>2871</Words>
  <Application>Microsoft Office PowerPoint</Application>
  <PresentationFormat>Panorámica</PresentationFormat>
  <Paragraphs>447</Paragraphs>
  <Slides>9</Slides>
  <Notes>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lastModifiedBy>Ibán Useros Revesado</cp:lastModifiedBy>
  <cp:revision>400</cp:revision>
  <dcterms:created xsi:type="dcterms:W3CDTF">2022-06-17T12:01:50Z</dcterms:created>
  <dcterms:modified xsi:type="dcterms:W3CDTF">2024-01-03T16:40:10Z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