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11"/>
  </p:notesMasterIdLst>
  <p:sldIdLst>
    <p:sldId id="260" r:id="rId5"/>
    <p:sldId id="267" r:id="rId6"/>
    <p:sldId id="259" r:id="rId7"/>
    <p:sldId id="257" r:id="rId8"/>
    <p:sldId id="264" r:id="rId9"/>
    <p:sldId id="268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501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E3F3F9"/>
    <a:srgbClr val="E7F5FA"/>
    <a:srgbClr val="FFF7E1"/>
    <a:srgbClr val="FFFCF3"/>
    <a:srgbClr val="FFFFFF"/>
    <a:srgbClr val="F2A998"/>
    <a:srgbClr val="FFCCFF"/>
    <a:srgbClr val="F7CBC1"/>
    <a:srgbClr val="FCEC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091301-1397-BFB3-7E1D-4804165EDD5C}" v="52" dt="2022-08-01T09:13:23.403"/>
    <p1510:client id="{B29E767D-92F4-71A7-63D4-1D1802250A1A}" v="2" dt="2023-10-13T06:31:12.337"/>
    <p1510:client id="{D245F2A7-4DDE-2FD1-A337-03CBA5B60CB3}" v="10" dt="2024-01-03T16:39:56.9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97" autoAdjust="0"/>
    <p:restoredTop sz="95260" autoAdjust="0"/>
  </p:normalViewPr>
  <p:slideViewPr>
    <p:cSldViewPr snapToGrid="0">
      <p:cViewPr>
        <p:scale>
          <a:sx n="140" d="100"/>
          <a:sy n="140" d="100"/>
        </p:scale>
        <p:origin x="-782" y="82"/>
      </p:cViewPr>
      <p:guideLst>
        <p:guide orient="horz" pos="527"/>
        <p:guide pos="501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bán Useros Revesado" userId="S::iban.useros@snappet.org::abd66825-fb6e-44f2-9656-96bf8eac36ac" providerId="AD" clId="Web-{D245F2A7-4DDE-2FD1-A337-03CBA5B60CB3}"/>
    <pc:docChg chg="modSld">
      <pc:chgData name="Ibán Useros Revesado" userId="S::iban.useros@snappet.org::abd66825-fb6e-44f2-9656-96bf8eac36ac" providerId="AD" clId="Web-{D245F2A7-4DDE-2FD1-A337-03CBA5B60CB3}" dt="2024-01-03T16:39:56.962" v="4" actId="20577"/>
      <pc:docMkLst>
        <pc:docMk/>
      </pc:docMkLst>
      <pc:sldChg chg="modSp">
        <pc:chgData name="Ibán Useros Revesado" userId="S::iban.useros@snappet.org::abd66825-fb6e-44f2-9656-96bf8eac36ac" providerId="AD" clId="Web-{D245F2A7-4DDE-2FD1-A337-03CBA5B60CB3}" dt="2024-01-03T16:39:56.962" v="4" actId="20577"/>
        <pc:sldMkLst>
          <pc:docMk/>
          <pc:sldMk cId="301724074" sldId="260"/>
        </pc:sldMkLst>
        <pc:spChg chg="mod">
          <ac:chgData name="Ibán Useros Revesado" userId="S::iban.useros@snappet.org::abd66825-fb6e-44f2-9656-96bf8eac36ac" providerId="AD" clId="Web-{D245F2A7-4DDE-2FD1-A337-03CBA5B60CB3}" dt="2024-01-03T16:39:56.962" v="4" actId="20577"/>
          <ac:spMkLst>
            <pc:docMk/>
            <pc:sldMk cId="301724074" sldId="260"/>
            <ac:spMk id="3" creationId="{F72825F4-0806-D946-E23E-2BDAC9FE7E75}"/>
          </ac:spMkLst>
        </pc:spChg>
      </pc:sldChg>
    </pc:docChg>
  </pc:docChgLst>
  <pc:docChgLst>
    <pc:chgData name="Viviana Saavedra" userId="S::viviana.saavedra@snappet.org::aa95fd6c-3033-4ac3-a8a2-8731ac2a924c" providerId="AD" clId="Web-{14091301-1397-BFB3-7E1D-4804165EDD5C}"/>
    <pc:docChg chg="modSld">
      <pc:chgData name="Viviana Saavedra" userId="S::viviana.saavedra@snappet.org::aa95fd6c-3033-4ac3-a8a2-8731ac2a924c" providerId="AD" clId="Web-{14091301-1397-BFB3-7E1D-4804165EDD5C}" dt="2022-08-01T09:13:23.403" v="51"/>
      <pc:docMkLst>
        <pc:docMk/>
      </pc:docMkLst>
      <pc:sldChg chg="modSp">
        <pc:chgData name="Viviana Saavedra" userId="S::viviana.saavedra@snappet.org::aa95fd6c-3033-4ac3-a8a2-8731ac2a924c" providerId="AD" clId="Web-{14091301-1397-BFB3-7E1D-4804165EDD5C}" dt="2022-08-01T09:13:23.403" v="51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14091301-1397-BFB3-7E1D-4804165EDD5C}" dt="2022-08-01T09:13:23.403" v="5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B29E767D-92F4-71A7-63D4-1D1802250A1A}"/>
    <pc:docChg chg="modSld">
      <pc:chgData name="Maria Del Mar Mañas Martinez" userId="S::maria.manas@snappet.org::67f3acc2-0360-426e-ba56-ef4e224d080b" providerId="AD" clId="Web-{B29E767D-92F4-71A7-63D4-1D1802250A1A}" dt="2023-10-13T06:31:12.337" v="1"/>
      <pc:docMkLst>
        <pc:docMk/>
      </pc:docMkLst>
      <pc:sldChg chg="addSp delSp modSp">
        <pc:chgData name="Maria Del Mar Mañas Martinez" userId="S::maria.manas@snappet.org::67f3acc2-0360-426e-ba56-ef4e224d080b" providerId="AD" clId="Web-{B29E767D-92F4-71A7-63D4-1D1802250A1A}" dt="2023-10-13T06:31:12.337" v="1"/>
        <pc:sldMkLst>
          <pc:docMk/>
          <pc:sldMk cId="1676065215" sldId="268"/>
        </pc:sldMkLst>
        <pc:graphicFrameChg chg="add del mod">
          <ac:chgData name="Maria Del Mar Mañas Martinez" userId="S::maria.manas@snappet.org::67f3acc2-0360-426e-ba56-ef4e224d080b" providerId="AD" clId="Web-{B29E767D-92F4-71A7-63D4-1D1802250A1A}" dt="2023-10-13T06:31:12.337" v="1"/>
          <ac:graphicFrameMkLst>
            <pc:docMk/>
            <pc:sldMk cId="1676065215" sldId="268"/>
            <ac:graphicFrameMk id="3" creationId="{3E222401-4636-B336-B8BC-6341BED8B386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6644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37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311197"/>
            <a:ext cx="10161270" cy="537230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2200" b="1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Características generales de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sz="1100" dirty="0">
                <a:ea typeface="Times New Roman" panose="02020603050405020304" pitchFamily="18" charset="0"/>
                <a:cs typeface="Arial"/>
              </a:rPr>
              <a:t>Esta unidad está compuesta por 8 lecciones que tienen como propósito desarrollar habilidades y modos de pensar basados en </a:t>
            </a:r>
            <a:r>
              <a:rPr lang="es-ES" altLang="es-ES" sz="1100" dirty="0">
                <a:solidFill>
                  <a:srgbClr val="000000"/>
                </a:solidFill>
                <a:ea typeface="MS Mincho"/>
                <a:cs typeface="Arial"/>
              </a:rPr>
              <a:t>el razonamiento y la interpretación de datos</a:t>
            </a:r>
            <a:r>
              <a:rPr lang="es-ES" sz="1100" dirty="0">
                <a:ea typeface="Times New Roman" panose="02020603050405020304" pitchFamily="18" charset="0"/>
                <a:cs typeface="Arial"/>
              </a:rPr>
              <a:t>.</a:t>
            </a:r>
            <a:endParaRPr lang="es-ES" sz="1100" dirty="0">
              <a:solidFill>
                <a:srgbClr val="FF0000"/>
              </a:solidFill>
              <a:ea typeface="Times New Roman" panose="02020603050405020304" pitchFamily="18" charset="0"/>
              <a:cs typeface="Arial"/>
            </a:endParaRPr>
          </a:p>
          <a:p>
            <a:pPr marL="266700"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Proponemos a lo largo de las lecciones el manejo de materiales manipulativos y el uso de elementos de la vida cotidiana que permitan resolver situaciones </a:t>
            </a:r>
            <a:r>
              <a:rPr lang="es-ES" sz="1100" dirty="0"/>
              <a:t>que implican </a:t>
            </a:r>
            <a:r>
              <a:rPr lang="es-ES" altLang="es-ES" sz="1100" dirty="0">
                <a:solidFill>
                  <a:srgbClr val="000000"/>
                </a:solidFill>
                <a:ea typeface="MS Mincho" panose="02020609040205080304" pitchFamily="49" charset="-128"/>
                <a:cs typeface="Arial" panose="020B0604020202020204" pitchFamily="34" charset="0"/>
              </a:rPr>
              <a:t>la toma de decisiones a partir de información estadística, además de la comprensión y comunicación de fenómenos aleatorios en situaciones de la vida cotidiana.</a:t>
            </a:r>
            <a:endParaRPr lang="es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En la guía didáctica de cada lección ofrecemos actividades complementarias y sugerencias para abordar las posibles </a:t>
            </a:r>
            <a:r>
              <a:rPr lang="en-GB" sz="1100" dirty="0">
                <a:ea typeface="MS Mincho" panose="02020609040205080304" pitchFamily="49" charset="-128"/>
                <a:cs typeface="Arial" panose="020B0604020202020204" pitchFamily="34" charset="0"/>
              </a:rPr>
              <a:t>dificultades que presente el alumnado</a:t>
            </a: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</a:p>
          <a:p>
            <a:pPr marL="26670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endParaRPr lang="es-ES" altLang="es-ES" sz="1100" dirty="0">
              <a:solidFill>
                <a:srgbClr val="000000"/>
              </a:solidFill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Materiales curriculares y otros recursos didácticos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del alumno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>
                <a:ea typeface="Times New Roman" panose="02020603050405020304" pitchFamily="18" charset="0"/>
                <a:cs typeface="Arial"/>
              </a:rPr>
              <a:t>8 lecciones</a:t>
            </a:r>
            <a:r>
              <a:rPr lang="es-ES" sz="1100">
                <a:effectLst/>
                <a:ea typeface="Times New Roman" panose="02020603050405020304" pitchFamily="18" charset="0"/>
                <a:cs typeface="Arial"/>
              </a:rPr>
              <a:t> curriculares</a:t>
            </a: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 1 y 2 (exposición de la lección y práctica)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 3 (práctica competencial a partir de los criterios de evaluación LOMLOE)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Adaptativo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Resúmenes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Unidad de problemas al final del bloque.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Materiales de aula</a:t>
            </a:r>
            <a:endParaRPr lang="es-ES" sz="1200" b="1" dirty="0"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s-ES" sz="1100" dirty="0"/>
              <a:t>Hojas de colores, compás, tijeras y cartulinas de colores.</a:t>
            </a:r>
          </a:p>
          <a:p>
            <a:endParaRPr lang="es-ES" sz="1100" dirty="0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es-ES" sz="1200" b="1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</a:t>
            </a: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 profesorado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Programación </a:t>
            </a: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Didáctica de Aula e instrumentos para la evaluación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Guía didáctica en cada lección.</a:t>
            </a:r>
            <a:endParaRPr lang="es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Prueba de la unidad y </a:t>
            </a: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Prueba competencial trimestral.</a:t>
            </a:r>
            <a:endParaRPr lang="es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138574"/>
            <a:ext cx="3786365" cy="453571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2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Programación Unidad 12</a:t>
            </a: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Recursos para evaluar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970252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lección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Ejercicios 1 y 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s-E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(contenido matemático)</a:t>
                      </a:r>
                    </a:p>
                    <a:p>
                      <a:endParaRPr lang="es-ES" sz="1200" b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 dirty="0"/>
                        <a:t>   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  <a:endParaRPr lang="es-E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Adaptativo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evalúa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 dirty="0"/>
                        <a:t>Objetivo de aprendizaje </a:t>
                      </a:r>
                      <a:r>
                        <a:rPr lang="es-ES" sz="1200" dirty="0" err="1"/>
                        <a:t>Snappet</a:t>
                      </a:r>
                      <a:r>
                        <a:rPr lang="es-ES" sz="1200" dirty="0"/>
                        <a:t> </a:t>
                      </a:r>
                    </a:p>
                    <a:p>
                      <a:r>
                        <a:rPr lang="es-ES" sz="120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Ejercicio 3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900" b="1" dirty="0"/>
                    </a:p>
                    <a:p>
                      <a:pPr algn="l"/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</a:t>
                      </a:r>
                    </a:p>
                    <a:p>
                      <a:r>
                        <a:rPr lang="es-ES" sz="1200" b="0" dirty="0"/>
                        <a:t>(a partir de criterios de evaluación)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Criterios de evaluación de la Ley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de unidad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  <a:p>
                      <a:endParaRPr lang="es-ES" sz="1200" dirty="0"/>
                    </a:p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trimestre</a:t>
                      </a:r>
                    </a:p>
                    <a:p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200" b="0" dirty="0"/>
                    </a:p>
                    <a:p>
                      <a:r>
                        <a:rPr lang="es-ES" sz="1200" b="1" dirty="0"/>
                        <a:t>Criterio de evaluación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: a la derecha 53">
            <a:extLst>
              <a:ext uri="{FF2B5EF4-FFF2-40B4-BE49-F238E27FC236}">
                <a16:creationId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evalúa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67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 err="1"/>
              <a:t>Subsaber</a:t>
            </a:r>
            <a:r>
              <a:rPr lang="es-ES" sz="1200" b="1" dirty="0"/>
              <a:t> de la Ley</a:t>
            </a:r>
          </a:p>
        </p:txBody>
      </p:sp>
      <p:sp>
        <p:nvSpPr>
          <p:cNvPr id="63" name="Flecha: a la derecha 62">
            <a:extLst>
              <a:ext uri="{FF2B5EF4-FFF2-40B4-BE49-F238E27FC236}">
                <a16:creationId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En 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500049"/>
            <a:ext cx="461665" cy="122911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Descargable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9503482"/>
              </p:ext>
            </p:extLst>
          </p:nvPr>
        </p:nvGraphicFramePr>
        <p:xfrm>
          <a:off x="613764" y="1084464"/>
          <a:ext cx="10721961" cy="4005686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Bloques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Saberes generales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Saberes básicos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131301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 </a:t>
                      </a:r>
                      <a:r>
                        <a:rPr lang="es-ES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espacial </a:t>
                      </a:r>
                    </a:p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 sentido espacial es fundamental para comprender y apreciar los aspectos geométricos del mundo. Identificar, representar y clasificar formas, descubrir sus propiedades y relaciones, describir sus movimientos y razonar con ellas constituyen sus elementos clave.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Localización y sistemas de representación</a:t>
                      </a: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 2.1. </a:t>
                      </a:r>
                      <a:r>
                        <a:rPr lang="es-E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Localización y desplazamientos en planos y mapas a partir de puntos de referencia (incluidos los puntos cardinales), direcciones y cálculo de distancias (escalas): descripción e interpretación con el vocabulario adecuado en soportes físicos y virtuales.</a:t>
                      </a: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3726779"/>
                  </a:ext>
                </a:extLst>
              </a:tr>
              <a:tr h="1821485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E. </a:t>
                      </a:r>
                      <a:r>
                        <a:rPr lang="es-ES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estocástico</a:t>
                      </a:r>
                    </a:p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 sentido estocástico se orienta hacia el razonamiento y la interpretación de datos y la valoración crítica y la toma de decisiones a partir de información estadística, además de la comprensión y comunicación de fenómenos aleatorios en situaciones de la vida cotidiana.</a:t>
                      </a: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r>
                        <a:rPr lang="es-ES" sz="1100" b="0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Organización y análisis de datos</a:t>
                      </a: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 1.1.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Conjuntos de datos y gráficos estadísticos de la vida cotidiana: descripción, interpretación y análisis crítico.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 1.3. </a:t>
                      </a:r>
                      <a:r>
                        <a:rPr lang="es-E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Gráficos estadísticos sencillos (diagrama de barras, diagrama de sectores, histograma, etc.): representación de datos mediante recursos tradicionales y tecnológicos y selección del más conveniente.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 1.4.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Medidas de centralización (media y moda): interpretación, cálculo y aplicación en contextos cuantitativos y cualitativos a partir de datos, tablas y gráficos. Uso de la calculadora.</a:t>
                      </a:r>
                    </a:p>
                  </a:txBody>
                  <a:tcPr marL="36000" marR="36000" marT="360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200436"/>
                  </a:ext>
                </a:extLst>
              </a:tr>
              <a:tr h="606555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Incertidumbre</a:t>
                      </a: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 2.2. </a:t>
                      </a:r>
                      <a:r>
                        <a:rPr lang="es-E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Cálculo de probabilidades en experimentos, comparaciones o investigaciones en los que sea aplicable la regla de Laplace: aplicación de técnicas básicas del conteo.</a:t>
                      </a: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1469363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8168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00B0F0"/>
                </a:solidFill>
              </a:rPr>
              <a:t>Relación entre Contenidos y Saberes de la Ley LOMLOE que se trabajan en la unidad</a:t>
            </a: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170D892-6EA2-6E9E-694E-D83208D73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8245197"/>
              </p:ext>
            </p:extLst>
          </p:nvPr>
        </p:nvGraphicFramePr>
        <p:xfrm>
          <a:off x="704168" y="813067"/>
          <a:ext cx="10783664" cy="3683467"/>
        </p:xfrm>
        <a:graphic>
          <a:graphicData uri="http://schemas.openxmlformats.org/drawingml/2006/table">
            <a:tbl>
              <a:tblPr firstRow="1" firstCol="1" bandRow="1"/>
              <a:tblGrid>
                <a:gridCol w="2518018">
                  <a:extLst>
                    <a:ext uri="{9D8B030D-6E8A-4147-A177-3AD203B41FA5}">
                      <a16:colId xmlns:a16="http://schemas.microsoft.com/office/drawing/2014/main" val="3715912591"/>
                    </a:ext>
                  </a:extLst>
                </a:gridCol>
                <a:gridCol w="4360992">
                  <a:extLst>
                    <a:ext uri="{9D8B030D-6E8A-4147-A177-3AD203B41FA5}">
                      <a16:colId xmlns:a16="http://schemas.microsoft.com/office/drawing/2014/main" val="962754025"/>
                    </a:ext>
                  </a:extLst>
                </a:gridCol>
                <a:gridCol w="3904654">
                  <a:extLst>
                    <a:ext uri="{9D8B030D-6E8A-4147-A177-3AD203B41FA5}">
                      <a16:colId xmlns:a16="http://schemas.microsoft.com/office/drawing/2014/main" val="1890888186"/>
                    </a:ext>
                  </a:extLst>
                </a:gridCol>
              </a:tblGrid>
              <a:tr h="20989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Perfil salida competencias clave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Competencias específicas de área</a:t>
                      </a:r>
                      <a:endParaRPr lang="es-ES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Criterios de evaluación de 3</a:t>
                      </a:r>
                      <a:r>
                        <a:rPr lang="es-ES" sz="900" b="1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ciclo</a:t>
                      </a:r>
                      <a:endParaRPr lang="es-ES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920343"/>
                  </a:ext>
                </a:extLst>
              </a:tr>
              <a:tr h="689040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l-PL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STEM1, STEM2, STEM4, CD2, CPSAA5, CE1, CE3, CCEC4</a:t>
                      </a: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 Interpretar problemas de la vida cotidiana proporcionando una representación matemática de los mismos mediante conceptos, herramientas y estrategias para analizar la información más relevante.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1.1. Comprender problemas de la vida cotidiana a través de la reformulación de la pregunta, de forma verbal y gráfica.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1.2. Elaborar representaciones matemáticas que ayuden en la búsqueda y elección de estrategias y herramientas, incluidas las tecnológicas, para la resolución de una situación problematizada.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328287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STEM3, CD1, CD3, CD5, CE3.</a:t>
                      </a:r>
                      <a:endParaRPr lang="es-E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 Utilizar el pensamiento computacional organizando datos, descomponiendo en partes, reconociendo patrones, generalizando e interpretando, modificando y creando algoritmos de forma guiada para modelizar y automatizar situaciones de la vida cotidiana.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4.1. Modelizar situaciones de la vida cotidiana utilizando, de forma pautada, principios básicos del pensamiento computacional.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2242663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 Reconocer y utilizar conexiones entre las diferentes ideas matemáticas, así como identificar las matemáticas implicadas en otras áreas o en la vida cotidiana, interrelacionando conceptos y procedimientos para interpretar situaciones y contextos diversos.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5.1. Utilizar conexiones entre diferentes elementos matemáticos movilizando conocimientos y experiencias propios.</a:t>
                      </a:r>
                    </a:p>
                    <a:p>
                      <a:endParaRPr lang="es-E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5.2. Utilizar las conexiones entre las matemáticas, otras áreas y la vida cotidiana para resolver problemas en contextos no matemáticos.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525339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CCL3, STEM2, STEM4, CD1, CD5, CE3, CCEC4.</a:t>
                      </a:r>
                      <a:endParaRPr lang="es-ES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 Comunicar y representar, de forma individual y colectiva, conceptos, procedimientos y resultados matemáticos utilizando el lenguaje oral, escrito, gráfico, multimodal y la terminología matemática apropiada, para dar significado y permanencia a las ideas matemáticas.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6.1. Interpretar el lenguaje matemático sencillo presente en la vida cotidiana en diferentes formatos, adquiriendo vocabulario apropiado y mostrando la comprensión del mensaje.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0024513"/>
                  </a:ext>
                </a:extLst>
              </a:tr>
            </a:tbl>
          </a:graphicData>
        </a:graphic>
      </p:graphicFrame>
      <p:pic>
        <p:nvPicPr>
          <p:cNvPr id="3" name="Afbeelding 16">
            <a:extLst>
              <a:ext uri="{FF2B5EF4-FFF2-40B4-BE49-F238E27FC236}">
                <a16:creationId xmlns:a16="http://schemas.microsoft.com/office/drawing/2014/main" id="{1BB3D84C-AEF6-6963-752A-CFE4EE2EE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F895394-2AA3-9C13-86AA-287E9F9263A3}"/>
              </a:ext>
            </a:extLst>
          </p:cNvPr>
          <p:cNvSpPr txBox="1"/>
          <p:nvPr/>
        </p:nvSpPr>
        <p:spPr>
          <a:xfrm>
            <a:off x="613764" y="354222"/>
            <a:ext cx="1093119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Relación</a:t>
            </a:r>
            <a:r>
              <a:rPr lang="es-ES" sz="1700" b="1" dirty="0">
                <a:solidFill>
                  <a:srgbClr val="FF0000"/>
                </a:solidFill>
              </a:rPr>
              <a:t> </a:t>
            </a:r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entre Competencias y Criterios de evaluación de la Ley LOMLOE que se trabajan en la unidad </a:t>
            </a:r>
          </a:p>
        </p:txBody>
      </p:sp>
    </p:spTree>
    <p:extLst>
      <p:ext uri="{BB962C8B-B14F-4D97-AF65-F5344CB8AC3E}">
        <p14:creationId xmlns:p14="http://schemas.microsoft.com/office/powerpoint/2010/main" val="990749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377697"/>
              </p:ext>
            </p:extLst>
          </p:nvPr>
        </p:nvGraphicFramePr>
        <p:xfrm>
          <a:off x="272143" y="770905"/>
          <a:ext cx="11277600" cy="34981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3083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864517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282405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719081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569028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520624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800176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204686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18020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53879">
                <a:tc gridSpan="2"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151424"/>
                  </a:ext>
                </a:extLst>
              </a:tr>
              <a:tr h="56609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12.1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Ejes de coordenadas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627. Colocar números enteros en un sistema de ejes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 2. Localización y sistemas …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 2.1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41437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960.</a:t>
                      </a:r>
                      <a:r>
                        <a:rPr lang="es-ES" sz="90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4.1. Utilizar principios básicos del pensamiento computacional de forma guiada.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4.1 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4. Utilizar el pensamiento computacional organizando datos, descomponiendo en partes…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STEM3, CD1, CD3, CD5, CE3.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12.2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Gráficos de barras triples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1212. Interpretar un gráfico de barras triple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E. 1. Organización y análisis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de datos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 1.3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953. 1.1. Interpretar situaciones cotidianas, comprendiendo las preguntas y planteando estrategias.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u="none" strike="noStrike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1.1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STEM4, CD2, CPSAA5, CE1, CE3, CCEC4</a:t>
                      </a:r>
                      <a:r>
                        <a:rPr lang="es-E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0420"/>
                  </a:ext>
                </a:extLst>
              </a:tr>
              <a:tr h="32925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12.3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Gráficos de líneas más complejos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696. Leer y crear gráficos de triple línea.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E. 1. Organización y análisis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de datos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 1.3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962.  5.1. Realizar conexiones matemáticas, aplicando conocimientos y experiencias propias.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C.E. 5.1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Reconocer y utilizar conexiones entre las diferentes ideas matemáticas, así como identificar...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0808"/>
                  </a:ext>
                </a:extLst>
              </a:tr>
              <a:tr h="301917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12.4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Histogramas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700. Leer y hacer cálculos en base a un histograma.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E. 1. Organización y análisis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de datos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 1.3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720940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Ejercicio 3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964. 6.1. Reconocer e interpretar lenguaje matemático presente en la vida cotidiana.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6.1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 Comunicar y representar, de forma individual y colectiva, conceptos, procedimientos y resultados...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CCL3, STEM2, STEM4, CD1, CD5, CE3, CCEC4.</a:t>
                      </a:r>
                      <a:endParaRPr lang="es-ES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871086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4797270"/>
              </p:ext>
            </p:extLst>
          </p:nvPr>
        </p:nvGraphicFramePr>
        <p:xfrm>
          <a:off x="2646809" y="482144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633814" y="-23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6º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12 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8-13 sesiones 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  <p:pic>
        <p:nvPicPr>
          <p:cNvPr id="6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7344" y="6583092"/>
            <a:ext cx="804656" cy="2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0465702"/>
              </p:ext>
            </p:extLst>
          </p:nvPr>
        </p:nvGraphicFramePr>
        <p:xfrm>
          <a:off x="272143" y="770905"/>
          <a:ext cx="11277600" cy="35027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3083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864517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282405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719081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569028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520624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800176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204686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18020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53879">
                <a:tc gridSpan="2"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151424"/>
                  </a:ext>
                </a:extLst>
              </a:tr>
              <a:tr h="56609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12.5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Gráficos de sectores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521. Leer un gráfico de sectores sencillo.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E. 1. Organización y análisis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de datos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 1.3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45094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954. 1.2. Producir representaciones matemáticas para la resolución de una situación problematizada.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1.2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STEM4, CD2, CPSAA5, CE1, CE3, CCEC4</a:t>
                      </a:r>
                      <a:r>
                        <a:rPr lang="es-E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12.6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Frecuencia absoluta y relativa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593. Calcular la frecuencia relativa y absoluta en los datos de una tabla.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E. 1. Organización y análisis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de datos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 1.1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963.</a:t>
                      </a:r>
                      <a:r>
                        <a:rPr lang="es-ES" sz="90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5.2. Reconocer y utilizar conexiones entre las matemáticas, otras áreas y la vida cotidiana.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5.2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Reconocer y utilizar conexiones entre las diferentes ideas matemáticas…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0420"/>
                  </a:ext>
                </a:extLst>
              </a:tr>
              <a:tr h="30343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12.7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media, la moda, la mediana y el rango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1203. Obtener la media y la moda.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E. 1. Organización y análisis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de datos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 1.4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964. 6.1. Reconocer e interpretar lenguaje matemático presente en la vida cotidiana.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6.1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 Comunicar y representar, de forma individual y colectiva, conceptos, procedimientos y resultados...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CCL3, STEM2, STEM4, CD1, CD5, CE3, CCEC4.</a:t>
                      </a:r>
                      <a:endParaRPr lang="es-ES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624034"/>
                  </a:ext>
                </a:extLst>
              </a:tr>
              <a:tr h="32925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12.8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Cálculo de probabilidad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525. Calcular la probabilidad de un suceso con fórmula.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E. 2. Incertidumbre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 2.2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962.  5.1. Realizar conexiones matemáticas, aplicando conocimientos y experiencias propias.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C.E. 5.1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Reconocer y utilizar conexiones entre las diferentes ideas matemáticas, así como identificar...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0808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4797270"/>
              </p:ext>
            </p:extLst>
          </p:nvPr>
        </p:nvGraphicFramePr>
        <p:xfrm>
          <a:off x="2646809" y="482144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633814" y="-23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6º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12 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</a:t>
            </a:r>
            <a:r>
              <a:rPr lang="es-ES" sz="1000" b="1">
                <a:solidFill>
                  <a:srgbClr val="009ED0"/>
                </a:solidFill>
                <a:latin typeface="ABeZeh"/>
              </a:rPr>
              <a:t>: 8-13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sesiones 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  <p:pic>
        <p:nvPicPr>
          <p:cNvPr id="6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7344" y="6583092"/>
            <a:ext cx="804656" cy="2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06521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BAEE1A5-25AF-4065-8A72-B583DD77F6A8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B7F6C468-3773-49CA-A55D-15080F4F278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D2A55A-F2D0-4D63-ACB4-83AE6EE973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4057</TotalTime>
  <Words>1758</Words>
  <Application>Microsoft Office PowerPoint</Application>
  <PresentationFormat>Panorámica</PresentationFormat>
  <Paragraphs>251</Paragraphs>
  <Slides>6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Ibán Useros Revesado</cp:lastModifiedBy>
  <cp:revision>335</cp:revision>
  <dcterms:created xsi:type="dcterms:W3CDTF">2022-06-17T12:01:50Z</dcterms:created>
  <dcterms:modified xsi:type="dcterms:W3CDTF">2024-01-03T16:39:57Z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