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sldIdLst>
    <p:sldId id="260" r:id="rId5"/>
    <p:sldId id="267" r:id="rId6"/>
    <p:sldId id="259" r:id="rId7"/>
    <p:sldId id="257" r:id="rId8"/>
    <p:sldId id="264" r:id="rId9"/>
    <p:sldId id="270" r:id="rId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91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  <a:srgbClr val="FFF7E1"/>
    <a:srgbClr val="FFFCF3"/>
    <a:srgbClr val="E3F3F9"/>
    <a:srgbClr val="FFFFFF"/>
    <a:srgbClr val="E7F5FA"/>
    <a:srgbClr val="F2A998"/>
    <a:srgbClr val="FFCCFF"/>
    <a:srgbClr val="F7CBC1"/>
    <a:srgbClr val="FCEC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527568-E101-1C4F-9214-E491F54DE71C}" v="24" dt="2022-08-01T09:08:46.2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74" autoAdjust="0"/>
    <p:restoredTop sz="95260" autoAdjust="0"/>
  </p:normalViewPr>
  <p:slideViewPr>
    <p:cSldViewPr snapToGrid="0">
      <p:cViewPr>
        <p:scale>
          <a:sx n="150" d="100"/>
          <a:sy n="150" d="100"/>
        </p:scale>
        <p:origin x="86" y="-2218"/>
      </p:cViewPr>
      <p:guideLst>
        <p:guide orient="horz" pos="527"/>
        <p:guide pos="91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viana Saavedra" userId="S::viviana.saavedra@snappet.org::aa95fd6c-3033-4ac3-a8a2-8731ac2a924c" providerId="AD" clId="Web-{D4527568-E101-1C4F-9214-E491F54DE71C}"/>
    <pc:docChg chg="modSld">
      <pc:chgData name="Viviana Saavedra" userId="S::viviana.saavedra@snappet.org::aa95fd6c-3033-4ac3-a8a2-8731ac2a924c" providerId="AD" clId="Web-{D4527568-E101-1C4F-9214-E491F54DE71C}" dt="2022-08-01T09:08:46.282" v="23"/>
      <pc:docMkLst>
        <pc:docMk/>
      </pc:docMkLst>
      <pc:sldChg chg="modSp">
        <pc:chgData name="Viviana Saavedra" userId="S::viviana.saavedra@snappet.org::aa95fd6c-3033-4ac3-a8a2-8731ac2a924c" providerId="AD" clId="Web-{D4527568-E101-1C4F-9214-E491F54DE71C}" dt="2022-08-01T09:08:46.282" v="23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D4527568-E101-1C4F-9214-E491F54DE71C}" dt="2022-08-01T09:08:46.282" v="2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28/12/2023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6644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9972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28/12/2023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28/12/2023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28/12/2023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28/12/2023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28/12/2023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28/12/2023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28/12/2023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311197"/>
            <a:ext cx="10161270" cy="5497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s-ES" sz="2200" b="1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Características generales de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Esta unidad está compuesta por 8 lecciones que tienen como propósito desarrollar habilidades y modos de pensar basados en la comprensión, la representación y el uso flexible de las operaciones.</a:t>
            </a:r>
            <a:endParaRPr lang="es-ES" sz="1100" dirty="0">
              <a:solidFill>
                <a:srgbClr val="FF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Proponemos a lo largo de las lecciones el manejo de materiales manipulativos y el uso de elementos de la vida cotidiana que permitan resolver situaciones </a:t>
            </a:r>
            <a:r>
              <a:rPr lang="es-ES" sz="1100" dirty="0"/>
              <a:t>que implican la construcción del significado y el uso de los números.</a:t>
            </a:r>
            <a:endParaRPr lang="es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En la guía didáctica de cada lección ofrecemos actividades complementarias y sugerencias para abordar las posibles </a:t>
            </a:r>
            <a:r>
              <a:rPr lang="en-GB" sz="1100" dirty="0" err="1">
                <a:ea typeface="MS Mincho" panose="02020609040205080304" pitchFamily="49" charset="-128"/>
                <a:cs typeface="Arial" panose="020B0604020202020204" pitchFamily="34" charset="0"/>
              </a:rPr>
              <a:t>dificultades</a:t>
            </a:r>
            <a:r>
              <a:rPr lang="en-GB" sz="1100" dirty="0">
                <a:ea typeface="MS Mincho" panose="02020609040205080304" pitchFamily="49" charset="-128"/>
                <a:cs typeface="Arial" panose="020B0604020202020204" pitchFamily="34" charset="0"/>
              </a:rPr>
              <a:t> que </a:t>
            </a:r>
            <a:r>
              <a:rPr lang="en-GB" sz="1100" dirty="0" err="1">
                <a:ea typeface="MS Mincho" panose="02020609040205080304" pitchFamily="49" charset="-128"/>
                <a:cs typeface="Arial" panose="020B0604020202020204" pitchFamily="34" charset="0"/>
              </a:rPr>
              <a:t>presente</a:t>
            </a:r>
            <a:r>
              <a:rPr lang="en-GB" sz="1100" dirty="0">
                <a:ea typeface="MS Mincho" panose="02020609040205080304" pitchFamily="49" charset="-128"/>
                <a:cs typeface="Arial" panose="020B0604020202020204" pitchFamily="34" charset="0"/>
              </a:rPr>
              <a:t> el </a:t>
            </a:r>
            <a:r>
              <a:rPr lang="en-GB" sz="1100" dirty="0" err="1">
                <a:ea typeface="MS Mincho" panose="02020609040205080304" pitchFamily="49" charset="-128"/>
                <a:cs typeface="Arial" panose="020B0604020202020204" pitchFamily="34" charset="0"/>
              </a:rPr>
              <a:t>alumnado</a:t>
            </a: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.</a:t>
            </a:r>
          </a:p>
          <a:p>
            <a:pPr marL="26670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r>
              <a:rPr lang="es-ES" altLang="es-ES" sz="1100" dirty="0">
                <a:solidFill>
                  <a:srgbClr val="000000"/>
                </a:solidFill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Materiales curriculares y otros recursos didácticos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del alumno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8 lecciones curriculares</a:t>
            </a: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Ejercicio 1 y 2 (exposición de la lección y práctica)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Ejercicio 3 (práctica competencial a partir de los criterios de evaluación LOMLOE)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Adaptativo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Resúmenes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Unidad de problemas al final del bloque.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Materiales de aula</a:t>
            </a:r>
            <a:endParaRPr lang="es-ES" sz="1200" b="1" dirty="0">
              <a:solidFill>
                <a:srgbClr val="FF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Tarjetas numéricas, una escalera, cronómetro y dinero ficticio.</a:t>
            </a: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es-ES" sz="1200" b="1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</a:t>
            </a: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del profesorado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Programación </a:t>
            </a:r>
            <a:r>
              <a:rPr lang="es-ES" sz="1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Didáctica de Aula e instrumentos para la evaluación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Guía didáctica en cada lección.</a:t>
            </a:r>
            <a:endParaRPr lang="es-ES" sz="11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Prueba de la unidad y </a:t>
            </a: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Prueba competencial trimestral.</a:t>
            </a:r>
            <a:endParaRPr lang="es-ES" sz="11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138574"/>
            <a:ext cx="3786365" cy="453571"/>
          </a:xfrm>
          <a:prstGeom prst="rect">
            <a:avLst/>
          </a:prstGeom>
        </p:spPr>
        <p:txBody>
          <a:bodyPr vert="horz" lIns="129326" tIns="64663" rIns="129326" bIns="64663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s-ES_tradnl" sz="22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Programación Unidad 1</a:t>
            </a: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Recursos para evaluar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9" name="Tabla 39">
            <a:extLst>
              <a:ext uri="{FF2B5EF4-FFF2-40B4-BE49-F238E27FC236}">
                <a16:creationId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2970252"/>
              </p:ext>
            </p:extLst>
          </p:nvPr>
        </p:nvGraphicFramePr>
        <p:xfrm>
          <a:off x="1142106" y="1324575"/>
          <a:ext cx="9542032" cy="37947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lección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Ejercicios 1 y 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s-ES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(contenido matemático)</a:t>
                      </a:r>
                    </a:p>
                    <a:p>
                      <a:endParaRPr lang="es-ES" sz="1200" b="0" dirty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sz="1200" b="1" dirty="0"/>
                        <a:t>   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  <a:endParaRPr lang="es-E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Adaptativo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evalúa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 dirty="0"/>
                        <a:t>Objetivo de aprendizaje </a:t>
                      </a:r>
                      <a:r>
                        <a:rPr lang="es-ES" sz="1200" dirty="0" err="1"/>
                        <a:t>Snappet</a:t>
                      </a:r>
                      <a:r>
                        <a:rPr lang="es-ES" sz="1200" dirty="0"/>
                        <a:t> </a:t>
                      </a:r>
                    </a:p>
                    <a:p>
                      <a:r>
                        <a:rPr lang="es-ES" sz="1200" dirty="0"/>
                        <a:t>(contenido matemático)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Ejercicio 3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900" b="1" dirty="0"/>
                    </a:p>
                    <a:p>
                      <a:pPr algn="l"/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</a:t>
                      </a:r>
                    </a:p>
                    <a:p>
                      <a:r>
                        <a:rPr lang="es-ES" sz="1200" b="0" dirty="0"/>
                        <a:t>(a partir de criterios de evaluación)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Criterios de evaluación de la Ley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es-ES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Prueba de unidad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  <a:p>
                      <a:endParaRPr lang="es-ES" sz="1200" dirty="0"/>
                    </a:p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trimestre</a:t>
                      </a:r>
                    </a:p>
                    <a:p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Prueba competencial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200" b="0" dirty="0"/>
                    </a:p>
                    <a:p>
                      <a:r>
                        <a:rPr lang="es-ES" sz="1200" b="1" dirty="0"/>
                        <a:t>Criterio de evaluación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515404"/>
                  </a:ext>
                </a:extLst>
              </a:tr>
            </a:tbl>
          </a:graphicData>
        </a:graphic>
      </p:graphicFrame>
      <p:sp>
        <p:nvSpPr>
          <p:cNvPr id="46" name="Flecha: a la derecha 45">
            <a:extLst>
              <a:ext uri="{FF2B5EF4-FFF2-40B4-BE49-F238E27FC236}">
                <a16:creationId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Flecha: a la derecha 51">
            <a:extLst>
              <a:ext uri="{FF2B5EF4-FFF2-40B4-BE49-F238E27FC236}">
                <a16:creationId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Flecha: a la derecha 53">
            <a:extLst>
              <a:ext uri="{FF2B5EF4-FFF2-40B4-BE49-F238E27FC236}">
                <a16:creationId xmlns:a16="http://schemas.microsoft.com/office/drawing/2014/main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/>
              <a:t>evalúa</a:t>
            </a: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67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 err="1"/>
              <a:t>Subsaber</a:t>
            </a:r>
            <a:r>
              <a:rPr lang="es-ES" sz="1200" b="1" dirty="0"/>
              <a:t> de la Ley</a:t>
            </a:r>
          </a:p>
        </p:txBody>
      </p:sp>
      <p:sp>
        <p:nvSpPr>
          <p:cNvPr id="63" name="Flecha: a la derecha 62">
            <a:extLst>
              <a:ext uri="{FF2B5EF4-FFF2-40B4-BE49-F238E27FC236}">
                <a16:creationId xmlns:a16="http://schemas.microsoft.com/office/drawing/2014/main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2" name="Flecha: a la derecha 71">
            <a:extLst>
              <a:ext uri="{FF2B5EF4-FFF2-40B4-BE49-F238E27FC236}">
                <a16:creationId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Flecha: a la derecha 82">
            <a:extLst>
              <a:ext uri="{FF2B5EF4-FFF2-40B4-BE49-F238E27FC236}">
                <a16:creationId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dirty="0"/>
              <a:t>En plataforma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716358" y="3500049"/>
            <a:ext cx="461665" cy="1229119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dirty="0"/>
              <a:t>Descargable</a:t>
            </a: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2430122"/>
              </p:ext>
            </p:extLst>
          </p:nvPr>
        </p:nvGraphicFramePr>
        <p:xfrm>
          <a:off x="613764" y="1084464"/>
          <a:ext cx="10721961" cy="3101765"/>
        </p:xfrm>
        <a:graphic>
          <a:graphicData uri="http://schemas.openxmlformats.org/drawingml/2006/table">
            <a:tbl>
              <a:tblPr firstRow="1" firstCol="1" bandRow="1"/>
              <a:tblGrid>
                <a:gridCol w="3377323">
                  <a:extLst>
                    <a:ext uri="{9D8B030D-6E8A-4147-A177-3AD203B41FA5}">
                      <a16:colId xmlns:a16="http://schemas.microsoft.com/office/drawing/2014/main" val="849537277"/>
                    </a:ext>
                  </a:extLst>
                </a:gridCol>
                <a:gridCol w="2936838">
                  <a:extLst>
                    <a:ext uri="{9D8B030D-6E8A-4147-A177-3AD203B41FA5}">
                      <a16:colId xmlns:a16="http://schemas.microsoft.com/office/drawing/2014/main" val="1437013061"/>
                    </a:ext>
                  </a:extLst>
                </a:gridCol>
                <a:gridCol w="4407800">
                  <a:extLst>
                    <a:ext uri="{9D8B030D-6E8A-4147-A177-3AD203B41FA5}">
                      <a16:colId xmlns:a16="http://schemas.microsoft.com/office/drawing/2014/main" val="4005158673"/>
                    </a:ext>
                  </a:extLst>
                </a:gridCol>
              </a:tblGrid>
              <a:tr h="247177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Bloques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Saberes generales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01168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      Saberes básicos</a:t>
                      </a:r>
                      <a:endParaRPr lang="es-ES" sz="1100" dirty="0"/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224501"/>
                  </a:ext>
                </a:extLst>
              </a:tr>
              <a:tr h="357993">
                <a:tc rowSpan="4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A. </a:t>
                      </a:r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numérico</a:t>
                      </a:r>
                    </a:p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El sentido numérico se caracteriza por el desarrollo de habilidades y modos de pensar basados en la comprensión, la representación y el uso flexible de números y operaciones para, por ejemplo, orientar la toma de decisiones.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Cantidad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 2.1.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Estrategias y técnicas de interpretación y manipulación del orden de magnitud de los números. Valor de posición de las cifras.</a:t>
                      </a:r>
                      <a:endParaRPr lang="es-E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200436"/>
                  </a:ext>
                </a:extLst>
              </a:tr>
              <a:tr h="68333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 2.2. 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Estimaciones y aproximaciones razonadas de cantidades, por exceso y por defecto, en contextos de resolución de problemas, a cualquier orden de la unidad y de los decimales a la décima y centésima más cercana. Uso de la calculadora.</a:t>
                      </a:r>
                    </a:p>
                  </a:txBody>
                  <a:tcPr marL="36000" marR="36000" marT="360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7287567"/>
                  </a:ext>
                </a:extLst>
              </a:tr>
              <a:tr h="90667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 2.3.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Lectura, representación (incluida la recta numérica y con materiales manipulativos), composición, descomposición y recomposición de números naturales y decimales hasta las milésimas, en los diferentes órdenes de unidades, reconociendo y utilizando apropiadamente su notación.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36000" marT="360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0335146"/>
                  </a:ext>
                </a:extLst>
              </a:tr>
              <a:tr h="774187">
                <a:tc vMerge="1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Relaciones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 4.2. </a:t>
                      </a:r>
                      <a:r>
                        <a:rPr lang="es-E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Números naturales, fracciones y decimales hasta las milésimas en contextos de la vida cotidiana: comparación y ordenación.</a:t>
                      </a:r>
                    </a:p>
                  </a:txBody>
                  <a:tcPr marL="36000" marR="36000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7195576"/>
                  </a:ext>
                </a:extLst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8168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rgbClr val="00B0F0"/>
                </a:solidFill>
              </a:rPr>
              <a:t>Relación entre Contenidos y Saberes de la Ley LOMLOE que se trabajan en la unidad</a:t>
            </a: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170D892-6EA2-6E9E-694E-D83208D73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7502093"/>
              </p:ext>
            </p:extLst>
          </p:nvPr>
        </p:nvGraphicFramePr>
        <p:xfrm>
          <a:off x="704168" y="813067"/>
          <a:ext cx="10783664" cy="4048897"/>
        </p:xfrm>
        <a:graphic>
          <a:graphicData uri="http://schemas.openxmlformats.org/drawingml/2006/table">
            <a:tbl>
              <a:tblPr firstRow="1" firstCol="1" bandRow="1"/>
              <a:tblGrid>
                <a:gridCol w="2518018">
                  <a:extLst>
                    <a:ext uri="{9D8B030D-6E8A-4147-A177-3AD203B41FA5}">
                      <a16:colId xmlns:a16="http://schemas.microsoft.com/office/drawing/2014/main" val="3715912591"/>
                    </a:ext>
                  </a:extLst>
                </a:gridCol>
                <a:gridCol w="4360992">
                  <a:extLst>
                    <a:ext uri="{9D8B030D-6E8A-4147-A177-3AD203B41FA5}">
                      <a16:colId xmlns:a16="http://schemas.microsoft.com/office/drawing/2014/main" val="962754025"/>
                    </a:ext>
                  </a:extLst>
                </a:gridCol>
                <a:gridCol w="3904654">
                  <a:extLst>
                    <a:ext uri="{9D8B030D-6E8A-4147-A177-3AD203B41FA5}">
                      <a16:colId xmlns:a16="http://schemas.microsoft.com/office/drawing/2014/main" val="1890888186"/>
                    </a:ext>
                  </a:extLst>
                </a:gridCol>
              </a:tblGrid>
              <a:tr h="20989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Perfil salida competencias clave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Competencias específicas de área</a:t>
                      </a:r>
                      <a:endParaRPr lang="es-ES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Criterios de evaluación de 3</a:t>
                      </a:r>
                      <a:r>
                        <a:rPr lang="es-ES" sz="900" b="1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  <a:r>
                        <a:rPr lang="es-ES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ciclo</a:t>
                      </a:r>
                      <a:endParaRPr lang="es-ES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5920343"/>
                  </a:ext>
                </a:extLst>
              </a:tr>
              <a:tr h="689040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STEM1, STEM2, STEM4, CD2, CPSAA5, CE1, CE3, CCEC4</a:t>
                      </a: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  <a:endParaRPr lang="en-GB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  Interpretar problemas de la vida cotidiana proporcionando una representación matemática de los mismos mediante conceptos, herramientas y estrategias para analizar la información más relevante.</a:t>
                      </a:r>
                      <a:endParaRPr lang="es-E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1.2. Elaborar representaciones matemáticas que ayuden en la búsqueda y elección de estrategias y herramientas, incluidas las tecnológicas, para la resolución de una situación problematizada.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0328287"/>
                  </a:ext>
                </a:extLst>
              </a:tr>
              <a:tr h="1435061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 Resolver situaciones problematizadas, aplicando diferentes técnicas, estrategias y formas de razonamiento, para explorar distintas maneras de proceder, obtener soluciones y asegurar su validez desde un punto de vista formal y en relación con el contexto planteado. </a:t>
                      </a:r>
                      <a:endParaRPr lang="es-E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2.1. Seleccionar entre diferentes estrategias para resolver un problema, justificando la elección.</a:t>
                      </a:r>
                    </a:p>
                    <a:p>
                      <a:r>
                        <a:rPr lang="es-E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2.2. Obtener posibles soluciones de un problema, seleccionando entre varias estrategias conocidas de forma autónoma.</a:t>
                      </a:r>
                    </a:p>
                    <a:p>
                      <a:r>
                        <a:rPr lang="es-E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2.3. Comprobar la corrección matemática de las soluciones de un problema y su coherencia en el contexto planteado.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880950"/>
                  </a:ext>
                </a:extLst>
              </a:tr>
              <a:tr h="776994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STEM1, STEM2, CD1, CD3, CD5, CE3.</a:t>
                      </a:r>
                      <a:endParaRPr lang="es-E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  Formular y comprobar conjeturas sencillas o plantear problemas de tipo matemático en situaciones basadas en la vida cotidiana de forma guiada, reconociendo el valor del razonamiento y la argumentación para integrar y comprender nuevo conocimiento. </a:t>
                      </a:r>
                      <a:endParaRPr lang="es-E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s-E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3.1. Formular conjeturas matemáticas sencillas investigando patrones, propiedades y relaciones de forma guiada.</a:t>
                      </a:r>
                      <a:br>
                        <a:rPr lang="es-E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endParaRPr lang="es-ES" sz="1100" b="0" i="1" u="sng" strike="noStrike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2242663"/>
                  </a:ext>
                </a:extLst>
              </a:tr>
              <a:tr h="937910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CCL3, STEM2, STEM4, CD1, CD5, CE3, CCEC4</a:t>
                      </a:r>
                      <a:r>
                        <a:rPr lang="es-E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  <a:endParaRPr lang="en-GB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520" marR="99520" marT="49760" marB="497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  Comunicar y representar, de forma individual y colectiva, conceptos, procedimientos y resultados matemáticos utilizando el lenguaje oral, escrito, gráfico, multimodal y la terminología matemática apropiada, para dar significado y permanencia a las ideas matemáticas.</a:t>
                      </a:r>
                    </a:p>
                  </a:txBody>
                  <a:tcPr marL="99520" marR="99520" marT="49760" marB="497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6.1. Interpretar el lenguaje matemático sencillo presente en la vida cotidiana en diferentes formatos, adquiriendo vocabulario apropiado y mostrando la comprensión del mensaje.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361017"/>
                  </a:ext>
                </a:extLst>
              </a:tr>
            </a:tbl>
          </a:graphicData>
        </a:graphic>
      </p:graphicFrame>
      <p:pic>
        <p:nvPicPr>
          <p:cNvPr id="3" name="Afbeelding 16">
            <a:extLst>
              <a:ext uri="{FF2B5EF4-FFF2-40B4-BE49-F238E27FC236}">
                <a16:creationId xmlns:a16="http://schemas.microsoft.com/office/drawing/2014/main" id="{1BB3D84C-AEF6-6963-752A-CFE4EE2EE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F895394-2AA3-9C13-86AA-287E9F9263A3}"/>
              </a:ext>
            </a:extLst>
          </p:cNvPr>
          <p:cNvSpPr txBox="1"/>
          <p:nvPr/>
        </p:nvSpPr>
        <p:spPr>
          <a:xfrm>
            <a:off x="613764" y="354222"/>
            <a:ext cx="10931198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700" b="1" dirty="0">
                <a:solidFill>
                  <a:srgbClr val="009ED0"/>
                </a:solidFill>
                <a:latin typeface="ABeZeh" pitchFamily="2" charset="0"/>
              </a:rPr>
              <a:t>Relación</a:t>
            </a:r>
            <a:r>
              <a:rPr lang="es-ES" sz="1700" b="1" dirty="0">
                <a:solidFill>
                  <a:srgbClr val="FF0000"/>
                </a:solidFill>
              </a:rPr>
              <a:t> </a:t>
            </a:r>
            <a:r>
              <a:rPr lang="es-ES" sz="1700" b="1" dirty="0">
                <a:solidFill>
                  <a:srgbClr val="009ED0"/>
                </a:solidFill>
                <a:latin typeface="ABeZeh" pitchFamily="2" charset="0"/>
              </a:rPr>
              <a:t>entre Competencias y Criterios de evaluación de la Ley LOMLOE que se trabajan en la unidad </a:t>
            </a:r>
          </a:p>
        </p:txBody>
      </p:sp>
    </p:spTree>
    <p:extLst>
      <p:ext uri="{BB962C8B-B14F-4D97-AF65-F5344CB8AC3E}">
        <p14:creationId xmlns:p14="http://schemas.microsoft.com/office/powerpoint/2010/main" val="990749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7919031"/>
              </p:ext>
            </p:extLst>
          </p:nvPr>
        </p:nvGraphicFramePr>
        <p:xfrm>
          <a:off x="348343" y="845177"/>
          <a:ext cx="11277600" cy="33312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3083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864517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282405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719081">
                  <a:extLst>
                    <a:ext uri="{9D8B030D-6E8A-4147-A177-3AD203B41FA5}">
                      <a16:colId xmlns:a16="http://schemas.microsoft.com/office/drawing/2014/main" val="1685418001"/>
                    </a:ext>
                  </a:extLst>
                </a:gridCol>
                <a:gridCol w="2569028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520624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800176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204686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218020">
                <a:tc rowSpan="2"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Pruebas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153879">
                <a:tc gridSpan="2"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unidad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compe-tencial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151424"/>
                  </a:ext>
                </a:extLst>
              </a:tr>
              <a:tr h="56609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1.1</a:t>
                      </a:r>
                    </a:p>
                  </a:txBody>
                  <a:tcPr marL="3600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Los millones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819. Leer y escribir millones.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2. Cantidad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 2.3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4606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964. 6.1. Reconocer e interpretar lenguaje matemático presente en la vida cotidiana.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6.1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 Comunicar y representar, de forma individual y colectiva, conceptos, procedimientos y resultados...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CCL3, STEM2, STEM4, CD1, CD5, CE3, CCEC4.</a:t>
                      </a:r>
                      <a:endParaRPr lang="es-ES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580113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1.2</a:t>
                      </a:r>
                    </a:p>
                  </a:txBody>
                  <a:tcPr marL="3600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Valor de las cifras en millones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1271. Conocer el valor de cifras en números de 1 millón y mayores.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A. 2. Cantidad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</a:rPr>
                        <a:t>A</a:t>
                      </a:r>
                      <a:r>
                        <a:rPr lang="es-ES" sz="900" u="none" strike="noStrike" baseline="0" dirty="0"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effectLst/>
                        </a:rPr>
                        <a:t>2.1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958. 3.1. Analizar conjeturas matemáticas investigando patrones y relaciones de forma guiada.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C.E. 3.1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3.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Formular y comprobar conjeturas sencillas o plantear problemas de tipo matemático... 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CCL1, STEM1, STEM2, CD1, CD3, CD5, CE3.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70420"/>
                  </a:ext>
                </a:extLst>
              </a:tr>
              <a:tr h="30343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1.3</a:t>
                      </a:r>
                    </a:p>
                  </a:txBody>
                  <a:tcPr marL="3600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Aproximar números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532. Redondear números hasta 1 millón.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A. 2. Cantidad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</a:rPr>
                        <a:t>A</a:t>
                      </a:r>
                      <a:r>
                        <a:rPr lang="es-ES" sz="900" u="none" strike="noStrike" baseline="0" dirty="0"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effectLst/>
                        </a:rPr>
                        <a:t>2.2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38614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957. 2.3. Asegurar la validez de las soluciones de un problema y su coherencia con el contexto.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2.3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 Resolver situaciones problematizadas, aplicando diferentes técnicas, estrategias...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624034"/>
                  </a:ext>
                </a:extLst>
              </a:tr>
              <a:tr h="329253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1.4</a:t>
                      </a:r>
                    </a:p>
                  </a:txBody>
                  <a:tcPr marL="3600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Ordenar números grandes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rgbClr val="FF0000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528. Ordenar números hasta mil millones (9 cifras).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A. 4. Relaciones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</a:rPr>
                        <a:t>A</a:t>
                      </a:r>
                      <a:r>
                        <a:rPr lang="es-ES" sz="900" u="none" strike="noStrike" baseline="0" dirty="0"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effectLst/>
                        </a:rPr>
                        <a:t>4.2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955. 2.1. Aplicar diferentes estrategias para resolver un problema de forma pautada.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8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8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2.1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 Resolver situaciones problematizadas, aplicando diferentes técnicas, estrategias...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280808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6669985"/>
              </p:ext>
            </p:extLst>
          </p:nvPr>
        </p:nvGraphicFramePr>
        <p:xfrm>
          <a:off x="2189609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633814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6º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                    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1 </a:t>
            </a:r>
            <a:r>
              <a:rPr lang="es-ES_tradnl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           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Duración: 8-12 sesiones 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</p:txBody>
      </p:sp>
      <p:pic>
        <p:nvPicPr>
          <p:cNvPr id="6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7344" y="6630309"/>
            <a:ext cx="804656" cy="22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548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997408"/>
              </p:ext>
            </p:extLst>
          </p:nvPr>
        </p:nvGraphicFramePr>
        <p:xfrm>
          <a:off x="333829" y="859693"/>
          <a:ext cx="11292114" cy="36454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2859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769255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40228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399891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572567">
                  <a:extLst>
                    <a:ext uri="{9D8B030D-6E8A-4147-A177-3AD203B41FA5}">
                      <a16:colId xmlns:a16="http://schemas.microsoft.com/office/drawing/2014/main" val="1685418001"/>
                    </a:ext>
                  </a:extLst>
                </a:gridCol>
                <a:gridCol w="2569028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899886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522514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798286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467428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190172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228562">
                <a:tc rowSpan="2"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Pruebas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293018">
                <a:tc gridSpan="2"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unidad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compe-tencial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151424"/>
                  </a:ext>
                </a:extLst>
              </a:tr>
              <a:tr h="305302">
                <a:tc rowSpan="2">
                  <a:txBody>
                    <a:bodyPr/>
                    <a:lstStyle/>
                    <a:p>
                      <a:pPr marL="0" lvl="0" indent="0" algn="ctr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 marL="3600" marR="3600" marT="3600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Números negativos</a:t>
                      </a:r>
                    </a:p>
                  </a:txBody>
                  <a:tcPr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</a:rPr>
                        <a:t>Ejercicios</a:t>
                      </a:r>
                      <a:r>
                        <a:rPr lang="es-ES" sz="900" u="none" strike="noStrike" baseline="0" dirty="0"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effectLst/>
                        </a:rPr>
                        <a:t>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0" kern="1200" dirty="0">
                          <a:solidFill>
                            <a:schemeClr val="tx1"/>
                          </a:solidFill>
                          <a:latin typeface="ABeZeh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b="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594. Dar significado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a números negativos.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3" marR="2583" marT="25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2. Cantidad</a:t>
                      </a:r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3" marR="2583" marT="25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A</a:t>
                      </a:r>
                      <a:r>
                        <a:rPr lang="es-ES" sz="9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2.3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extLst>
                  <a:ext uri="{0D108BD9-81ED-4DB2-BD59-A6C34878D82A}">
                    <a16:rowId xmlns:a16="http://schemas.microsoft.com/office/drawing/2014/main" val="2983584206"/>
                  </a:ext>
                </a:extLst>
              </a:tr>
              <a:tr h="436810">
                <a:tc vMerge="1">
                  <a:txBody>
                    <a:bodyPr/>
                    <a:lstStyle/>
                    <a:p>
                      <a:endParaRPr lang="es-ES" sz="90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90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954. 1.2. Producir representaciones matemáticas para la resolución de una situación problematizada.</a:t>
                      </a:r>
                      <a:endParaRPr lang="es-ES" sz="1000" b="1" u="sng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C.E. 1.2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Interpretar problemas de la vida cotidiana proporcionando una representación matemática de los mismos mediante conceptos...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STEM1, STEM2, STEM4, CD2, CPSAA5, CE1, CE3, CCEC4</a:t>
                      </a:r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051196"/>
                  </a:ext>
                </a:extLst>
              </a:tr>
              <a:tr h="32486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 dirty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1.6</a:t>
                      </a:r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6349" marR="6349" marT="6349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y restar con números grandes</a:t>
                      </a:r>
                    </a:p>
                  </a:txBody>
                  <a:tcPr marL="6349" marR="6349" marT="6349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b="0" dirty="0"/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253. Sumar</a:t>
                      </a:r>
                      <a:r>
                        <a:rPr lang="es-ES" sz="900" u="none" strike="noStrike" baseline="0" dirty="0">
                          <a:effectLst/>
                          <a:latin typeface="+mn-lt"/>
                        </a:rPr>
                        <a:t> y restar con números grandes</a:t>
                      </a: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3" marR="2583" marT="25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A</a:t>
                      </a:r>
                      <a:r>
                        <a:rPr lang="es-ES" sz="9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3.4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extLst>
                  <a:ext uri="{0D108BD9-81ED-4DB2-BD59-A6C34878D82A}">
                    <a16:rowId xmlns:a16="http://schemas.microsoft.com/office/drawing/2014/main" val="1369715224"/>
                  </a:ext>
                </a:extLst>
              </a:tr>
              <a:tr h="43803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956. 2.2. Obtener posibles soluciones de un problema siguiendo alguna estrategia conocida. 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C.E. 2.2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 Resolver situaciones problematizadas, aplicando diferentes técnicas, estrategias y formas de razonamiento... 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8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STEM1, STEM2, CPSAA4, CPSAA5, CE3.</a:t>
                      </a:r>
                      <a:endParaRPr lang="en-GB" sz="8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6955631"/>
                  </a:ext>
                </a:extLst>
              </a:tr>
              <a:tr h="29424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 dirty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1.7</a:t>
                      </a:r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6349" marR="6349" marT="6349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Multiplicar por 10, 100 y 1.000</a:t>
                      </a:r>
                    </a:p>
                  </a:txBody>
                  <a:tcPr marL="6349" marR="6349" marT="6349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281. Multiplicar por 10, 100,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1000</a:t>
                      </a: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A. 4. Relaciones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4.1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8318870"/>
                  </a:ext>
                </a:extLst>
              </a:tr>
              <a:tr h="47655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958. 3.1. Analizar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conjeturas matemáticas investigando patrones y relaciones de forma guiada</a:t>
                      </a: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 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C.E. 3.1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3.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Formular y comprobar conjeturas sencillas o plantear problemas de tipo matemático... 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CCL1, STEM1, STEM2, CD1, CD3, CD5, CE3.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7327179"/>
                  </a:ext>
                </a:extLst>
              </a:tr>
              <a:tr h="29424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 dirty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1.8</a:t>
                      </a:r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6349" marR="6349" marT="6349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Dividir por 10, 100 y 1.000</a:t>
                      </a:r>
                    </a:p>
                  </a:txBody>
                  <a:tcPr marL="6349" marR="6349" marT="6349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302. Dividir entre 10, 100, 1000.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A. 4. Relaciones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4.1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7424083"/>
                  </a:ext>
                </a:extLst>
              </a:tr>
              <a:tr h="29301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955. 2.1. Aplicar diferentes estrategias para resolver un problema de forma pautada.</a:t>
                      </a:r>
                    </a:p>
                    <a:p>
                      <a:pPr marL="0" algn="ctr" defTabSz="914400" rtl="0" eaLnBrk="1" fontAlgn="ctr" latinLnBrk="0" hangingPunct="1"/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8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8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2.1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 Resolver situaciones problematizadas, aplicando diferentes técnicas, estrategias...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161232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5325127"/>
              </p:ext>
            </p:extLst>
          </p:nvPr>
        </p:nvGraphicFramePr>
        <p:xfrm>
          <a:off x="2382918" y="568845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sp>
        <p:nvSpPr>
          <p:cNvPr id="6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652953" y="35856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6º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                    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1</a:t>
            </a:r>
            <a:r>
              <a:rPr lang="es-ES_tradnl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 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           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</a:t>
            </a:r>
            <a:r>
              <a:rPr kumimoji="0" lang="es-ES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BeZeh" pitchFamily="2" charset="0"/>
                <a:ea typeface="ABeZeh" pitchFamily="2" charset="0"/>
                <a:cs typeface="+mn-cs"/>
              </a:rPr>
              <a:t>: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8-12 sesiones 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</p:txBody>
      </p:sp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7344" y="6630309"/>
            <a:ext cx="804656" cy="22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9717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7" ma:contentTypeDescription="Crear nuevo documento." ma:contentTypeScope="" ma:versionID="832bbea41d5ced11d6f7cf65b8bcd08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4fdee71dfe44027e09985fb67d21b83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6646F62-6903-48EE-8161-2336877F515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3D5ABF3-ACD4-4704-A92B-D504886DA497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3.xml><?xml version="1.0" encoding="utf-8"?>
<ds:datastoreItem xmlns:ds="http://schemas.openxmlformats.org/officeDocument/2006/customXml" ds:itemID="{7597DAFA-C680-4302-99D5-827B012B00A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3921</TotalTime>
  <Words>1624</Words>
  <Application>Microsoft Office PowerPoint</Application>
  <PresentationFormat>Panorámica</PresentationFormat>
  <Paragraphs>245</Paragraphs>
  <Slides>6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4" baseType="lpstr">
      <vt:lpstr>ABeZeh</vt:lpstr>
      <vt:lpstr>ABeZeh</vt:lpstr>
      <vt:lpstr>Arial</vt:lpstr>
      <vt:lpstr>Calibri</vt:lpstr>
      <vt:lpstr>Calibri Light</vt:lpstr>
      <vt:lpstr>Courier New</vt:lpstr>
      <vt:lpstr>Symbol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Ibán Useros Revesado</cp:lastModifiedBy>
  <cp:revision>258</cp:revision>
  <dcterms:created xsi:type="dcterms:W3CDTF">2022-06-17T12:01:50Z</dcterms:created>
  <dcterms:modified xsi:type="dcterms:W3CDTF">2023-12-28T17:57:25Z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