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60" r:id="rId5"/>
    <p:sldId id="267" r:id="rId6"/>
    <p:sldId id="259" r:id="rId7"/>
    <p:sldId id="257" r:id="rId8"/>
    <p:sldId id="264" r:id="rId9"/>
    <p:sldId id="270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731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E3F3F9"/>
    <a:srgbClr val="FFF7E1"/>
    <a:srgbClr val="FFFCF3"/>
    <a:srgbClr val="FFFFFF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ED195D-2047-EAC6-B6E6-896B86E23EB6}" v="65" dt="2022-08-01T09:09:50.986"/>
    <p1510:client id="{DFEF3804-34F2-72D9-359D-9C8D46BE2FD4}" v="27" dt="2022-08-25T09:53:32.2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5260" autoAdjust="0"/>
  </p:normalViewPr>
  <p:slideViewPr>
    <p:cSldViewPr snapToGrid="0">
      <p:cViewPr varScale="1">
        <p:scale>
          <a:sx n="78" d="100"/>
          <a:sy n="78" d="100"/>
        </p:scale>
        <p:origin x="989" y="72"/>
      </p:cViewPr>
      <p:guideLst>
        <p:guide orient="horz" pos="527"/>
        <p:guide pos="731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na Saavedra" userId="S::viviana.saavedra@snappet.org::aa95fd6c-3033-4ac3-a8a2-8731ac2a924c" providerId="AD" clId="Web-{C9ED195D-2047-EAC6-B6E6-896B86E23EB6}"/>
    <pc:docChg chg="modSld">
      <pc:chgData name="Viviana Saavedra" userId="S::viviana.saavedra@snappet.org::aa95fd6c-3033-4ac3-a8a2-8731ac2a924c" providerId="AD" clId="Web-{C9ED195D-2047-EAC6-B6E6-896B86E23EB6}" dt="2022-08-01T09:09:50.986" v="60"/>
      <pc:docMkLst>
        <pc:docMk/>
      </pc:docMkLst>
      <pc:sldChg chg="modSp">
        <pc:chgData name="Viviana Saavedra" userId="S::viviana.saavedra@snappet.org::aa95fd6c-3033-4ac3-a8a2-8731ac2a924c" providerId="AD" clId="Web-{C9ED195D-2047-EAC6-B6E6-896B86E23EB6}" dt="2022-08-01T09:09:50.986" v="60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C9ED195D-2047-EAC6-B6E6-896B86E23EB6}" dt="2022-08-01T09:09:50.986" v="6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DFEF3804-34F2-72D9-359D-9C8D46BE2FD4}"/>
    <pc:docChg chg="modSld">
      <pc:chgData name="Viviana Saavedra" userId="S::viviana.saavedra@snappet.org::aa95fd6c-3033-4ac3-a8a2-8731ac2a924c" providerId="AD" clId="Web-{DFEF3804-34F2-72D9-359D-9C8D46BE2FD4}" dt="2022-08-25T09:53:29.636" v="23"/>
      <pc:docMkLst>
        <pc:docMk/>
      </pc:docMkLst>
      <pc:sldChg chg="modSp">
        <pc:chgData name="Viviana Saavedra" userId="S::viviana.saavedra@snappet.org::aa95fd6c-3033-4ac3-a8a2-8731ac2a924c" providerId="AD" clId="Web-{DFEF3804-34F2-72D9-359D-9C8D46BE2FD4}" dt="2022-08-25T09:53:29.636" v="23"/>
        <pc:sldMkLst>
          <pc:docMk/>
          <pc:sldMk cId="1802548540" sldId="264"/>
        </pc:sldMkLst>
        <pc:graphicFrameChg chg="mod modGraphic">
          <ac:chgData name="Viviana Saavedra" userId="S::viviana.saavedra@snappet.org::aa95fd6c-3033-4ac3-a8a2-8731ac2a924c" providerId="AD" clId="Web-{DFEF3804-34F2-72D9-359D-9C8D46BE2FD4}" dt="2022-08-25T09:53:29.636" v="2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997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28/12/2023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311197"/>
            <a:ext cx="10161270" cy="5372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Esta unidad está compuesta por 10 lecciones que tienen como propósito desarrollar habilidades y modos de pensar basados en la comprensión, la representación y el uso flexible de las operaciones.</a:t>
            </a:r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 dirty="0"/>
              <a:t>que implican la construcción del significado y el uso de los números.</a:t>
            </a: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dificultades que presente el 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  <a:p>
            <a:pPr marL="2667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es-ES" altLang="es-ES" sz="1100" dirty="0">
                <a:solidFill>
                  <a:srgbClr val="00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10 lecciones curriculares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Resúmenes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Materiales de aula</a:t>
            </a:r>
            <a:endParaRPr lang="es-ES" sz="12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s-ES" sz="1100" dirty="0"/>
              <a:t>Cinta métrica, catálogo de compra de un supermercado y calculadora.</a:t>
            </a:r>
          </a:p>
          <a:p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de la unidad y </a:t>
            </a: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competencial trimestral.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138574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2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970252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  <a:p>
                      <a:endParaRPr lang="es-ES" sz="1200" b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900" b="1" dirty="0"/>
                    </a:p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Criterios de evaluación de la Ley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de unidad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endParaRPr lang="es-ES" sz="1200" dirty="0"/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 dirty="0"/>
                    </a:p>
                    <a:p>
                      <a:r>
                        <a:rPr lang="es-ES" sz="1200" b="1" dirty="0"/>
                        <a:t>Criterio de evaluación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67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Ley</a:t>
            </a: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500049"/>
            <a:ext cx="461665" cy="122911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Descargable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24509"/>
              </p:ext>
            </p:extLst>
          </p:nvPr>
        </p:nvGraphicFramePr>
        <p:xfrm>
          <a:off x="613764" y="1084464"/>
          <a:ext cx="10721961" cy="3982006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</a:t>
                      </a:r>
                      <a:endParaRPr lang="es-ES" sz="1100" b="1" i="0" u="none" strike="noStrike" kern="1200" baseline="0">
                        <a:solidFill>
                          <a:schemeClr val="bg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básicos</a:t>
                      </a:r>
                      <a:endParaRPr lang="es-ES" sz="110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2955882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A. </a:t>
                      </a: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numérico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numérico se caracteriza por el desarrollo de habilidades y modos de pensar basados en la comprensión, la representación y el uso flexible de números y operaciones para, por ejemplo, orientar la toma de decisiones.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Cantidad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2.1.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Estrategias y técnicas de interpretación y manipulación del orden de magnitud de los números. Valor de posición de las cifras.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2.2.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Estimaciones y aproximaciones razonadas de cantidades, por exceso y por defecto, en contextos de resolución de problemas, a cualquier orden de la unidad y de los decimales a la décima y centésima más cercana. Uso de la calculadora.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2.3.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Lectura, representación (incluida la recta numérica y con materiales manipulativos), composición, descomposición y recomposición de números naturales y decimales hasta las milésimas, en los diferentes órdenes de unidades, reconociendo y utilizando apropiadamente su notación.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2.4.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Fracciones y decimales para expresar cantidades en contextos de la vida cotidiana y elección de la mejor representación para cada situación o problema.</a:t>
                      </a: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287567"/>
                  </a:ext>
                </a:extLst>
              </a:tr>
              <a:tr h="4286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Relaciones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4.1.</a:t>
                      </a:r>
                      <a:r>
                        <a:rPr lang="es-ES" sz="11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istema de numeración de base diez (números naturales y decimales hasta las milésimas): aplicación de las relaciones que genera en las operaciones. Multiplicación por la unidad seguida de ceros y su relación con dividir por la misma. Uso de la calculadora.</a:t>
                      </a: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195576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126625"/>
              </p:ext>
            </p:extLst>
          </p:nvPr>
        </p:nvGraphicFramePr>
        <p:xfrm>
          <a:off x="704168" y="813067"/>
          <a:ext cx="10783664" cy="4300952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0989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3</a:t>
                      </a:r>
                      <a:r>
                        <a:rPr lang="es-ES" sz="9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706781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l-PL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Interpretar problemas de la vida cotidiana proporcionando una representación matemática de los mismos mediante conceptos, herramientas y estrategias para analizar la información más relevante.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1.2.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Elaborar representaciones matemáticas que ayuden en la búsqueda y elección de estrategias y herramientas, incluidas las tecnológicas, para la resolución de una situación problematizada.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328287"/>
                  </a:ext>
                </a:extLst>
              </a:tr>
              <a:tr h="1501140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Resolver situaciones problematizadas, aplicando diferentes técnicas, estrategias y formas de razonamiento, para explorar distintas maneras de proceder, obtener soluciones y asegurar su validez desde un punto de vista formal y en relación con el contexto planteado.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000" b="0" i="0" u="none" strike="noStrike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2.1. Seleccionar entre diferentes estrategias para resolver un problema, justificando la elección.</a:t>
                      </a:r>
                      <a:b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2.2. Obtener posibles soluciones de un problema, seleccionando entre varias estrategias conocidas de forma autónoma.</a:t>
                      </a:r>
                    </a:p>
                    <a:p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2.3. Comprobar la corrección matemática de las soluciones de un problema y su coherencia en el contexto planteado.</a:t>
                      </a:r>
                    </a:p>
                    <a:p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880950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Formular y comprobar conjeturas sencillas o plantear problemas de tipo matemático en situaciones basadas en la vida cotidiana de forma guiada, reconociendo el valor del razonamiento y la argumentación para integrar y comprender nuevo conocimiento.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3.1. Formular conjeturas matemáticas sencillas investigando patrones, propiedades y relaciones de forma guiada.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242663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 Comunicar y representar, de forma individual y colectiva, conceptos, procedimientos y resultados matemáticos utilizando el lenguaje oral, escrito, gráfico, multimodal y la terminología matemática apropiada, para dar significado y permanencia a las ideas matemáticas.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6.1. Interpretar el lenguaje matemático sencillo presente en la vida cotidiana en diferentes formatos, adquiriendo vocabulario apropiado y mostrando la comprensión del mensaje.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482709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 dirty="0">
                <a:solidFill>
                  <a:srgbClr val="FF0000"/>
                </a:solidFill>
              </a:rPr>
              <a:t> </a:t>
            </a:r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802038"/>
              </p:ext>
            </p:extLst>
          </p:nvPr>
        </p:nvGraphicFramePr>
        <p:xfrm>
          <a:off x="348343" y="845177"/>
          <a:ext cx="11277600" cy="41727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083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864517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82405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719081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013361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37407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847766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04686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56609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2.1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Números decimales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321. Entender el significado de números decimales en el contexto de metros y dinero.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964. 6.1. Reconocer e interpretar lenguaje matemático presente en la vida cotidiana.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u="none" strike="noStrike" dirty="0">
                        <a:effectLst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6. Comunicar y representar, de forma individual y colectiva, conceptos, procedimientos y resultados matemáticos 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2.2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 de las cifras decimales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444. Conocer el valor de las cifras en un número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decimal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954. 1.2. Producir representaciones matemáticas para la resolución de una situación problematizada.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C.E. 1.2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2.3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Multiplicar decimales por 10, 100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461. Multiplicar números decimales por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10, 100, 1000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4. Relaciones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958. 3.1. Analizar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conjeturas matemáticas investigando patrones y relaciones de forma guiada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444444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C.E. 3.1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Formular y comprobar conjeturas sencillas o plantear problemas de tipo matemático... 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CCL1, STEM1, STEM2, CD1, CD3, CD5, CE3.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Dividir decimales</a:t>
                      </a:r>
                      <a:r>
                        <a:rPr lang="es-ES" sz="900" u="none" strike="noStrike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por 10, 100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462. Dividir números decimales entre 10, 100, 1000.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4. Relaciones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955. 2.1. Aplicar diferentes estrategias para resolver un problema de forma pautada.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283534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Leer y escribir decimales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432. Leer y escribir números decimales.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20940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Ejercicio 3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964. 6.1. Reconocer e interpretar lenguaje matemático presente en la vida cotidiana.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6. Comunicar y representar, de forma individual y colectiva, conceptos, procedimientos y resultados matemáticos 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871086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4327111"/>
              </p:ext>
            </p:extLst>
          </p:nvPr>
        </p:nvGraphicFramePr>
        <p:xfrm>
          <a:off x="2189609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3814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6º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2 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10-14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286397"/>
              </p:ext>
            </p:extLst>
          </p:nvPr>
        </p:nvGraphicFramePr>
        <p:xfrm>
          <a:off x="333829" y="859693"/>
          <a:ext cx="11292114" cy="41305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9626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842488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36930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49382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726374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013361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387927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819398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67428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190172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Redondear decimales a enteros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solidFill>
                          <a:srgbClr val="FF0000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440. Redondear números decimales a enteros.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551892276"/>
                  </a:ext>
                </a:extLst>
              </a:tr>
              <a:tr h="37086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957. 2.3. Asegurar la validez de las soluciones de un problema y su coherencia con el contexto.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2.3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356062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lvl="0" indent="0" algn="ctr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2.7</a:t>
                      </a:r>
                    </a:p>
                  </a:txBody>
                  <a:tcPr marL="3600" marR="3600" marT="3600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Redondear decimales a décimas</a:t>
                      </a:r>
                    </a:p>
                  </a:txBody>
                  <a:tcPr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Ejercicios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kern="1200" dirty="0">
                          <a:solidFill>
                            <a:schemeClr val="tx1"/>
                          </a:solidFill>
                          <a:latin typeface="ABeZeh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441. Redondear números decimales a décimas.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2983584206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 sz="90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90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955. 2.1. Aplicar diferentes estrategias para resolver un problema de forma pautada.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C.E.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051196"/>
                  </a:ext>
                </a:extLst>
              </a:tr>
              <a:tr h="3098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2.8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Redondear decimales a centésimas</a:t>
                      </a: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442. Redondear números decimales a centésimas.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1369715224"/>
                  </a:ext>
                </a:extLst>
              </a:tr>
              <a:tr h="7393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956. 2.2. Obtener posibles soluciones de un problema siguiendo alguna estrategia conocida.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2.2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2. Resolver situaciones problematizadas, aplicando diferentes técnicas, estrategias y formas de razonamiento...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955631"/>
                  </a:ext>
                </a:extLst>
              </a:tr>
              <a:tr h="739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2.9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Decimales menores que 1 en la recta</a:t>
                      </a: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559. Colocar números decimales en la recta numérica entre 0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y 1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318870"/>
                  </a:ext>
                </a:extLst>
              </a:tr>
              <a:tr h="7393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954. 1.2. Producir representaciones matemáticas para la resolución de una situación problematizada.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C.E. 1.2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327179"/>
                  </a:ext>
                </a:extLst>
              </a:tr>
              <a:tr h="739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2.10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Representar decimales en la recta</a:t>
                      </a: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560. Representar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números decimales en la recta numérica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424083"/>
                  </a:ext>
                </a:extLst>
              </a:tr>
              <a:tr h="7393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954. 1.2. Producir representaciones matemáticas para la resolución de una situación problematizada.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C.E. 1.2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161232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99782"/>
              </p:ext>
            </p:extLst>
          </p:nvPr>
        </p:nvGraphicFramePr>
        <p:xfrm>
          <a:off x="2382918" y="568845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6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52953" y="35856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6º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2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 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BeZeh" pitchFamily="2" charset="0"/>
                <a:ea typeface="ABeZeh" pitchFamily="2" charset="0"/>
                <a:cs typeface="+mn-cs"/>
              </a:rPr>
              <a:t>: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10-14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9717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D328B3B-8559-4D6A-AC6D-4CB4B0AEF5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38E3235-4BC0-45DF-B5EE-84F431FB97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808CFB-B92C-48D8-8497-DD0A1E46A21D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3972</TotalTime>
  <Words>1877</Words>
  <Application>Microsoft Office PowerPoint</Application>
  <PresentationFormat>Panorámica</PresentationFormat>
  <Paragraphs>275</Paragraphs>
  <Slides>6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4" baseType="lpstr">
      <vt:lpstr>ABeZeh</vt:lpstr>
      <vt:lpstr>ABeZeh</vt:lpstr>
      <vt:lpstr>Arial</vt:lpstr>
      <vt:lpstr>Calibri</vt:lpstr>
      <vt:lpstr>Calibri Light</vt:lpstr>
      <vt:lpstr>Courier New</vt:lpstr>
      <vt:lpstr>Symbol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Ibán Useros Revesado</cp:lastModifiedBy>
  <cp:revision>291</cp:revision>
  <dcterms:created xsi:type="dcterms:W3CDTF">2022-06-17T12:01:50Z</dcterms:created>
  <dcterms:modified xsi:type="dcterms:W3CDTF">2023-12-28T17:57:36Z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