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60" r:id="rId5"/>
    <p:sldId id="267" r:id="rId6"/>
    <p:sldId id="259" r:id="rId7"/>
    <p:sldId id="257" r:id="rId8"/>
    <p:sldId id="264" r:id="rId9"/>
    <p:sldId id="270" r:id="rId10"/>
    <p:sldId id="268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3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B4C7E7"/>
    <a:srgbClr val="E9EBF5"/>
    <a:srgbClr val="E3F3F9"/>
    <a:srgbClr val="FFF7E1"/>
    <a:srgbClr val="FFFCF3"/>
    <a:srgbClr val="FFFFFF"/>
    <a:srgbClr val="F2A998"/>
    <a:srgbClr val="FFCCFF"/>
    <a:srgbClr val="F7C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ED195D-2047-EAC6-B6E6-896B86E23EB6}" v="65" dt="2022-08-01T09:09:50.986"/>
    <p1510:client id="{DFEF3804-34F2-72D9-359D-9C8D46BE2FD4}" v="27" dt="2022-08-25T09:53:32.2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>
        <p:scale>
          <a:sx n="150" d="100"/>
          <a:sy n="150" d="100"/>
        </p:scale>
        <p:origin x="86" y="-1786"/>
      </p:cViewPr>
      <p:guideLst>
        <p:guide orient="horz" pos="527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C9ED195D-2047-EAC6-B6E6-896B86E23EB6}"/>
    <pc:docChg chg="modSld">
      <pc:chgData name="Viviana Saavedra" userId="S::viviana.saavedra@snappet.org::aa95fd6c-3033-4ac3-a8a2-8731ac2a924c" providerId="AD" clId="Web-{C9ED195D-2047-EAC6-B6E6-896B86E23EB6}" dt="2022-08-01T09:09:50.986" v="60"/>
      <pc:docMkLst>
        <pc:docMk/>
      </pc:docMkLst>
      <pc:sldChg chg="modSp">
        <pc:chgData name="Viviana Saavedra" userId="S::viviana.saavedra@snappet.org::aa95fd6c-3033-4ac3-a8a2-8731ac2a924c" providerId="AD" clId="Web-{C9ED195D-2047-EAC6-B6E6-896B86E23EB6}" dt="2022-08-01T09:09:50.986" v="6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C9ED195D-2047-EAC6-B6E6-896B86E23EB6}" dt="2022-08-01T09:09:50.986" v="6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DFEF3804-34F2-72D9-359D-9C8D46BE2FD4}"/>
    <pc:docChg chg="modSld">
      <pc:chgData name="Viviana Saavedra" userId="S::viviana.saavedra@snappet.org::aa95fd6c-3033-4ac3-a8a2-8731ac2a924c" providerId="AD" clId="Web-{DFEF3804-34F2-72D9-359D-9C8D46BE2FD4}" dt="2022-08-25T09:53:29.636" v="23"/>
      <pc:docMkLst>
        <pc:docMk/>
      </pc:docMkLst>
      <pc:sldChg chg="modSp">
        <pc:chgData name="Viviana Saavedra" userId="S::viviana.saavedra@snappet.org::aa95fd6c-3033-4ac3-a8a2-8731ac2a924c" providerId="AD" clId="Web-{DFEF3804-34F2-72D9-359D-9C8D46BE2FD4}" dt="2022-08-25T09:53:29.636" v="23"/>
        <pc:sldMkLst>
          <pc:docMk/>
          <pc:sldMk cId="1802548540" sldId="264"/>
        </pc:sldMkLst>
        <pc:graphicFrameChg chg="mod modGraphic">
          <ac:chgData name="Viviana Saavedra" userId="S::viviana.saavedra@snappet.org::aa95fd6c-3033-4ac3-a8a2-8731ac2a924c" providerId="AD" clId="Web-{DFEF3804-34F2-72D9-359D-9C8D46BE2FD4}" dt="2022-08-25T09:53:29.636" v="2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372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15 lecciones que tienen como propósito desarrollar habilidades y modos de pensar basados en la comprensión, la representación y el uso flexible de las operaciones.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de los números.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15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Dinero ficticio, cinta métrica, tarjetas con artículos y precio, tarjetas de dinero, regla y hojas de papel.</a:t>
            </a:r>
          </a:p>
          <a:p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5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720537"/>
              </p:ext>
            </p:extLst>
          </p:nvPr>
        </p:nvGraphicFramePr>
        <p:xfrm>
          <a:off x="613764" y="1084464"/>
          <a:ext cx="10721961" cy="322662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61121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 sz="110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799484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Cantidad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2.4.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Fracciones y decimales para expresar cantidades en contextos de la vida cotidiana y elección de la mejor representación para cada situación o problema.</a:t>
                      </a: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287567"/>
                  </a:ext>
                </a:extLst>
              </a:tr>
              <a:tr h="211950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3.2.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reconocimiento de qué operaciones simples o combinadas (suma, resta, multiplicación, división) son útiles para resolver situaciones contextualizadas. Representación de los problemas con diagramas, dibujos o materiales concretos para el reconocimiento de las operaciones.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3.4.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resolución de operaciones aritméticas (con números naturales, decimales y fracciones) con flexibilidad y sentido: mentalmente, de manera escrita o con calculadora; utilidad en situaciones contextualizadas y propiedades. Selección y aplicación de las propiedades de las operaciones.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538523"/>
              </p:ext>
            </p:extLst>
          </p:nvPr>
        </p:nvGraphicFramePr>
        <p:xfrm>
          <a:off x="704168" y="813067"/>
          <a:ext cx="10783664" cy="3191231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1294572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1.1. Comprender problemas de la vida cotidiana a través de la reformulación de la pregunta, de forma verbal y gráfica.</a:t>
                      </a:r>
                      <a:b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b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Elaborar representaciones matemáticas que ayuden en la búsqueda y elección de estrategias y herramientas, incluidas las tecnológicas, para la resolución de una situación problematizada.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2.1. Seleccionar entre diferentes estrategias para resolver un problema, justificando la elección.</a:t>
                      </a:r>
                      <a:b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2.2. Obtener posibles soluciones de un problema, seleccionando entre varias estrategias conocidas de forma autónoma.</a:t>
                      </a:r>
                    </a:p>
                    <a:p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2.3. Comprobar la corrección matemática de las soluciones de un problema y su coherencia en el contexto planteado.</a:t>
                      </a:r>
                    </a:p>
                    <a:p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109809"/>
              </p:ext>
            </p:extLst>
          </p:nvPr>
        </p:nvGraphicFramePr>
        <p:xfrm>
          <a:off x="348343" y="845177"/>
          <a:ext cx="11277600" cy="4202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013361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7407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4776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Dinero y decimales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321. Entender el significado de números decimales </a:t>
                      </a:r>
                      <a:br>
                        <a:rPr lang="es-ES" sz="900" u="none" strike="noStrike" dirty="0">
                          <a:effectLst/>
                          <a:latin typeface="+mn-lt"/>
                        </a:rPr>
                      </a:b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en el contexto de metros y dinero.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Completar decimales en la recta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454. Restas del tipo 63,50 – 2,75 en un contexto de dinero.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Sumas con decimales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1292. Sumar con números decimales (tres sumandos).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decimales en la recta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456. Restar números decimales dando saltos.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953. 1.1. Interpretar situaciones cotidianas, comprendiendo las preguntas y planteando estrategias.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dirty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283534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y restar decimales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894. Sumar y restar decimales.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953. 1.1. Interpretar situaciones cotidianas, comprendiendo las preguntas y planteando estrategias.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dirty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866650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5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15-19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2909"/>
              </p:ext>
            </p:extLst>
          </p:nvPr>
        </p:nvGraphicFramePr>
        <p:xfrm>
          <a:off x="333829" y="859693"/>
          <a:ext cx="11292114" cy="42058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626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42488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3693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49382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26374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013361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87927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1939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67428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por un decimal con estrategias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solidFill>
                          <a:srgbClr val="FF0000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916. Multiplicar cantidades de dinero con decimales.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551892276"/>
                  </a:ext>
                </a:extLst>
              </a:tr>
              <a:tr h="29122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Asegurar la validez de las soluciones de un problema y su coherencia con el contexto.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356062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lvl="0" indent="0" algn="ctr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5.7</a:t>
                      </a:r>
                    </a:p>
                  </a:txBody>
                  <a:tcPr marL="3600" marR="3600" marT="3600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un decimal con estrategias</a:t>
                      </a:r>
                    </a:p>
                  </a:txBody>
                  <a:tcPr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917. Dividir cantidades de dinero con decimales.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09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5.8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Estimar multiplicaciones con decimales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449. Resolver de forma estimada multiplicaciones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de números decimales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Asegurar la validez de las soluciones de un problema y su coherencia con el contexto.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  <a:tr h="739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5.9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Estimar divisiones con decimales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918. Resolver de forma estimada divisiones con  decimales.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47787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327179"/>
                  </a:ext>
                </a:extLst>
              </a:tr>
              <a:tr h="739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5.10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decimal por entero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476. Multiplicar decimales por enteros.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24083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955. 2.1. Aplicar diferentes estrategias para resolver un problema de forma pautada.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6123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99782"/>
              </p:ext>
            </p:extLst>
          </p:nvPr>
        </p:nvGraphicFramePr>
        <p:xfrm>
          <a:off x="2382918" y="568845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52953" y="35856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5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 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15-19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81A45C-1D03-8586-4416-5C083A960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081578"/>
              </p:ext>
            </p:extLst>
          </p:nvPr>
        </p:nvGraphicFramePr>
        <p:xfrm>
          <a:off x="333829" y="863598"/>
          <a:ext cx="11277245" cy="41258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771">
                  <a:extLst>
                    <a:ext uri="{9D8B030D-6E8A-4147-A177-3AD203B41FA5}">
                      <a16:colId xmlns:a16="http://schemas.microsoft.com/office/drawing/2014/main" val="638819682"/>
                    </a:ext>
                  </a:extLst>
                </a:gridCol>
                <a:gridCol w="872836">
                  <a:extLst>
                    <a:ext uri="{9D8B030D-6E8A-4147-A177-3AD203B41FA5}">
                      <a16:colId xmlns:a16="http://schemas.microsoft.com/office/drawing/2014/main" val="2997834348"/>
                    </a:ext>
                  </a:extLst>
                </a:gridCol>
                <a:gridCol w="701364">
                  <a:extLst>
                    <a:ext uri="{9D8B030D-6E8A-4147-A177-3AD203B41FA5}">
                      <a16:colId xmlns:a16="http://schemas.microsoft.com/office/drawing/2014/main" val="2499462410"/>
                    </a:ext>
                  </a:extLst>
                </a:gridCol>
                <a:gridCol w="282309">
                  <a:extLst>
                    <a:ext uri="{9D8B030D-6E8A-4147-A177-3AD203B41FA5}">
                      <a16:colId xmlns:a16="http://schemas.microsoft.com/office/drawing/2014/main" val="970694766"/>
                    </a:ext>
                  </a:extLst>
                </a:gridCol>
                <a:gridCol w="707395">
                  <a:extLst>
                    <a:ext uri="{9D8B030D-6E8A-4147-A177-3AD203B41FA5}">
                      <a16:colId xmlns:a16="http://schemas.microsoft.com/office/drawing/2014/main" val="1255272531"/>
                    </a:ext>
                  </a:extLst>
                </a:gridCol>
                <a:gridCol w="2574153">
                  <a:extLst>
                    <a:ext uri="{9D8B030D-6E8A-4147-A177-3AD203B41FA5}">
                      <a16:colId xmlns:a16="http://schemas.microsoft.com/office/drawing/2014/main" val="885606735"/>
                    </a:ext>
                  </a:extLst>
                </a:gridCol>
                <a:gridCol w="1008499">
                  <a:extLst>
                    <a:ext uri="{9D8B030D-6E8A-4147-A177-3AD203B41FA5}">
                      <a16:colId xmlns:a16="http://schemas.microsoft.com/office/drawing/2014/main" val="3624776406"/>
                    </a:ext>
                  </a:extLst>
                </a:gridCol>
                <a:gridCol w="374646">
                  <a:extLst>
                    <a:ext uri="{9D8B030D-6E8A-4147-A177-3AD203B41FA5}">
                      <a16:colId xmlns:a16="http://schemas.microsoft.com/office/drawing/2014/main" val="1483937014"/>
                    </a:ext>
                  </a:extLst>
                </a:gridCol>
                <a:gridCol w="835562">
                  <a:extLst>
                    <a:ext uri="{9D8B030D-6E8A-4147-A177-3AD203B41FA5}">
                      <a16:colId xmlns:a16="http://schemas.microsoft.com/office/drawing/2014/main" val="2997952694"/>
                    </a:ext>
                  </a:extLst>
                </a:gridCol>
                <a:gridCol w="2454893">
                  <a:extLst>
                    <a:ext uri="{9D8B030D-6E8A-4147-A177-3AD203B41FA5}">
                      <a16:colId xmlns:a16="http://schemas.microsoft.com/office/drawing/2014/main" val="3421382886"/>
                    </a:ext>
                  </a:extLst>
                </a:gridCol>
                <a:gridCol w="1189817">
                  <a:extLst>
                    <a:ext uri="{9D8B030D-6E8A-4147-A177-3AD203B41FA5}">
                      <a16:colId xmlns:a16="http://schemas.microsoft.com/office/drawing/2014/main" val="1819132313"/>
                    </a:ext>
                  </a:extLst>
                </a:gridCol>
              </a:tblGrid>
              <a:tr h="163165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8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767814"/>
                  </a:ext>
                </a:extLst>
              </a:tr>
              <a:tr h="163165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125349"/>
                  </a:ext>
                </a:extLst>
              </a:tr>
              <a:tr h="2648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5.11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decimal por decimal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477. Multiplicar decimales por decimales.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261872037"/>
                  </a:ext>
                </a:extLst>
              </a:tr>
              <a:tr h="4436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188883"/>
                  </a:ext>
                </a:extLst>
              </a:tr>
              <a:tr h="2648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5.12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decimales entre entero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479. Dividir decimales entre enteros.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627144800"/>
                  </a:ext>
                </a:extLst>
              </a:tr>
              <a:tr h="26485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955. 2.1. Aplicar diferentes estrategias para resolver un problema de forma pautada.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444444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68988"/>
                  </a:ext>
                </a:extLst>
              </a:tr>
              <a:tr h="264858">
                <a:tc rowSpan="2">
                  <a:txBody>
                    <a:bodyPr/>
                    <a:lstStyle/>
                    <a:p>
                      <a:pPr marL="0" indent="0"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5.13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con decimales en el cociente</a:t>
                      </a: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rgbClr val="FF0000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539. Dividir utilizando decimales en el cociente.</a:t>
                      </a: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3690067975"/>
                  </a:ext>
                </a:extLst>
              </a:tr>
              <a:tr h="264858"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Asegurar la validez de las soluciones de un problema y su coherencia con el contexto.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618572"/>
                  </a:ext>
                </a:extLst>
              </a:tr>
              <a:tr h="2648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5.14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entero entre decimal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rgbClr val="FF0000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478. Dividir enteros entre decimales.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37357148"/>
                  </a:ext>
                </a:extLst>
              </a:tr>
              <a:tr h="30741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955. 2.1. Aplicar diferentes estrategias para resolver un problema de forma pautada.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444444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092575"/>
                  </a:ext>
                </a:extLst>
              </a:tr>
              <a:tr h="2648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5.15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decimal entre decimal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480. Dividir decimales entre decimales.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91910031"/>
                  </a:ext>
                </a:extLst>
              </a:tr>
              <a:tr h="42633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Asegurar la validez de las soluciones de un problema y su coherencia con el contexto.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291314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C85F843-0955-E753-6483-E5C98A6571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499036"/>
              </p:ext>
            </p:extLst>
          </p:nvPr>
        </p:nvGraphicFramePr>
        <p:xfrm>
          <a:off x="2311100" y="556021"/>
          <a:ext cx="7352091" cy="282000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47206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76340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5772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28391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236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39747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0883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08832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4857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87697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7753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8437" y="5037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5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 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15-19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11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7344" y="6645700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966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808CFB-B92C-48D8-8497-DD0A1E46A21D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E38E3235-4BC0-45DF-B5EE-84F431FB97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FBAC79-BDCB-4050-BAC1-CB5BFBD2FB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4046</TotalTime>
  <Words>2154</Words>
  <Application>Microsoft Office PowerPoint</Application>
  <PresentationFormat>Panorámica</PresentationFormat>
  <Paragraphs>355</Paragraphs>
  <Slides>7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ABeZeh</vt:lpstr>
      <vt:lpstr>ABeZeh</vt:lpstr>
      <vt:lpstr>Arial</vt:lpstr>
      <vt:lpstr>Calibri</vt:lpstr>
      <vt:lpstr>Calibri Light</vt:lpstr>
      <vt:lpstr>Courier New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Ibán Useros Revesado</cp:lastModifiedBy>
  <cp:revision>298</cp:revision>
  <dcterms:created xsi:type="dcterms:W3CDTF">2022-06-17T12:01:50Z</dcterms:created>
  <dcterms:modified xsi:type="dcterms:W3CDTF">2023-12-28T18:08:35Z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