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57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9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3F9"/>
    <a:srgbClr val="B4C7E7"/>
    <a:srgbClr val="E9EBF5"/>
    <a:srgbClr val="FFF7E1"/>
    <a:srgbClr val="FFFCF3"/>
    <a:srgbClr val="FFFFFF"/>
    <a:srgbClr val="E7F5FA"/>
    <a:srgbClr val="F2A998"/>
    <a:srgbClr val="FFCCFF"/>
    <a:srgbClr val="F7C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9C5819-B3FC-CC16-D611-A6B822B0A95F}" v="5" dt="2024-01-03T16:27:34.301"/>
    <p1510:client id="{D4527568-E101-1C4F-9214-E491F54DE71C}" v="24" dt="2022-08-01T09:08:46.2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>
        <p:scale>
          <a:sx n="160" d="100"/>
          <a:sy n="160" d="100"/>
        </p:scale>
        <p:origin x="91" y="-3197"/>
      </p:cViewPr>
      <p:guideLst>
        <p:guide orient="horz" pos="527"/>
        <p:guide pos="9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án Useros Revesado" userId="S::iban.useros@snappet.org::abd66825-fb6e-44f2-9656-96bf8eac36ac" providerId="AD" clId="Web-{D19C5819-B3FC-CC16-D611-A6B822B0A95F}"/>
    <pc:docChg chg="modSld">
      <pc:chgData name="Ibán Useros Revesado" userId="S::iban.useros@snappet.org::abd66825-fb6e-44f2-9656-96bf8eac36ac" providerId="AD" clId="Web-{D19C5819-B3FC-CC16-D611-A6B822B0A95F}" dt="2024-01-03T16:27:31.942" v="2" actId="20577"/>
      <pc:docMkLst>
        <pc:docMk/>
      </pc:docMkLst>
      <pc:sldChg chg="modSp">
        <pc:chgData name="Ibán Useros Revesado" userId="S::iban.useros@snappet.org::abd66825-fb6e-44f2-9656-96bf8eac36ac" providerId="AD" clId="Web-{D19C5819-B3FC-CC16-D611-A6B822B0A95F}" dt="2024-01-03T16:27:31.942" v="2" actId="20577"/>
        <pc:sldMkLst>
          <pc:docMk/>
          <pc:sldMk cId="1802548540" sldId="264"/>
        </pc:sldMkLst>
        <pc:spChg chg="mod">
          <ac:chgData name="Ibán Useros Revesado" userId="S::iban.useros@snappet.org::abd66825-fb6e-44f2-9656-96bf8eac36ac" providerId="AD" clId="Web-{D19C5819-B3FC-CC16-D611-A6B822B0A95F}" dt="2024-01-03T16:27:31.942" v="2" actId="20577"/>
          <ac:spMkLst>
            <pc:docMk/>
            <pc:sldMk cId="1802548540" sldId="264"/>
            <ac:spMk id="9" creationId="{2520139A-6A55-E672-2D73-D9ED726BFEAF}"/>
          </ac:spMkLst>
        </pc:spChg>
      </pc:sldChg>
    </pc:docChg>
  </pc:docChgLst>
  <pc:docChgLst>
    <pc:chgData name="Viviana Saavedra" userId="S::viviana.saavedra@snappet.org::aa95fd6c-3033-4ac3-a8a2-8731ac2a924c" providerId="AD" clId="Web-{D4527568-E101-1C4F-9214-E491F54DE71C}"/>
    <pc:docChg chg="modSld">
      <pc:chgData name="Viviana Saavedra" userId="S::viviana.saavedra@snappet.org::aa95fd6c-3033-4ac3-a8a2-8731ac2a924c" providerId="AD" clId="Web-{D4527568-E101-1C4F-9214-E491F54DE71C}" dt="2022-08-01T09:08:46.282" v="23"/>
      <pc:docMkLst>
        <pc:docMk/>
      </pc:docMkLst>
      <pc:sldChg chg="modSp">
        <pc:chgData name="Viviana Saavedra" userId="S::viviana.saavedra@snappet.org::aa95fd6c-3033-4ac3-a8a2-8731ac2a924c" providerId="AD" clId="Web-{D4527568-E101-1C4F-9214-E491F54DE71C}" dt="2022-08-01T09:08:46.282" v="2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D4527568-E101-1C4F-9214-E491F54DE71C}" dt="2022-08-01T09:08:46.282" v="2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497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5 lecciones que tienen como propósito desarrollar habilidades y modos de pensar basados en la comprensión, la representación y el uso flexible de los números para, por ejemplo, expresar regularidades.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de los números.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5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Cartas con los símbolos de las operaciones y oraciones matemáticas.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9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666167"/>
              </p:ext>
            </p:extLst>
          </p:nvPr>
        </p:nvGraphicFramePr>
        <p:xfrm>
          <a:off x="613764" y="1084465"/>
          <a:ext cx="10721961" cy="3592159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51868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17455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3.4.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resolución de operaciones aritméticas (con números naturales, decimales y fracciones) con flexibilidad y sentido: mentalmente, de manera escrita o con calculadora; utilidad en situaciones contextualizadas y propiedades. Selección y aplicación de las propiedades de las operaciones.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1121711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D. </a:t>
                      </a:r>
                      <a:r>
                        <a:rPr lang="es-ES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algebraico y pensamiento computacional 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algebraico y pensamiento computacional proporciona el lenguaje en el que se comunican las matemáticas. Reconocer patrones y relaciones entre variables, expresar regularidades o modelizar situaciones con expresiones simbólicas son sus características fundamentales.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Patrones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 1.1.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identificación, representación (verbal o mediante tablas, gráficos y notaciones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inventadas) y predicción razonada de términos a partir de las regularidades en una colección de números, figuras o imágenes.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 1.2.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Creación de patrones recurrentes a partir de regularidades o de otros patrones utilizando números, figuras o imágenes.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441832"/>
                  </a:ext>
                </a:extLst>
              </a:tr>
              <a:tr h="771153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Modelo matemático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 2.1.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Proceso de modelización a partir de problemas de la vida cotidiana, usando representaciones matemáticas.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583141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50821"/>
              </p:ext>
            </p:extLst>
          </p:nvPr>
        </p:nvGraphicFramePr>
        <p:xfrm>
          <a:off x="704168" y="813067"/>
          <a:ext cx="10783664" cy="3555672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6890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     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1.1. Comprender problemas de la vida cotidiana a través de la reformulación de la pregunta, de forma verbal y gráfica.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      Resolver situaciones problematizadas, aplicando diferentes técnicas, estrategias y formas de razonamiento, para explorar distintas maneras de proceder, obtener soluciones y asegurar su validez desde un punto de vista formal y en relación con el contexto planteado. 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2.3. Comprobar la corrección matemática de las soluciones de un problema y su coherencia en el contexto planteado.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70074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      Formular y comprobar conjeturas sencillas o plantear problemas de tipo matemático en situaciones basadas en la vida cotidiana de forma guiada, reconociendo el valor del razonamiento y la argumentación para integrar y comprender nuevo conocimiento. 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s-E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3.1. Formular conjeturas matemáticas sencillas investigando patrones, propiedades y relaciones de forma guiada.</a:t>
                      </a:r>
                      <a:b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endParaRPr lang="es-ES" sz="1100" b="0" i="1" u="sng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93791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9520" marR="99520" marT="49760" marB="49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99520" marR="99520" marT="49760" marB="49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Interpretar el lenguaje matemático sencillo presente en la vida cotidiana en diferentes formatos, adquiriendo vocabulario apropiado y mostrando la comprensión del mensaje.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584103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17406"/>
              </p:ext>
            </p:extLst>
          </p:nvPr>
        </p:nvGraphicFramePr>
        <p:xfrm>
          <a:off x="348343" y="845177"/>
          <a:ext cx="11277600" cy="42205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9.1</a:t>
                      </a:r>
                    </a:p>
                  </a:txBody>
                  <a:tcPr marL="3600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Operaciones combinadas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418. Respetar el orden para resolver los cálculos.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Interpretar situaciones cotidianas, comprendiendo las preguntas y planteando estrategias.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</a:t>
                      </a:r>
                      <a:r>
                        <a:rPr lang="es-ES" sz="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9.2</a:t>
                      </a:r>
                    </a:p>
                  </a:txBody>
                  <a:tcPr marL="3600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Operaciones con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paréntesis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1303. Resolver operaciones combinadas con y sin paréntesis.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9.3</a:t>
                      </a:r>
                    </a:p>
                  </a:txBody>
                  <a:tcPr marL="3600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Expresiones matemáticas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925. Escribir expresiones algebraicas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D. 2. Modelo matemático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D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 utilizando el lenguaje oral...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9.4</a:t>
                      </a:r>
                    </a:p>
                  </a:txBody>
                  <a:tcPr marL="3600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Patrones numéricos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926. Utilizar expresiones para describir patrones.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D. 1. Patrones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D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 marL="3600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patrones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926. Utilizar expresiones para describir patrones.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D. 1. Patrones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D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315603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9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5-8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5D5204A-8F31-47D5-8F93-67E3156197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97DAFA-C680-4302-99D5-827B012B00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D5ABF3-ACD4-4704-A92B-D504886DA497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3889</TotalTime>
  <Words>1325</Words>
  <Application>Microsoft Office PowerPoint</Application>
  <PresentationFormat>Panorámica</PresentationFormat>
  <Paragraphs>184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Ibán Useros Revesado</cp:lastModifiedBy>
  <cp:revision>263</cp:revision>
  <dcterms:created xsi:type="dcterms:W3CDTF">2022-06-17T12:01:50Z</dcterms:created>
  <dcterms:modified xsi:type="dcterms:W3CDTF">2024-01-03T16:27:36Z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