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7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96" y="-80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6047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7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apreciació dels aspectes geomètrics del món.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manipulatius i l'ús d'elements de la vida quotidiana que permeten resoldre situacions </a:t>
            </a:r>
            <a:r>
              <a:rPr lang="ca-ES" sz="1100" dirty="0"/>
              <a:t>que impliquen la </a:t>
            </a:r>
            <a:r>
              <a:rPr lang="ca-ES" sz="1100" dirty="0" smtClean="0"/>
              <a:t>identificació, representació i classificació de les formes.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7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err="1" smtClean="0"/>
              <a:t>Tangram</a:t>
            </a:r>
            <a:r>
              <a:rPr lang="ca-ES" sz="1100" dirty="0" smtClean="0"/>
              <a:t>, </a:t>
            </a:r>
            <a:r>
              <a:rPr lang="ca-ES" sz="1100" dirty="0" smtClean="0"/>
              <a:t>palets, </a:t>
            </a:r>
            <a:r>
              <a:rPr lang="ca-ES" sz="1100" dirty="0" smtClean="0"/>
              <a:t>objectes de </a:t>
            </a:r>
            <a:r>
              <a:rPr lang="ca-ES" sz="1100" dirty="0" smtClean="0"/>
              <a:t>l’entorn i </a:t>
            </a:r>
            <a:r>
              <a:rPr lang="ca-ES" sz="1100" dirty="0"/>
              <a:t>triangles, cercles, </a:t>
            </a:r>
            <a:r>
              <a:rPr lang="ca-ES" sz="1100" dirty="0" smtClean="0"/>
              <a:t>quadrats i </a:t>
            </a:r>
            <a:r>
              <a:rPr lang="ca-ES" sz="1100" dirty="0"/>
              <a:t>rectangles en </a:t>
            </a:r>
            <a:r>
              <a:rPr lang="ca-ES" sz="1100" dirty="0" smtClean="0"/>
              <a:t>paper.</a:t>
            </a:r>
            <a:endParaRPr lang="ca-ES" sz="1100" dirty="0" smtClean="0"/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7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355975"/>
              </p:ext>
            </p:extLst>
          </p:nvPr>
        </p:nvGraphicFramePr>
        <p:xfrm>
          <a:off x="613764" y="108446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1583045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1. Recompte dels elements d'un conjunt. Cardinalitat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200436"/>
                  </a:ext>
                </a:extLst>
              </a:tr>
              <a:tr h="158304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 descomposició en unitats, desenes i centenes.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5830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6. Estratègies de representació. Recta numèrica.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Comparació i ordenació. 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489000"/>
              </p:ext>
            </p:extLst>
          </p:nvPr>
        </p:nvGraphicFramePr>
        <p:xfrm>
          <a:off x="613764" y="1053984"/>
          <a:ext cx="10721954" cy="5107047"/>
        </p:xfrm>
        <a:graphic>
          <a:graphicData uri="http://schemas.openxmlformats.org/drawingml/2006/table">
            <a:tbl>
              <a:tblPr firstRow="1" firstCol="1" bandRow="1"/>
              <a:tblGrid>
                <a:gridCol w="3460750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07821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553383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1020859">
                <a:tc rowSpan="3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3. </a:t>
                      </a:r>
                      <a:r>
                        <a:rPr lang="ca-ES" sz="11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espacial i geomètric</a:t>
                      </a:r>
                      <a:endParaRPr lang="en-US" sz="1100" b="0" i="0" u="none" strike="noStrike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En aquesta etapa, aquest sentit està associat a la capacitat d'identificar i analitzar els elements bàsics</a:t>
                      </a:r>
                      <a:endParaRPr lang="ca-ES" sz="110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de formes i figures, utilitzant el vocabulari adequat. També́ es relaciona amb la capacitat de raonar a partir d'aquests elements geomètrics bàsics, de transformar-los o de realitzar càlculs sobre les seues mesures. </a:t>
                      </a:r>
                      <a:endParaRPr lang="ca-ES" sz="110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Abordar aquest bloc de continguts permet que l'alumnat </a:t>
                      </a:r>
                      <a:r>
                        <a:rPr lang="ca-ES" sz="1100" b="0" i="0" u="none" strike="noStrike" noProof="0" dirty="0" err="1" smtClean="0">
                          <a:effectLst/>
                        </a:rPr>
                        <a:t>puga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 explorar, classificar, representar i descriure l'entorn físic des d'una perspectiva matemàtica i gradualment més formal, amb la possibilitat d'iniciar- lo en la manipulació i l’ús</a:t>
                      </a:r>
                      <a:endParaRPr lang="ca-ES" sz="110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d’eines tecnològiques. </a:t>
                      </a:r>
                      <a:endParaRPr lang="ca-ES" sz="1100" dirty="0" smtClean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11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Bloc 3. 1. 1. </a:t>
                      </a: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Localització i visualització d’objectes.</a:t>
                      </a:r>
                      <a:r>
                        <a:rPr lang="ca-ES" sz="1100" b="0" i="0" u="none" strike="noStrike" baseline="0" noProof="0" dirty="0" smtClean="0">
                          <a:effectLst/>
                          <a:latin typeface="+mn-lt"/>
                        </a:rPr>
                        <a:t> Orientació bàsica en l’espai (dreta, esquerra, davant, darrere, dalt, baix, </a:t>
                      </a:r>
                      <a:r>
                        <a:rPr lang="ca-ES" sz="1100" b="0" i="0" u="none" strike="noStrike" baseline="0" noProof="0" dirty="0" err="1" smtClean="0">
                          <a:effectLst/>
                          <a:latin typeface="+mn-lt"/>
                        </a:rPr>
                        <a:t>etc</a:t>
                      </a:r>
                      <a:r>
                        <a:rPr lang="ca-ES" sz="1100" b="0" i="0" u="none" strike="noStrike" baseline="0" noProof="0" dirty="0" smtClean="0">
                          <a:effectLst/>
                          <a:latin typeface="+mn-lt"/>
                        </a:rPr>
                        <a:t>)</a:t>
                      </a: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. </a:t>
                      </a:r>
                      <a:endParaRPr lang="es-ES" sz="1100" dirty="0" smtClean="0"/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2787423"/>
                  </a:ext>
                </a:extLst>
              </a:tr>
              <a:tr h="102085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Bloc 3. 1. 3. </a:t>
                      </a: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Elements bàsics: vèrtexs i costats. Polígons regulars. </a:t>
                      </a:r>
                      <a:endParaRPr lang="es-ES" sz="1100" dirty="0" smtClean="0"/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02085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Bloc 3. 1. 7. </a:t>
                      </a: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Identificació i descripció de diferents polígons. Composició i descomposició. </a:t>
                      </a:r>
                      <a:endParaRPr lang="es-ES" sz="1100" dirty="0" smtClean="0"/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39269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6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Bloc 6. </a:t>
                      </a:r>
                      <a:r>
                        <a:rPr lang="ca-ES" sz="11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Sentit pensament</a:t>
                      </a:r>
                      <a:r>
                        <a:rPr lang="ca-ES" sz="11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 computacional</a:t>
                      </a:r>
                      <a:endParaRPr lang="ca-ES" sz="11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ctr"/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El Pensament computacional permet desenvolupar tècniques 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 estratègies per 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a obtindre solucions eficients utilitzant seqüències d'ordres. En l'Educació Primària, aquest sentit matemàtic s'aplica en la identificació de regularitats, la creació d’algoritmes senzills o l'exploració́ de diferents opcions i estratègies davant una situació determinada. </a:t>
                      </a:r>
                      <a:endParaRPr lang="ca-ES" sz="1100" noProof="0" dirty="0" smtClean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Pensament computacional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6. 1. 1.</a:t>
                      </a:r>
                      <a:r>
                        <a:rPr lang="ca-E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Identificació de regularitats,</a:t>
                      </a:r>
                      <a:r>
                        <a:rPr lang="ca-ES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interpretació de rutines o</a:t>
                      </a:r>
                    </a:p>
                    <a:p>
                      <a:r>
                        <a:rPr lang="ca-ES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instruccions amb passos ordenats</a:t>
                      </a:r>
                      <a:r>
                        <a:rPr lang="ca-E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 Predicció de termes en seqüències de figures o nombres. </a:t>
                      </a:r>
                      <a:endParaRPr lang="ca-ES" sz="1100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904454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Itineraris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Llegir o seguir un itinerari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en un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mapa o plànol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1.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Localització i visualització d’objectes.</a:t>
                      </a:r>
                      <a:r>
                        <a:rPr lang="ca-ES" sz="900" b="0" i="0" u="none" strike="noStrike" baseline="0" noProof="0" dirty="0" smtClean="0">
                          <a:effectLst/>
                          <a:latin typeface="+mn-lt"/>
                        </a:rPr>
                        <a:t> Orientació bàsica en l’espai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baseline="0" noProof="0" dirty="0" smtClean="0">
                          <a:effectLst/>
                          <a:latin typeface="+mn-lt"/>
                        </a:rPr>
                        <a:t>(dreta, esquerra, davant, darrere, dalt, baix, </a:t>
                      </a:r>
                      <a:r>
                        <a:rPr lang="ca-ES" sz="900" b="0" i="0" u="none" strike="noStrike" baseline="0" noProof="0" dirty="0" err="1" smtClean="0">
                          <a:effectLst/>
                          <a:latin typeface="+mn-lt"/>
                        </a:rPr>
                        <a:t>etc</a:t>
                      </a:r>
                      <a:r>
                        <a:rPr lang="ca-ES" sz="900" b="0" i="0" u="none" strike="noStrike" baseline="0" noProof="0" dirty="0" smtClean="0">
                          <a:effectLst/>
                          <a:latin typeface="+mn-lt"/>
                        </a:rPr>
                        <a:t>)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Costats i vèrtexs de figures planes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252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Conèixer els noms de les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figures planes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7.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Identificació i descripció de diferents polígons.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descomposició.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Característiques de les figures planes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838. Formació de figures planes.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3.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Elements bàsics: vèrtexs i costats. Polígons regulars.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Figures planes en l’entorn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252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Conèixer els noms de les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figures planes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7.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Identificació i descripció de diferents polígons.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descomposició.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Composició de figures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Compondre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i descompondre figures planes.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7.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Identificació i descripció de diferents polígons.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descomposició.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7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mosaics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840.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Completar mosaics.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 smtClean="0"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6. 1. Pensament computacional</a:t>
                      </a:r>
                      <a:endParaRPr lang="ca-ES" sz="900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6. 1. 1.</a:t>
                      </a:r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Identificació de regularitats,</a:t>
                      </a:r>
                      <a:r>
                        <a:rPr lang="ca-E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interpretació de rutines o</a:t>
                      </a:r>
                    </a:p>
                    <a:p>
                      <a:pPr algn="ctr"/>
                      <a:r>
                        <a:rPr lang="ca-E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instruccions amb passos ordenats</a:t>
                      </a:r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 Predicció de termes en seqüències de</a:t>
                      </a:r>
                    </a:p>
                    <a:p>
                      <a:pPr algn="ctr"/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figures o nombres. </a:t>
                      </a:r>
                      <a:endParaRPr lang="ca-ES" sz="90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7.7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Cossos geomètrics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10003.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Conèixer els elements dels polígons.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Geometria plana i espacial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noProof="0" dirty="0" smtClean="0">
                          <a:effectLst/>
                        </a:rPr>
                        <a:t>Bloc 3. 1. 3. 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Elements bàsics: vèrtexs i costats. Polígons regulars.</a:t>
                      </a:r>
                      <a:endParaRPr lang="ca-ES" sz="90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29883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7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7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455</Words>
  <Application>Microsoft Macintosh PowerPoint</Application>
  <PresentationFormat>Personalizado</PresentationFormat>
  <Paragraphs>183</Paragraphs>
  <Slides>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253</cp:revision>
  <dcterms:created xsi:type="dcterms:W3CDTF">2022-06-17T12:01:50Z</dcterms:created>
  <dcterms:modified xsi:type="dcterms:W3CDTF">2024-01-01T17:59:07Z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