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64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xmlns="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216" y="1304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9" Type="http://schemas.microsoft.com/office/2016/11/relationships/changesInfo" Target="changesInfos/changesInfo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1042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6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 que tenen com a propòsit desenvolupar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habilitats per a comprendre i apreciar els aspectes geomètrics del món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.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la </a:t>
            </a:r>
            <a:r>
              <a:rPr lang="ca-ES" sz="1100" dirty="0" smtClean="0"/>
              <a:t>comprensió de les formes, les seues propietats i les relacions.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6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Cinta mètrica, fils de colors, fulls paper i paper quadriculat.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 smtClean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xmlns="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xmlns="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</a:t>
            </a:r>
            <a:r>
              <a:rPr lang="ca-ES" sz="22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7</a:t>
            </a: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xmlns="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xmlns="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208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xmlns="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xmlns="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xmlns="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xmlns="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xmlns="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smtClean="0"/>
                        <a:t>Criteris d'avaluació </a:t>
                      </a:r>
                      <a:r>
                        <a:rPr lang="es-ES" sz="1200" b="1" dirty="0" smtClean="0"/>
                        <a:t>de </a:t>
                      </a:r>
                      <a:r>
                        <a:rPr lang="es-ES" sz="1200" b="1" dirty="0"/>
                        <a:t>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xmlns="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xmlns="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xmlns="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xmlns="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xmlns="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xmlns="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713068"/>
              </p:ext>
            </p:extLst>
          </p:nvPr>
        </p:nvGraphicFramePr>
        <p:xfrm>
          <a:off x="613764" y="1084464"/>
          <a:ext cx="10721957" cy="4629564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195942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Bloc 2. </a:t>
                      </a:r>
                      <a:r>
                        <a:rPr lang="ca-ES" sz="1100" b="1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Sentit de la mesura</a:t>
                      </a:r>
                      <a:endParaRPr lang="ca-E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El Sentit de la mesura està associat a la capacitat de</a:t>
                      </a:r>
                      <a:endParaRPr lang="en-U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comprendre i comparar magnituds, a les tècniques i</a:t>
                      </a:r>
                      <a:endParaRPr lang="en-U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estratègies de mesurament, al càlcul i a l'estimació de</a:t>
                      </a:r>
                      <a:endParaRPr lang="en-U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resultats obtinguts triant les unitats apropiades. </a:t>
                      </a:r>
                      <a:endParaRPr lang="ca-ES" sz="1100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kern="1200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1.</a:t>
                      </a: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Estimació i mesurament. Magnituds i unitats.</a:t>
                      </a: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endParaRPr lang="es-ES" dirty="0"/>
                    </a:p>
                    <a:p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2. 1. 4.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Experimentació i conceptualització de magnituds: temps, longitud, angles, massa, superfície, capacitat</a:t>
                      </a:r>
                      <a:r>
                        <a:rPr lang="ca-ES" sz="11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i volum, temperatura i monedes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ca-ES" sz="1100" noProof="0" dirty="0">
                        <a:effectLst/>
                        <a:latin typeface="Calibri"/>
                        <a:cs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4538911"/>
                  </a:ext>
                </a:extLst>
              </a:tr>
              <a:tr h="2397576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Bloc 3. </a:t>
                      </a:r>
                      <a:r>
                        <a:rPr lang="ca-ES" sz="11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Sentit espacial i geomètric</a:t>
                      </a:r>
                      <a:endParaRPr lang="en-US" sz="1100" b="0" i="0" u="none" strike="noStrike" noProof="0" dirty="0" smtClean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En aquesta etapa, aquest sentit està associat a la capacitat d'identificar i analitzar els elements bàsics</a:t>
                      </a:r>
                      <a:r>
                        <a:rPr lang="en-US" sz="1100" b="0" i="0" u="none" strike="noStrike" baseline="0" noProof="0" dirty="0" smtClean="0">
                          <a:effectLst/>
                        </a:rPr>
                        <a:t> 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de formes i figures, utilitzant el vocabulari adequat. També́ es</a:t>
                      </a:r>
                      <a:r>
                        <a:rPr lang="ca-ES" sz="1100" b="0" i="0" u="none" strike="noStrike" baseline="0" noProof="0" dirty="0" smtClean="0">
                          <a:effectLst/>
                        </a:rPr>
                        <a:t> 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relaciona amb la capacitat de raonar a partir d'aquests elements geomètrics bàsics, de transformar-los o de realitzar càlculs sobre les seues mesures. </a:t>
                      </a:r>
                      <a:endParaRPr lang="en-US" sz="1100" b="0" i="0" u="none" strike="noStrike" noProof="0" dirty="0" smtClean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Abordar aquest bloc de continguts permet</a:t>
                      </a:r>
                      <a:r>
                        <a:rPr lang="ca-ES" sz="1100" b="0" i="0" u="none" strike="noStrike" baseline="0" noProof="0" dirty="0" smtClean="0">
                          <a:effectLst/>
                        </a:rPr>
                        <a:t> que l’alumnat </a:t>
                      </a:r>
                      <a:r>
                        <a:rPr lang="ca-ES" sz="1100" b="0" i="0" u="none" strike="noStrike" noProof="0" dirty="0" err="1" smtClean="0">
                          <a:effectLst/>
                        </a:rPr>
                        <a:t>puga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 explorar, classificar, representar i descriure l'entorn físic des d'una perspectiva matemàtica i gradualment més formal, amb la possibilitat d'iniciar- lo en la manipulació i l’ús</a:t>
                      </a:r>
                      <a:r>
                        <a:rPr lang="en-US" sz="1100" b="0" i="0" u="none" strike="noStrike" baseline="0" noProof="0" dirty="0" smtClean="0">
                          <a:effectLst/>
                        </a:rPr>
                        <a:t> 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d’eines tecnològiques. </a:t>
                      </a:r>
                      <a:endParaRPr lang="ca-ES" sz="1100" dirty="0" smtClean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100" b="1" i="0" u="none" strike="noStrike" kern="1200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  <a:cs typeface="Calibri"/>
                        </a:rPr>
                        <a:t>1. 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Geometria plana i espacial.</a:t>
                      </a:r>
                    </a:p>
                    <a:p>
                      <a:endParaRPr lang="es-ES" dirty="0"/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3. 1. 8. </a:t>
                      </a:r>
                      <a:r>
                        <a:rPr lang="ca-ES" sz="11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Càlcul de perímetres i àrees de polígons.</a:t>
                      </a:r>
                      <a:endParaRPr lang="ca-ES" sz="11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xmlns="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59493"/>
              </p:ext>
            </p:extLst>
          </p:nvPr>
        </p:nvGraphicFramePr>
        <p:xfrm>
          <a:off x="604761" y="846667"/>
          <a:ext cx="11101337" cy="4496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Problemes amb perímetres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323.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Calcular el perímetre.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8.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Càlcul de perímetres i àrees de polígons.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Unitats arbitràries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superfície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856.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Entendre el concepte de superfície.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2. 1. 4.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Experimentació i conceptualització de magnituds: temps, longitud, angles, massa, superfície, capacitat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i volum, temperatura i monedes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Superfície en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quadrícula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Utilitzar una quadrícula per determinar una superfície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2. 1. 4.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Experimentació i conceptualització de magnituds: temps, longitud, angles, massa, superfície, capacitat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i volum, temperatura i monedes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Diferència entre àrea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perímetre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857.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Diferenciar entre àrea i perímetre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8.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Càlcul de perímetres i àrees de polígons.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b="0" i="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Àrea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 del quadrat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b="0" i="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i rectangle en quadrícula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Utilitzar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una quadrícula per calcular</a:t>
                      </a:r>
                    </a:p>
                    <a:p>
                      <a:pPr algn="ctr" fontAlgn="ctr"/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l’àrea del quadrat i del rectangle.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8.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Càlcul de perímetres i àrees de polígons.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7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Àrea del quadrat i rectangle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379.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Calcular l’àrea del quadrat i del rectangle.</a:t>
                      </a:r>
                      <a:endParaRPr lang="ca-ES" noProof="0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8.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Càlcul de perímetres i àrees de polígons.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248868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270582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7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7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10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310</Words>
  <Application>Microsoft Macintosh PowerPoint</Application>
  <PresentationFormat>Personalizado</PresentationFormat>
  <Paragraphs>165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40</cp:revision>
  <dcterms:created xsi:type="dcterms:W3CDTF">2022-06-17T12:01:50Z</dcterms:created>
  <dcterms:modified xsi:type="dcterms:W3CDTF">2024-01-11T19:38:35Z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