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4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56" y="-80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1042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6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habilitats per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al raonament i la interpretaci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ó de dades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.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</a:t>
            </a:r>
            <a:r>
              <a:rPr lang="ca-ES" sz="1100" dirty="0" smtClean="0"/>
              <a:t>valoraci</a:t>
            </a:r>
            <a:r>
              <a:rPr lang="ca-ES" sz="1100" dirty="0" smtClean="0"/>
              <a:t>ó crítica i la presa de decisions a partir d’informació estadística, a més de la comprensió i comunicació de fenòmens aleatoris en situacions de la vida quotidiana.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6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Daus, fitxes de recompte, bosses i llapis de colors.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9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510654"/>
              </p:ext>
            </p:extLst>
          </p:nvPr>
        </p:nvGraphicFramePr>
        <p:xfrm>
          <a:off x="613764" y="972133"/>
          <a:ext cx="10721960" cy="5077407"/>
        </p:xfrm>
        <a:graphic>
          <a:graphicData uri="http://schemas.openxmlformats.org/drawingml/2006/table">
            <a:tbl>
              <a:tblPr firstRow="1" firstCol="1" bandRow="1"/>
              <a:tblGrid>
                <a:gridCol w="3568095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746065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99792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</a:t>
                      </a: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Sabers específics</a:t>
                      </a:r>
                      <a:endParaRPr lang="ca-ES" sz="1100" noProof="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2201331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Bloc 4. </a:t>
                      </a:r>
                      <a:r>
                        <a:rPr lang="ca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Sentit de la incertesa i probabilitat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El sentit de la incertesa i probabilitat implica, d'una banda, la capacitat d'entendre les situacions o fenòmens de naturalesa estocàstica i de la probabilitat com a mesura de la incertesa, i d’una altra, realitzar estimacions i transmetre de manera comprensible els resultats obtinguts utilitzant les eines, estratègies i el vocabulari més apropiats en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cada cas. </a:t>
                      </a:r>
                      <a:endParaRPr lang="ca-ES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Incertesa i probabilitat.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4. 1.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2. Idea</a:t>
                      </a:r>
                      <a:r>
                        <a:rPr lang="ca-ES" sz="1100" b="0" i="0" u="none" strike="noStrike" baseline="0" noProof="0" dirty="0" smtClean="0">
                          <a:effectLst/>
                        </a:rPr>
                        <a:t> intuïtiva de probabilitat: ocorre sempre, moltes vegades, algunes vegades, poques vegades, mai.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2787423"/>
                  </a:ext>
                </a:extLst>
              </a:tr>
              <a:tr h="1288142">
                <a:tc rowSpan="2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Bloc 5. </a:t>
                      </a:r>
                      <a:r>
                        <a:rPr lang="ca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Sentit d'anàlisi estadística</a:t>
                      </a:r>
                      <a:endParaRPr lang="en-US" sz="1100" b="0" i="0" u="none" strike="noStrike" kern="1200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En aquest bloc s'aborda la recollida, anàlisi i representació de la informació (mitjans de comunicació, xarxes socials, enquestes, etc.). L'anàlisi estadística de dades permet utilitzar la informació de manera crítica, precisa i rigorosa. </a:t>
                      </a:r>
                      <a:endParaRPr lang="ca-ES" sz="1100" b="0" i="0" u="none" strike="noStrike" kern="1200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 sz="1100" b="0" i="0" u="none" strike="noStrike" kern="1200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En aquest bloc adquireix especial rellevància la transcripció de problemes o situacions senzilles i pròximes al llenguatge gràfic i simbòlic propis de l'estadística. L'elaboració i interpretació de diagrames de barres, histogrames, etc. faciliten que es </a:t>
                      </a:r>
                      <a:r>
                        <a:rPr lang="ca-ES" sz="1100" b="0" i="0" u="none" strike="noStrike" kern="1200" noProof="0" dirty="0" err="1">
                          <a:effectLst/>
                          <a:latin typeface="Calibri"/>
                        </a:rPr>
                        <a:t>produïsca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una anàlisi i un ús crític de la informació, al mateix temps que permet centrar l'aprenentatge en la resolució de problemes. </a:t>
                      </a:r>
                      <a:endParaRPr lang="ca-ES" sz="1100" b="0" i="0" u="none" strike="noStrike" kern="1200" noProof="0">
                        <a:effectLst/>
                      </a:endParaRPr>
                    </a:p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 estadístics.</a:t>
                      </a:r>
                      <a:endParaRPr lang="es-ES" dirty="0"/>
                    </a:p>
                  </a:txBody>
                  <a:tcPr marL="93185" marR="93185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5. 1. 2.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Variables qualitatives i quantitatives discretes: recompte de casos i construcció de taules de freqüència.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8603224"/>
                  </a:ext>
                </a:extLst>
              </a:tr>
              <a:tr h="1288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Bloc 5. 1. 5. 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 sz="1100" dirty="0" smtClean="0"/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773679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9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àlculs amb gràfics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barres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411.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Fer c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àlculs en base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a informacions en</a:t>
                      </a:r>
                    </a:p>
                    <a:p>
                      <a:pPr algn="ctr" fontAlgn="ctr"/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un o més gràfics i treure conclusions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5.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5.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9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àfics de barres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dobles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10001.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Interpretar un gr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àfic de barres doble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5. 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5.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9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àfics de sectors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386.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Llegir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gr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àfic de sectors senzills.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5. 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5.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9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ístiques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10044.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Diferenciar variables estad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ístiques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5. 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2.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Variables qualitatives i quantitatives discretes: recompte de casos i construcció de taules de freqüència. 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9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b="0" i="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M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és i menys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probables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Diferenciar entre m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 i menys probable.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4.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Incertesa i probabilitat.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4. 1. 2. Idea</a:t>
                      </a:r>
                      <a:r>
                        <a:rPr lang="ca-ES" sz="900" b="0" i="0" u="none" strike="noStrike" baseline="0" noProof="0" dirty="0" smtClean="0">
                          <a:effectLst/>
                        </a:rPr>
                        <a:t> intuïtiva de probabilitat: ocorre sempre, moltes vegades, algunes vegades, poques vegades, mai.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9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Histogrames</a:t>
                      </a:r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713.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Llegir i realitzar c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àlculs en base a un histograma.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5. 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 smtClean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5.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 sz="900" dirty="0" smtClean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609255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9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7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431</Words>
  <Application>Microsoft Macintosh PowerPoint</Application>
  <PresentationFormat>Personalizado</PresentationFormat>
  <Paragraphs>160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43</cp:revision>
  <dcterms:created xsi:type="dcterms:W3CDTF">2022-06-17T12:01:50Z</dcterms:created>
  <dcterms:modified xsi:type="dcterms:W3CDTF">2024-01-11T19:36:52Z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