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3360" y="84"/>
      </p:cViewPr>
      <p:guideLst>
        <p:guide orient="horz" pos="3367"/>
        <p:guide pos="238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E511D41-E404-317F-E4CE-4778BD42E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930" y="4170564"/>
            <a:ext cx="1691152" cy="142824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6D8BDB1-4A75-BA7E-3033-27CF2D8A4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56" y="4381616"/>
            <a:ext cx="2877819" cy="76529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57948FD-2272-2EF0-2C52-B4CBE5B14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560" y="5695742"/>
            <a:ext cx="1979335" cy="1833003"/>
          </a:xfrm>
          <a:prstGeom prst="rect">
            <a:avLst/>
          </a:prstGeom>
        </p:spPr>
      </p:pic>
      <p:sp>
        <p:nvSpPr>
          <p:cNvPr id="27" name="Google Shape;175;g14b75e4c2d3_0_22">
            <a:extLst>
              <a:ext uri="{FF2B5EF4-FFF2-40B4-BE49-F238E27FC236}">
                <a16:creationId xmlns:a16="http://schemas.microsoft.com/office/drawing/2014/main" id="{33B5535B-3293-A0A1-0EAF-B89A5093FC7B}"/>
              </a:ext>
            </a:extLst>
          </p:cNvPr>
          <p:cNvSpPr txBox="1"/>
          <p:nvPr/>
        </p:nvSpPr>
        <p:spPr>
          <a:xfrm>
            <a:off x="2638808" y="6895398"/>
            <a:ext cx="431280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Dimarts va llegir              pàgines més que dilluns.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A623A17-EAAD-FCDB-23A3-34C6D4B896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677" y="2183262"/>
            <a:ext cx="2789505" cy="1533457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1990167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</a:rPr>
              <a:t>Si cada imatge equival a 5, quantes creus s’utilitzen al joc?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47677" y="5515503"/>
            <a:ext cx="5834506" cy="406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3. Quantes pàgines més va llegir l’Anna dimarts més que dilluns?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28463" y="3871500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2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la taula i pinta el gràfic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14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09578" y="7811914"/>
            <a:ext cx="6458966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4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el gràfic i indica són veritables o falses aquestes afirmacions (</a:t>
            </a:r>
            <a:r>
              <a:rPr lang="ca-ES" sz="1200" b="1">
                <a:solidFill>
                  <a:srgbClr val="333333"/>
                </a:solidFill>
              </a:rPr>
              <a:t>2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punts).</a:t>
            </a:r>
          </a:p>
        </p:txBody>
      </p:sp>
      <p:sp>
        <p:nvSpPr>
          <p:cNvPr id="14" name="Google Shape;94;p2">
            <a:extLst>
              <a:ext uri="{FF2B5EF4-FFF2-40B4-BE49-F238E27FC236}">
                <a16:creationId xmlns:a16="http://schemas.microsoft.com/office/drawing/2014/main" id="{B5BDC73C-92ED-B18B-4E2D-DA1B574F80F8}"/>
              </a:ext>
            </a:extLst>
          </p:cNvPr>
          <p:cNvSpPr/>
          <p:nvPr/>
        </p:nvSpPr>
        <p:spPr>
          <a:xfrm>
            <a:off x="4637609" y="3384967"/>
            <a:ext cx="496302" cy="30878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75;g14b75e4c2d3_0_22">
            <a:extLst>
              <a:ext uri="{FF2B5EF4-FFF2-40B4-BE49-F238E27FC236}">
                <a16:creationId xmlns:a16="http://schemas.microsoft.com/office/drawing/2014/main" id="{24EE117F-5AA8-5955-B216-2474F1F9DE91}"/>
              </a:ext>
            </a:extLst>
          </p:cNvPr>
          <p:cNvSpPr txBox="1"/>
          <p:nvPr/>
        </p:nvSpPr>
        <p:spPr>
          <a:xfrm>
            <a:off x="3385348" y="3355888"/>
            <a:ext cx="307118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Al joc s’utilitzen                  creus.</a:t>
            </a:r>
          </a:p>
        </p:txBody>
      </p:sp>
      <p:sp>
        <p:nvSpPr>
          <p:cNvPr id="22" name="Google Shape;94;p2">
            <a:extLst>
              <a:ext uri="{FF2B5EF4-FFF2-40B4-BE49-F238E27FC236}">
                <a16:creationId xmlns:a16="http://schemas.microsoft.com/office/drawing/2014/main" id="{344324DA-F407-D482-90E3-B165998B5EA7}"/>
              </a:ext>
            </a:extLst>
          </p:cNvPr>
          <p:cNvSpPr/>
          <p:nvPr/>
        </p:nvSpPr>
        <p:spPr>
          <a:xfrm>
            <a:off x="3865864" y="6923392"/>
            <a:ext cx="496302" cy="30878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0B470233-891F-29ED-381C-6A5AC34EB5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978" y="8107565"/>
            <a:ext cx="3071189" cy="1942578"/>
          </a:xfrm>
          <a:prstGeom prst="rect">
            <a:avLst/>
          </a:prstGeom>
        </p:spPr>
      </p:pic>
      <p:sp>
        <p:nvSpPr>
          <p:cNvPr id="58" name="Google Shape;175;g14b75e4c2d3_0_22">
            <a:extLst>
              <a:ext uri="{FF2B5EF4-FFF2-40B4-BE49-F238E27FC236}">
                <a16:creationId xmlns:a16="http://schemas.microsoft.com/office/drawing/2014/main" id="{AB5FE9D1-03D9-DE1E-0F75-C906CBB19C78}"/>
              </a:ext>
            </a:extLst>
          </p:cNvPr>
          <p:cNvSpPr txBox="1"/>
          <p:nvPr/>
        </p:nvSpPr>
        <p:spPr>
          <a:xfrm>
            <a:off x="3885414" y="8646049"/>
            <a:ext cx="360935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A 4t A hi ha més persones a qui els agrada llegir.</a:t>
            </a:r>
          </a:p>
        </p:txBody>
      </p:sp>
      <p:sp>
        <p:nvSpPr>
          <p:cNvPr id="59" name="Google Shape;175;g14b75e4c2d3_0_22">
            <a:extLst>
              <a:ext uri="{FF2B5EF4-FFF2-40B4-BE49-F238E27FC236}">
                <a16:creationId xmlns:a16="http://schemas.microsoft.com/office/drawing/2014/main" id="{0F308352-7379-9375-4ABC-3B457229FF16}"/>
              </a:ext>
            </a:extLst>
          </p:cNvPr>
          <p:cNvSpPr txBox="1"/>
          <p:nvPr/>
        </p:nvSpPr>
        <p:spPr>
          <a:xfrm>
            <a:off x="3885413" y="9003388"/>
            <a:ext cx="360935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A 4t B hi ha més alumnes.</a:t>
            </a:r>
          </a:p>
        </p:txBody>
      </p:sp>
      <p:sp>
        <p:nvSpPr>
          <p:cNvPr id="60" name="Google Shape;175;g14b75e4c2d3_0_22">
            <a:extLst>
              <a:ext uri="{FF2B5EF4-FFF2-40B4-BE49-F238E27FC236}">
                <a16:creationId xmlns:a16="http://schemas.microsoft.com/office/drawing/2014/main" id="{3007F15D-9F71-092A-ACE2-D020758EF3B6}"/>
              </a:ext>
            </a:extLst>
          </p:cNvPr>
          <p:cNvSpPr txBox="1"/>
          <p:nvPr/>
        </p:nvSpPr>
        <p:spPr>
          <a:xfrm>
            <a:off x="3885413" y="9376075"/>
            <a:ext cx="360935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A 4t B hi ha 13 persones a qui els agrada llegir.</a:t>
            </a:r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DFF3500A-559A-94C4-2FC2-A1F47C02080D}"/>
              </a:ext>
            </a:extLst>
          </p:cNvPr>
          <p:cNvSpPr/>
          <p:nvPr/>
        </p:nvSpPr>
        <p:spPr>
          <a:xfrm>
            <a:off x="3641318" y="8741094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D5022B0D-DC8C-6F37-B0A6-435D33B8E569}"/>
              </a:ext>
            </a:extLst>
          </p:cNvPr>
          <p:cNvSpPr/>
          <p:nvPr/>
        </p:nvSpPr>
        <p:spPr>
          <a:xfrm>
            <a:off x="3634640" y="9098598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Rectángulo: esquinas redondeadas 62">
            <a:extLst>
              <a:ext uri="{FF2B5EF4-FFF2-40B4-BE49-F238E27FC236}">
                <a16:creationId xmlns:a16="http://schemas.microsoft.com/office/drawing/2014/main" id="{3EF6872F-6C86-D1F2-1453-902FACC6A86D}"/>
              </a:ext>
            </a:extLst>
          </p:cNvPr>
          <p:cNvSpPr/>
          <p:nvPr/>
        </p:nvSpPr>
        <p:spPr>
          <a:xfrm>
            <a:off x="3634640" y="9455937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Google Shape;175;g14b75e4c2d3_0_22">
            <a:extLst>
              <a:ext uri="{FF2B5EF4-FFF2-40B4-BE49-F238E27FC236}">
                <a16:creationId xmlns:a16="http://schemas.microsoft.com/office/drawing/2014/main" id="{B8AB7682-238A-5A4A-932D-5E63F741DCE5}"/>
              </a:ext>
            </a:extLst>
          </p:cNvPr>
          <p:cNvSpPr txBox="1"/>
          <p:nvPr/>
        </p:nvSpPr>
        <p:spPr>
          <a:xfrm>
            <a:off x="1555585" y="2306239"/>
            <a:ext cx="124000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Formes utilitzades al joc</a:t>
            </a:r>
          </a:p>
        </p:txBody>
      </p:sp>
      <p:sp>
        <p:nvSpPr>
          <p:cNvPr id="7" name="Google Shape;175;g14b75e4c2d3_0_22">
            <a:extLst>
              <a:ext uri="{FF2B5EF4-FFF2-40B4-BE49-F238E27FC236}">
                <a16:creationId xmlns:a16="http://schemas.microsoft.com/office/drawing/2014/main" id="{90689883-1CFF-4AA0-3776-A521CCE0A6AE}"/>
              </a:ext>
            </a:extLst>
          </p:cNvPr>
          <p:cNvSpPr txBox="1"/>
          <p:nvPr/>
        </p:nvSpPr>
        <p:spPr>
          <a:xfrm>
            <a:off x="790575" y="2349101"/>
            <a:ext cx="795338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700" dirty="0"/>
          </a:p>
        </p:txBody>
      </p:sp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C5A64C5A-BB39-51BD-4B38-1C3AD5D3A9D8}"/>
              </a:ext>
            </a:extLst>
          </p:cNvPr>
          <p:cNvSpPr txBox="1"/>
          <p:nvPr/>
        </p:nvSpPr>
        <p:spPr>
          <a:xfrm>
            <a:off x="2671762" y="2368151"/>
            <a:ext cx="485776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700" dirty="0"/>
          </a:p>
        </p:txBody>
      </p:sp>
      <p:sp>
        <p:nvSpPr>
          <p:cNvPr id="11" name="Google Shape;175;g14b75e4c2d3_0_22">
            <a:extLst>
              <a:ext uri="{FF2B5EF4-FFF2-40B4-BE49-F238E27FC236}">
                <a16:creationId xmlns:a16="http://schemas.microsoft.com/office/drawing/2014/main" id="{D2276863-A964-9327-8EF6-F5703C825220}"/>
              </a:ext>
            </a:extLst>
          </p:cNvPr>
          <p:cNvSpPr txBox="1"/>
          <p:nvPr/>
        </p:nvSpPr>
        <p:spPr>
          <a:xfrm>
            <a:off x="650708" y="2572938"/>
            <a:ext cx="511340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Cercle</a:t>
            </a:r>
          </a:p>
        </p:txBody>
      </p:sp>
      <p:sp>
        <p:nvSpPr>
          <p:cNvPr id="15" name="Google Shape;175;g14b75e4c2d3_0_22">
            <a:extLst>
              <a:ext uri="{FF2B5EF4-FFF2-40B4-BE49-F238E27FC236}">
                <a16:creationId xmlns:a16="http://schemas.microsoft.com/office/drawing/2014/main" id="{578CAD68-EFC4-0CC8-7E96-09E3004FDBAA}"/>
              </a:ext>
            </a:extLst>
          </p:cNvPr>
          <p:cNvSpPr txBox="1"/>
          <p:nvPr/>
        </p:nvSpPr>
        <p:spPr>
          <a:xfrm>
            <a:off x="650708" y="2858690"/>
            <a:ext cx="668502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Quadrat</a:t>
            </a:r>
          </a:p>
        </p:txBody>
      </p:sp>
      <p:sp>
        <p:nvSpPr>
          <p:cNvPr id="16" name="Google Shape;175;g14b75e4c2d3_0_22">
            <a:extLst>
              <a:ext uri="{FF2B5EF4-FFF2-40B4-BE49-F238E27FC236}">
                <a16:creationId xmlns:a16="http://schemas.microsoft.com/office/drawing/2014/main" id="{79BF514B-3C53-6BA3-873B-66FDBC6CA8EC}"/>
              </a:ext>
            </a:extLst>
          </p:cNvPr>
          <p:cNvSpPr txBox="1"/>
          <p:nvPr/>
        </p:nvSpPr>
        <p:spPr>
          <a:xfrm>
            <a:off x="650708" y="3111102"/>
            <a:ext cx="668502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Triangle</a:t>
            </a:r>
          </a:p>
        </p:txBody>
      </p:sp>
      <p:sp>
        <p:nvSpPr>
          <p:cNvPr id="17" name="Google Shape;175;g14b75e4c2d3_0_22">
            <a:extLst>
              <a:ext uri="{FF2B5EF4-FFF2-40B4-BE49-F238E27FC236}">
                <a16:creationId xmlns:a16="http://schemas.microsoft.com/office/drawing/2014/main" id="{F48A26BA-39BF-5BEC-FF40-D7CA0D48ED87}"/>
              </a:ext>
            </a:extLst>
          </p:cNvPr>
          <p:cNvSpPr txBox="1"/>
          <p:nvPr/>
        </p:nvSpPr>
        <p:spPr>
          <a:xfrm>
            <a:off x="650708" y="3392090"/>
            <a:ext cx="668502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Creu</a:t>
            </a:r>
          </a:p>
        </p:txBody>
      </p:sp>
      <p:sp>
        <p:nvSpPr>
          <p:cNvPr id="20" name="Google Shape;175;g14b75e4c2d3_0_22">
            <a:extLst>
              <a:ext uri="{FF2B5EF4-FFF2-40B4-BE49-F238E27FC236}">
                <a16:creationId xmlns:a16="http://schemas.microsoft.com/office/drawing/2014/main" id="{F5F7D787-7CFD-A76E-D8E9-9A9B34A8E074}"/>
              </a:ext>
            </a:extLst>
          </p:cNvPr>
          <p:cNvSpPr txBox="1"/>
          <p:nvPr/>
        </p:nvSpPr>
        <p:spPr>
          <a:xfrm>
            <a:off x="750720" y="4539854"/>
            <a:ext cx="458955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Cotxe</a:t>
            </a:r>
          </a:p>
        </p:txBody>
      </p:sp>
      <p:sp>
        <p:nvSpPr>
          <p:cNvPr id="21" name="Google Shape;175;g14b75e4c2d3_0_22">
            <a:extLst>
              <a:ext uri="{FF2B5EF4-FFF2-40B4-BE49-F238E27FC236}">
                <a16:creationId xmlns:a16="http://schemas.microsoft.com/office/drawing/2014/main" id="{151B6D24-C251-CB16-E133-DEFA34660E45}"/>
              </a:ext>
            </a:extLst>
          </p:cNvPr>
          <p:cNvSpPr txBox="1"/>
          <p:nvPr/>
        </p:nvSpPr>
        <p:spPr>
          <a:xfrm>
            <a:off x="717384" y="4811314"/>
            <a:ext cx="511342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Nombre</a:t>
            </a:r>
          </a:p>
        </p:txBody>
      </p:sp>
      <p:sp>
        <p:nvSpPr>
          <p:cNvPr id="23" name="Google Shape;175;g14b75e4c2d3_0_22">
            <a:extLst>
              <a:ext uri="{FF2B5EF4-FFF2-40B4-BE49-F238E27FC236}">
                <a16:creationId xmlns:a16="http://schemas.microsoft.com/office/drawing/2014/main" id="{3A705A4A-4F36-8DF1-4846-3DFB755938A9}"/>
              </a:ext>
            </a:extLst>
          </p:cNvPr>
          <p:cNvSpPr txBox="1"/>
          <p:nvPr/>
        </p:nvSpPr>
        <p:spPr>
          <a:xfrm>
            <a:off x="1217446" y="5730480"/>
            <a:ext cx="1020930" cy="292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Pàgines llegides </a:t>
            </a:r>
          </a:p>
        </p:txBody>
      </p:sp>
      <p:sp>
        <p:nvSpPr>
          <p:cNvPr id="26" name="Google Shape;175;g14b75e4c2d3_0_22">
            <a:extLst>
              <a:ext uri="{FF2B5EF4-FFF2-40B4-BE49-F238E27FC236}">
                <a16:creationId xmlns:a16="http://schemas.microsoft.com/office/drawing/2014/main" id="{32E5546C-56FE-BAFE-CCAC-9335A1A79318}"/>
              </a:ext>
            </a:extLst>
          </p:cNvPr>
          <p:cNvSpPr txBox="1"/>
          <p:nvPr/>
        </p:nvSpPr>
        <p:spPr>
          <a:xfrm>
            <a:off x="1188870" y="7316389"/>
            <a:ext cx="1311441" cy="292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Dl.            Dm.           Dc.       </a:t>
            </a:r>
          </a:p>
        </p:txBody>
      </p:sp>
      <p:sp>
        <p:nvSpPr>
          <p:cNvPr id="28" name="Google Shape;175;g14b75e4c2d3_0_22">
            <a:extLst>
              <a:ext uri="{FF2B5EF4-FFF2-40B4-BE49-F238E27FC236}">
                <a16:creationId xmlns:a16="http://schemas.microsoft.com/office/drawing/2014/main" id="{A7896D81-A1CA-C51A-C197-747CFF66E9D2}"/>
              </a:ext>
            </a:extLst>
          </p:cNvPr>
          <p:cNvSpPr txBox="1"/>
          <p:nvPr/>
        </p:nvSpPr>
        <p:spPr>
          <a:xfrm>
            <a:off x="1593684" y="8211743"/>
            <a:ext cx="1020930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T’agrada llegir?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n 50">
            <a:extLst>
              <a:ext uri="{FF2B5EF4-FFF2-40B4-BE49-F238E27FC236}">
                <a16:creationId xmlns:a16="http://schemas.microsoft.com/office/drawing/2014/main" id="{0B08A1A5-0082-F985-E8AB-1D707B603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60" y="7266296"/>
            <a:ext cx="1324697" cy="1350799"/>
          </a:xfrm>
          <a:prstGeom prst="rect">
            <a:avLst/>
          </a:prstGeom>
        </p:spPr>
      </p:pic>
      <p:pic>
        <p:nvPicPr>
          <p:cNvPr id="133" name="Imagen 132">
            <a:extLst>
              <a:ext uri="{FF2B5EF4-FFF2-40B4-BE49-F238E27FC236}">
                <a16:creationId xmlns:a16="http://schemas.microsoft.com/office/drawing/2014/main" id="{3BFC1C7F-D9FE-34A0-007D-AC056038F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19" y="8793529"/>
            <a:ext cx="1708408" cy="1376366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18972" y="4706865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Escriu 3 dades qualitatives i 3 quantitatives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20767" y="3639853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Escriu quantes persones han escollit la resta de mascotes 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80373" y="6819875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</a:t>
            </a:r>
            <a:r>
              <a:rPr lang="ca-ES" sz="1200" b="1" dirty="0">
                <a:solidFill>
                  <a:srgbClr val="333333"/>
                </a:solidFill>
              </a:rPr>
              <a:t>Observa la ruleta i marca amb una creu quin color té menys probabilitat de sortir </a:t>
            </a:r>
            <a:br>
              <a:rPr lang="ca-ES" sz="1200" b="1" dirty="0">
                <a:solidFill>
                  <a:srgbClr val="333333"/>
                </a:solidFill>
              </a:rPr>
            </a:b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14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767" y="2089188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5. Han preguntat a 100 persones quina és la seva mascota favorita. Quantes persones tenen els peixos com a mascota favorita? (1 punt)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452109" y="8566643"/>
            <a:ext cx="6466293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9. </a:t>
            </a:r>
            <a:r>
              <a:rPr lang="ca-ES" sz="1200" b="1" dirty="0">
                <a:solidFill>
                  <a:srgbClr val="333333"/>
                </a:solidFill>
              </a:rPr>
              <a:t>De quin color és el peix que tindràs més possibilitats d'agafar?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8F8BC2D-CC83-1731-1FCD-92D4BA1A09B4}"/>
              </a:ext>
            </a:extLst>
          </p:cNvPr>
          <p:cNvSpPr/>
          <p:nvPr/>
        </p:nvSpPr>
        <p:spPr>
          <a:xfrm>
            <a:off x="2155471" y="8024422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78D75E9-9182-72D3-95BD-D4A6A95D51D0}"/>
              </a:ext>
            </a:extLst>
          </p:cNvPr>
          <p:cNvSpPr/>
          <p:nvPr/>
        </p:nvSpPr>
        <p:spPr>
          <a:xfrm>
            <a:off x="3382668" y="8025745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86D0166-3A21-5BDF-1B7C-60A994A288DE}"/>
              </a:ext>
            </a:extLst>
          </p:cNvPr>
          <p:cNvSpPr/>
          <p:nvPr/>
        </p:nvSpPr>
        <p:spPr>
          <a:xfrm>
            <a:off x="4650005" y="8025744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Google Shape;175;g14b75e4c2d3_0_22">
            <a:extLst>
              <a:ext uri="{FF2B5EF4-FFF2-40B4-BE49-F238E27FC236}">
                <a16:creationId xmlns:a16="http://schemas.microsoft.com/office/drawing/2014/main" id="{C7454699-774E-1EFF-F5D7-ADBD48B54A56}"/>
              </a:ext>
            </a:extLst>
          </p:cNvPr>
          <p:cNvSpPr txBox="1"/>
          <p:nvPr/>
        </p:nvSpPr>
        <p:spPr>
          <a:xfrm>
            <a:off x="3833812" y="2880560"/>
            <a:ext cx="372586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persones tenen els peixos com a mascota favorita.</a:t>
            </a:r>
          </a:p>
        </p:txBody>
      </p:sp>
      <p:sp>
        <p:nvSpPr>
          <p:cNvPr id="18" name="Google Shape;175;g14b75e4c2d3_0_22">
            <a:extLst>
              <a:ext uri="{FF2B5EF4-FFF2-40B4-BE49-F238E27FC236}">
                <a16:creationId xmlns:a16="http://schemas.microsoft.com/office/drawing/2014/main" id="{2988A43E-BDD4-84B0-2D6B-01E54F29A94B}"/>
              </a:ext>
            </a:extLst>
          </p:cNvPr>
          <p:cNvSpPr txBox="1"/>
          <p:nvPr/>
        </p:nvSpPr>
        <p:spPr>
          <a:xfrm>
            <a:off x="3674674" y="7941208"/>
            <a:ext cx="94792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Groc</a:t>
            </a:r>
          </a:p>
        </p:txBody>
      </p:sp>
      <p:sp>
        <p:nvSpPr>
          <p:cNvPr id="19" name="Google Shape;175;g14b75e4c2d3_0_22">
            <a:extLst>
              <a:ext uri="{FF2B5EF4-FFF2-40B4-BE49-F238E27FC236}">
                <a16:creationId xmlns:a16="http://schemas.microsoft.com/office/drawing/2014/main" id="{7CBF8929-DA5C-AEC7-A4DA-E26A0AB391A0}"/>
              </a:ext>
            </a:extLst>
          </p:cNvPr>
          <p:cNvSpPr txBox="1"/>
          <p:nvPr/>
        </p:nvSpPr>
        <p:spPr>
          <a:xfrm>
            <a:off x="4911183" y="7949158"/>
            <a:ext cx="110861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Vermell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649EC83-6C30-C1A1-EC9D-72BC1DDF95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544" y="2527477"/>
            <a:ext cx="1468501" cy="108575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4E22570-D27D-89C9-FD80-5114704AC9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9374" y="2730162"/>
            <a:ext cx="1571625" cy="581025"/>
          </a:xfrm>
          <a:prstGeom prst="rect">
            <a:avLst/>
          </a:prstGeom>
        </p:spPr>
      </p:pic>
      <p:sp>
        <p:nvSpPr>
          <p:cNvPr id="24" name="Google Shape;167;g14b75e4c2d3_0_22">
            <a:extLst>
              <a:ext uri="{FF2B5EF4-FFF2-40B4-BE49-F238E27FC236}">
                <a16:creationId xmlns:a16="http://schemas.microsoft.com/office/drawing/2014/main" id="{FFE6A8C4-0886-C8A5-F557-9A01124160C9}"/>
              </a:ext>
            </a:extLst>
          </p:cNvPr>
          <p:cNvSpPr/>
          <p:nvPr/>
        </p:nvSpPr>
        <p:spPr>
          <a:xfrm>
            <a:off x="656509" y="5131293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67;g14b75e4c2d3_0_22">
            <a:extLst>
              <a:ext uri="{FF2B5EF4-FFF2-40B4-BE49-F238E27FC236}">
                <a16:creationId xmlns:a16="http://schemas.microsoft.com/office/drawing/2014/main" id="{B0323866-70A4-16B3-C842-58DF4D359BFD}"/>
              </a:ext>
            </a:extLst>
          </p:cNvPr>
          <p:cNvSpPr/>
          <p:nvPr/>
        </p:nvSpPr>
        <p:spPr>
          <a:xfrm>
            <a:off x="656509" y="5588262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67;g14b75e4c2d3_0_22">
            <a:extLst>
              <a:ext uri="{FF2B5EF4-FFF2-40B4-BE49-F238E27FC236}">
                <a16:creationId xmlns:a16="http://schemas.microsoft.com/office/drawing/2014/main" id="{C6639B09-3E86-B119-4B8F-64CC2CF6DCCA}"/>
              </a:ext>
            </a:extLst>
          </p:cNvPr>
          <p:cNvSpPr/>
          <p:nvPr/>
        </p:nvSpPr>
        <p:spPr>
          <a:xfrm>
            <a:off x="656509" y="6052961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67;g14b75e4c2d3_0_22">
            <a:extLst>
              <a:ext uri="{FF2B5EF4-FFF2-40B4-BE49-F238E27FC236}">
                <a16:creationId xmlns:a16="http://schemas.microsoft.com/office/drawing/2014/main" id="{DB8060F5-CC03-53EA-A432-828C3653E389}"/>
              </a:ext>
            </a:extLst>
          </p:cNvPr>
          <p:cNvSpPr/>
          <p:nvPr/>
        </p:nvSpPr>
        <p:spPr>
          <a:xfrm>
            <a:off x="3036022" y="5136097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67;g14b75e4c2d3_0_22">
            <a:extLst>
              <a:ext uri="{FF2B5EF4-FFF2-40B4-BE49-F238E27FC236}">
                <a16:creationId xmlns:a16="http://schemas.microsoft.com/office/drawing/2014/main" id="{322AE032-365D-C813-AEC8-E58DBDAB3B7C}"/>
              </a:ext>
            </a:extLst>
          </p:cNvPr>
          <p:cNvSpPr/>
          <p:nvPr/>
        </p:nvSpPr>
        <p:spPr>
          <a:xfrm>
            <a:off x="3036022" y="5593066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67;g14b75e4c2d3_0_22">
            <a:extLst>
              <a:ext uri="{FF2B5EF4-FFF2-40B4-BE49-F238E27FC236}">
                <a16:creationId xmlns:a16="http://schemas.microsoft.com/office/drawing/2014/main" id="{962D92CC-2D28-8B90-E16E-F855438C26A7}"/>
              </a:ext>
            </a:extLst>
          </p:cNvPr>
          <p:cNvSpPr/>
          <p:nvPr/>
        </p:nvSpPr>
        <p:spPr>
          <a:xfrm>
            <a:off x="3036022" y="6057765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75;g14b75e4c2d3_0_22">
            <a:extLst>
              <a:ext uri="{FF2B5EF4-FFF2-40B4-BE49-F238E27FC236}">
                <a16:creationId xmlns:a16="http://schemas.microsoft.com/office/drawing/2014/main" id="{0A1036B2-57DC-99A3-9854-C77B1D8F0593}"/>
              </a:ext>
            </a:extLst>
          </p:cNvPr>
          <p:cNvSpPr txBox="1"/>
          <p:nvPr/>
        </p:nvSpPr>
        <p:spPr>
          <a:xfrm>
            <a:off x="659811" y="3930718"/>
            <a:ext cx="103945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Gossos </a:t>
            </a:r>
            <a:r>
              <a:rPr lang="ca-ES" sz="1200">
                <a:sym typeface="Wingdings" panose="05000000000000000000" pitchFamily="2" charset="2"/>
              </a:rPr>
              <a:t></a:t>
            </a:r>
            <a:r>
              <a:rPr lang="ca-ES" sz="1200"/>
              <a:t> </a:t>
            </a:r>
          </a:p>
        </p:txBody>
      </p:sp>
      <p:sp>
        <p:nvSpPr>
          <p:cNvPr id="36" name="Google Shape;175;g14b75e4c2d3_0_22">
            <a:extLst>
              <a:ext uri="{FF2B5EF4-FFF2-40B4-BE49-F238E27FC236}">
                <a16:creationId xmlns:a16="http://schemas.microsoft.com/office/drawing/2014/main" id="{B416C7AE-AE4A-9CCF-23A9-AF8B592CDAC5}"/>
              </a:ext>
            </a:extLst>
          </p:cNvPr>
          <p:cNvSpPr txBox="1"/>
          <p:nvPr/>
        </p:nvSpPr>
        <p:spPr>
          <a:xfrm>
            <a:off x="2721987" y="3930405"/>
            <a:ext cx="103945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Gats </a:t>
            </a:r>
            <a:r>
              <a:rPr lang="ca-ES" sz="1200">
                <a:sym typeface="Wingdings" panose="05000000000000000000" pitchFamily="2" charset="2"/>
              </a:rPr>
              <a:t></a:t>
            </a:r>
            <a:r>
              <a:rPr lang="ca-ES" sz="1200"/>
              <a:t> </a:t>
            </a:r>
          </a:p>
        </p:txBody>
      </p:sp>
      <p:sp>
        <p:nvSpPr>
          <p:cNvPr id="38" name="Google Shape;175;g14b75e4c2d3_0_22">
            <a:extLst>
              <a:ext uri="{FF2B5EF4-FFF2-40B4-BE49-F238E27FC236}">
                <a16:creationId xmlns:a16="http://schemas.microsoft.com/office/drawing/2014/main" id="{F7BC8876-CBB8-16AB-D6CC-B390D78795FB}"/>
              </a:ext>
            </a:extLst>
          </p:cNvPr>
          <p:cNvSpPr txBox="1"/>
          <p:nvPr/>
        </p:nvSpPr>
        <p:spPr>
          <a:xfrm>
            <a:off x="4622598" y="3946654"/>
            <a:ext cx="103945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Ocells </a:t>
            </a:r>
            <a:r>
              <a:rPr lang="ca-ES" sz="1200">
                <a:sym typeface="Wingdings" panose="05000000000000000000" pitchFamily="2" charset="2"/>
              </a:rPr>
              <a:t></a:t>
            </a:r>
            <a:r>
              <a:rPr lang="ca-ES" sz="1200"/>
              <a:t> </a:t>
            </a:r>
          </a:p>
        </p:txBody>
      </p:sp>
      <p:sp>
        <p:nvSpPr>
          <p:cNvPr id="43" name="Google Shape;167;g14b75e4c2d3_0_22">
            <a:extLst>
              <a:ext uri="{FF2B5EF4-FFF2-40B4-BE49-F238E27FC236}">
                <a16:creationId xmlns:a16="http://schemas.microsoft.com/office/drawing/2014/main" id="{EF4F888B-DBCE-615C-5AD3-93E2D75F05FC}"/>
              </a:ext>
            </a:extLst>
          </p:cNvPr>
          <p:cNvSpPr/>
          <p:nvPr/>
        </p:nvSpPr>
        <p:spPr>
          <a:xfrm>
            <a:off x="1477489" y="3946376"/>
            <a:ext cx="443544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167;g14b75e4c2d3_0_22">
            <a:extLst>
              <a:ext uri="{FF2B5EF4-FFF2-40B4-BE49-F238E27FC236}">
                <a16:creationId xmlns:a16="http://schemas.microsoft.com/office/drawing/2014/main" id="{D22858D5-AF6E-F6C9-D0C8-67803ABAFCE6}"/>
              </a:ext>
            </a:extLst>
          </p:cNvPr>
          <p:cNvSpPr/>
          <p:nvPr/>
        </p:nvSpPr>
        <p:spPr>
          <a:xfrm>
            <a:off x="3454540" y="3923862"/>
            <a:ext cx="443544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167;g14b75e4c2d3_0_22">
            <a:extLst>
              <a:ext uri="{FF2B5EF4-FFF2-40B4-BE49-F238E27FC236}">
                <a16:creationId xmlns:a16="http://schemas.microsoft.com/office/drawing/2014/main" id="{84280155-DE19-C1B5-B490-0C677552FE5C}"/>
              </a:ext>
            </a:extLst>
          </p:cNvPr>
          <p:cNvSpPr/>
          <p:nvPr/>
        </p:nvSpPr>
        <p:spPr>
          <a:xfrm>
            <a:off x="5501265" y="3955237"/>
            <a:ext cx="443544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75;g14b75e4c2d3_0_22">
            <a:extLst>
              <a:ext uri="{FF2B5EF4-FFF2-40B4-BE49-F238E27FC236}">
                <a16:creationId xmlns:a16="http://schemas.microsoft.com/office/drawing/2014/main" id="{78D3B3E9-2D84-4DA9-F166-59CA8E185B36}"/>
              </a:ext>
            </a:extLst>
          </p:cNvPr>
          <p:cNvSpPr txBox="1"/>
          <p:nvPr/>
        </p:nvSpPr>
        <p:spPr>
          <a:xfrm>
            <a:off x="2470231" y="7948982"/>
            <a:ext cx="94792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Blau</a:t>
            </a:r>
          </a:p>
        </p:txBody>
      </p:sp>
      <p:sp>
        <p:nvSpPr>
          <p:cNvPr id="134" name="Google Shape;175;g14b75e4c2d3_0_22">
            <a:extLst>
              <a:ext uri="{FF2B5EF4-FFF2-40B4-BE49-F238E27FC236}">
                <a16:creationId xmlns:a16="http://schemas.microsoft.com/office/drawing/2014/main" id="{5877902D-A6B2-0458-3D11-DD058EB5CEE7}"/>
              </a:ext>
            </a:extLst>
          </p:cNvPr>
          <p:cNvSpPr txBox="1"/>
          <p:nvPr/>
        </p:nvSpPr>
        <p:spPr>
          <a:xfrm>
            <a:off x="2749450" y="9243576"/>
            <a:ext cx="457629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Tindré més possibilitats d'agafar el peix                       .     </a:t>
            </a:r>
          </a:p>
        </p:txBody>
      </p:sp>
      <p:sp>
        <p:nvSpPr>
          <p:cNvPr id="135" name="Google Shape;167;g14b75e4c2d3_0_22">
            <a:extLst>
              <a:ext uri="{FF2B5EF4-FFF2-40B4-BE49-F238E27FC236}">
                <a16:creationId xmlns:a16="http://schemas.microsoft.com/office/drawing/2014/main" id="{BE0E1DC7-9B52-4ECF-6F49-198C5D5E5BC6}"/>
              </a:ext>
            </a:extLst>
          </p:cNvPr>
          <p:cNvSpPr/>
          <p:nvPr/>
        </p:nvSpPr>
        <p:spPr>
          <a:xfrm>
            <a:off x="5571441" y="9276807"/>
            <a:ext cx="896717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B10B56-88C4-45DA-F8C9-62524D712524}"/>
              </a:ext>
            </a:extLst>
          </p:cNvPr>
          <p:cNvSpPr txBox="1"/>
          <p:nvPr/>
        </p:nvSpPr>
        <p:spPr>
          <a:xfrm>
            <a:off x="1922861" y="2789336"/>
            <a:ext cx="629839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05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Gossos</a:t>
            </a:r>
            <a:endParaRPr lang="es-ES" sz="105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8643BED-AFE1-7A23-5EDD-7594BAE64502}"/>
              </a:ext>
            </a:extLst>
          </p:cNvPr>
          <p:cNvSpPr txBox="1"/>
          <p:nvPr/>
        </p:nvSpPr>
        <p:spPr>
          <a:xfrm>
            <a:off x="2780111" y="2794099"/>
            <a:ext cx="510777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05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Gats</a:t>
            </a:r>
            <a:endParaRPr lang="es-ES" sz="105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E768C5A-4CFD-976D-FAED-46805EADB0C0}"/>
              </a:ext>
            </a:extLst>
          </p:cNvPr>
          <p:cNvSpPr txBox="1"/>
          <p:nvPr/>
        </p:nvSpPr>
        <p:spPr>
          <a:xfrm>
            <a:off x="1913336" y="3022699"/>
            <a:ext cx="596502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05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Ocells</a:t>
            </a:r>
            <a:endParaRPr lang="es-ES" sz="105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747DE1D-78D1-6F3E-DB1B-D15E5AAB5994}"/>
              </a:ext>
            </a:extLst>
          </p:cNvPr>
          <p:cNvSpPr txBox="1"/>
          <p:nvPr/>
        </p:nvSpPr>
        <p:spPr>
          <a:xfrm>
            <a:off x="2789636" y="3017937"/>
            <a:ext cx="567927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05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Peixos</a:t>
            </a:r>
            <a:endParaRPr lang="es-ES" sz="1050" dirty="0"/>
          </a:p>
        </p:txBody>
      </p:sp>
      <p:sp>
        <p:nvSpPr>
          <p:cNvPr id="22" name="Google Shape;167;g14b75e4c2d3_0_22">
            <a:extLst>
              <a:ext uri="{FF2B5EF4-FFF2-40B4-BE49-F238E27FC236}">
                <a16:creationId xmlns:a16="http://schemas.microsoft.com/office/drawing/2014/main" id="{EF524417-61FB-BA16-48BE-BE77C3CAFE84}"/>
              </a:ext>
            </a:extLst>
          </p:cNvPr>
          <p:cNvSpPr/>
          <p:nvPr/>
        </p:nvSpPr>
        <p:spPr>
          <a:xfrm>
            <a:off x="3449357" y="2901267"/>
            <a:ext cx="443544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C48738-1870-4FE5-9EEA-FAD0064222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8412</TotalTime>
  <Words>297</Words>
  <Application>Microsoft Office PowerPoint</Application>
  <PresentationFormat>Personalizado</PresentationFormat>
  <Paragraphs>44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Wingdings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61</cp:revision>
  <dcterms:created xsi:type="dcterms:W3CDTF">2022-01-03T10:00:59Z</dcterms:created>
  <dcterms:modified xsi:type="dcterms:W3CDTF">2024-11-19T08:27:56Z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