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1309B-52AD-430B-B1DD-9BA56C1C5378}" v="98" dt="2022-02-09T10:15:36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t>20-11-2024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fgeronde rechthoek 113">
            <a:extLst>
              <a:ext uri="{FF2B5EF4-FFF2-40B4-BE49-F238E27FC236}">
                <a16:creationId xmlns:a16="http://schemas.microsoft.com/office/drawing/2014/main" id="{63810DB9-25BF-FC2F-EC7A-B26A71E3E611}"/>
              </a:ext>
            </a:extLst>
          </p:cNvPr>
          <p:cNvSpPr/>
          <p:nvPr/>
        </p:nvSpPr>
        <p:spPr>
          <a:xfrm>
            <a:off x="4135235" y="4361917"/>
            <a:ext cx="294354" cy="25318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1" name="Imagen 60">
            <a:extLst>
              <a:ext uri="{FF2B5EF4-FFF2-40B4-BE49-F238E27FC236}">
                <a16:creationId xmlns:a16="http://schemas.microsoft.com/office/drawing/2014/main" id="{866CF607-0C56-16D6-0CBF-D47606371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863" y="7224713"/>
            <a:ext cx="1434656" cy="106104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100894E-F86F-353E-113C-EB45BF550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495" y="2476823"/>
            <a:ext cx="2380394" cy="1141388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/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2 6è.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44739" y="2168114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1. Quants diners hi ha? Escriu-ho en forma de decimal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678460" y="3954230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2. Indica el valor de la xifra corresponent en cada cas (1 punt):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80784" y="5017543"/>
            <a:ext cx="6332334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La Sandra vol comprar 100 samarretes per a la seva escola de dansa. Si cada samarreta val 8,75 €, quant es gastarà en total? (1 punt):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B2D7674-C7D5-49A2-1D10-FCFE6248427A}"/>
              </a:ext>
            </a:extLst>
          </p:cNvPr>
          <p:cNvSpPr txBox="1"/>
          <p:nvPr/>
        </p:nvSpPr>
        <p:spPr>
          <a:xfrm>
            <a:off x="1884813" y="4354608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Dècimes: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702D6F2-594E-6FED-9618-4E117A99EE32}"/>
              </a:ext>
            </a:extLst>
          </p:cNvPr>
          <p:cNvSpPr txBox="1"/>
          <p:nvPr/>
        </p:nvSpPr>
        <p:spPr>
          <a:xfrm>
            <a:off x="3221270" y="2850281"/>
            <a:ext cx="4206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Hi ha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EB5B188-F170-AC98-3071-6D18391B50EE}"/>
              </a:ext>
            </a:extLst>
          </p:cNvPr>
          <p:cNvSpPr txBox="1"/>
          <p:nvPr/>
        </p:nvSpPr>
        <p:spPr>
          <a:xfrm>
            <a:off x="879411" y="4288506"/>
            <a:ext cx="768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000">
                <a:latin typeface="ABeZeh"/>
              </a:rPr>
              <a:t>4,785</a:t>
            </a:r>
          </a:p>
        </p:txBody>
      </p:sp>
      <p:sp>
        <p:nvSpPr>
          <p:cNvPr id="46" name="Afgeronde rechthoek 21">
            <a:extLst>
              <a:ext uri="{FF2B5EF4-FFF2-40B4-BE49-F238E27FC236}">
                <a16:creationId xmlns:a16="http://schemas.microsoft.com/office/drawing/2014/main" id="{CAA3684C-C6CE-006D-A502-7775AB60A404}"/>
              </a:ext>
            </a:extLst>
          </p:cNvPr>
          <p:cNvSpPr/>
          <p:nvPr/>
        </p:nvSpPr>
        <p:spPr>
          <a:xfrm>
            <a:off x="4429589" y="5796821"/>
            <a:ext cx="39372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8BE2E5F9-7FB6-5C9A-31A0-C5FEB69920E2}"/>
              </a:ext>
            </a:extLst>
          </p:cNvPr>
          <p:cNvSpPr txBox="1"/>
          <p:nvPr/>
        </p:nvSpPr>
        <p:spPr>
          <a:xfrm>
            <a:off x="2771298" y="5857870"/>
            <a:ext cx="18952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>
                <a:latin typeface="ABeZeh"/>
              </a:rPr>
              <a:t>La Sandra es gastarà</a:t>
            </a:r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503F17E4-F598-D0A0-2393-78D19E4B3265}"/>
              </a:ext>
            </a:extLst>
          </p:cNvPr>
          <p:cNvSpPr txBox="1">
            <a:spLocks/>
          </p:cNvSpPr>
          <p:nvPr/>
        </p:nvSpPr>
        <p:spPr>
          <a:xfrm>
            <a:off x="715145" y="8477171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5. Marca amb una creu l’opció correcta (1 punt):</a:t>
            </a: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339699A5-3573-F078-E5FE-7F7663BBC13A}"/>
              </a:ext>
            </a:extLst>
          </p:cNvPr>
          <p:cNvSpPr txBox="1">
            <a:spLocks/>
          </p:cNvSpPr>
          <p:nvPr/>
        </p:nvSpPr>
        <p:spPr>
          <a:xfrm>
            <a:off x="721506" y="6789895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4. En Carles està fent manualitats amb els seus alumnes i necessita repartir una cinta de seda que fa 37,8 metres entre 10 dels alumnes. Quant li tocarà a cada un?  (1 punt).</a:t>
            </a:r>
          </a:p>
        </p:txBody>
      </p:sp>
      <p:sp>
        <p:nvSpPr>
          <p:cNvPr id="8" name="Afgeronde rechthoek 13">
            <a:extLst>
              <a:ext uri="{FF2B5EF4-FFF2-40B4-BE49-F238E27FC236}">
                <a16:creationId xmlns:a16="http://schemas.microsoft.com/office/drawing/2014/main" id="{A964472C-ED00-A380-EB51-3BA6BE520A8F}"/>
              </a:ext>
            </a:extLst>
          </p:cNvPr>
          <p:cNvSpPr/>
          <p:nvPr/>
        </p:nvSpPr>
        <p:spPr>
          <a:xfrm>
            <a:off x="3759882" y="2818835"/>
            <a:ext cx="519990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57C4ABF-CC03-7B47-0AC3-DAA628944279}"/>
              </a:ext>
            </a:extLst>
          </p:cNvPr>
          <p:cNvSpPr txBox="1"/>
          <p:nvPr/>
        </p:nvSpPr>
        <p:spPr>
          <a:xfrm>
            <a:off x="3169589" y="4350279"/>
            <a:ext cx="944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Centèsimes:</a:t>
            </a:r>
          </a:p>
        </p:txBody>
      </p:sp>
      <p:sp>
        <p:nvSpPr>
          <p:cNvPr id="32" name="Afgeronde rechthoek 113">
            <a:extLst>
              <a:ext uri="{FF2B5EF4-FFF2-40B4-BE49-F238E27FC236}">
                <a16:creationId xmlns:a16="http://schemas.microsoft.com/office/drawing/2014/main" id="{66EB641A-C808-E671-0889-28CB3A1AF43F}"/>
              </a:ext>
            </a:extLst>
          </p:cNvPr>
          <p:cNvSpPr/>
          <p:nvPr/>
        </p:nvSpPr>
        <p:spPr>
          <a:xfrm>
            <a:off x="2696054" y="4361917"/>
            <a:ext cx="294354" cy="25318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61DC799-890B-1FBB-8A1A-2829B34D231B}"/>
              </a:ext>
            </a:extLst>
          </p:cNvPr>
          <p:cNvSpPr txBox="1"/>
          <p:nvPr/>
        </p:nvSpPr>
        <p:spPr>
          <a:xfrm>
            <a:off x="4812412" y="5826636"/>
            <a:ext cx="819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dirty="0">
                <a:latin typeface="ABeZeh"/>
              </a:rPr>
              <a:t>€ en total.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CFB60F76-BA96-F19A-EB7C-923ECE9FC7EE}"/>
              </a:ext>
            </a:extLst>
          </p:cNvPr>
          <p:cNvSpPr txBox="1"/>
          <p:nvPr/>
        </p:nvSpPr>
        <p:spPr>
          <a:xfrm>
            <a:off x="951047" y="9578811"/>
            <a:ext cx="1782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75 mil·lèsimes de litre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33D1FAE-6D08-3F9D-3167-812E8CB142A0}"/>
              </a:ext>
            </a:extLst>
          </p:cNvPr>
          <p:cNvSpPr txBox="1"/>
          <p:nvPr/>
        </p:nvSpPr>
        <p:spPr>
          <a:xfrm>
            <a:off x="1635973" y="9062177"/>
            <a:ext cx="997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0,75 litres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D19A13F8-22C0-1DE4-04F5-03E53F22DDB7}"/>
              </a:ext>
            </a:extLst>
          </p:cNvPr>
          <p:cNvSpPr txBox="1"/>
          <p:nvPr/>
        </p:nvSpPr>
        <p:spPr>
          <a:xfrm>
            <a:off x="5222075" y="9554445"/>
            <a:ext cx="1776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75 centèsimes de litre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88365B7-99D3-4B4A-1F1F-6970E7947894}"/>
              </a:ext>
            </a:extLst>
          </p:cNvPr>
          <p:cNvSpPr txBox="1"/>
          <p:nvPr/>
        </p:nvSpPr>
        <p:spPr>
          <a:xfrm>
            <a:off x="4235348" y="2850281"/>
            <a:ext cx="301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€.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8CD180F-2CE5-E00E-E30B-0823E0B646FC}"/>
              </a:ext>
            </a:extLst>
          </p:cNvPr>
          <p:cNvSpPr txBox="1"/>
          <p:nvPr/>
        </p:nvSpPr>
        <p:spPr>
          <a:xfrm>
            <a:off x="4694586" y="4350279"/>
            <a:ext cx="859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Mil·lèsimes:</a:t>
            </a:r>
          </a:p>
        </p:txBody>
      </p:sp>
      <p:sp>
        <p:nvSpPr>
          <p:cNvPr id="30" name="Afgeronde rechthoek 113">
            <a:extLst>
              <a:ext uri="{FF2B5EF4-FFF2-40B4-BE49-F238E27FC236}">
                <a16:creationId xmlns:a16="http://schemas.microsoft.com/office/drawing/2014/main" id="{B6F29741-5152-EDA9-2E8B-8089CB336704}"/>
              </a:ext>
            </a:extLst>
          </p:cNvPr>
          <p:cNvSpPr/>
          <p:nvPr/>
        </p:nvSpPr>
        <p:spPr>
          <a:xfrm>
            <a:off x="5609669" y="4352314"/>
            <a:ext cx="294354" cy="253183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E880F6D8-111F-85AC-40DA-90BE0745E9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177" y="5640525"/>
            <a:ext cx="2090774" cy="609311"/>
          </a:xfrm>
          <a:prstGeom prst="rect">
            <a:avLst/>
          </a:prstGeom>
        </p:spPr>
      </p:pic>
      <p:sp>
        <p:nvSpPr>
          <p:cNvPr id="50" name="Afgeronde rechthoek 21">
            <a:extLst>
              <a:ext uri="{FF2B5EF4-FFF2-40B4-BE49-F238E27FC236}">
                <a16:creationId xmlns:a16="http://schemas.microsoft.com/office/drawing/2014/main" id="{D566F004-917E-4657-C89A-20EB22DCFF90}"/>
              </a:ext>
            </a:extLst>
          </p:cNvPr>
          <p:cNvSpPr/>
          <p:nvPr/>
        </p:nvSpPr>
        <p:spPr>
          <a:xfrm>
            <a:off x="2340228" y="7495267"/>
            <a:ext cx="39372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EEC53180-F37A-942F-8E63-1A85EF6A05EC}"/>
              </a:ext>
            </a:extLst>
          </p:cNvPr>
          <p:cNvSpPr txBox="1"/>
          <p:nvPr/>
        </p:nvSpPr>
        <p:spPr>
          <a:xfrm>
            <a:off x="702138" y="7536682"/>
            <a:ext cx="17563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>
                <a:latin typeface="ABeZeh"/>
              </a:rPr>
              <a:t>A cada un li tocaran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AE67A892-DFF3-07F1-D9EE-641A592E4E5E}"/>
              </a:ext>
            </a:extLst>
          </p:cNvPr>
          <p:cNvSpPr txBox="1"/>
          <p:nvPr/>
        </p:nvSpPr>
        <p:spPr>
          <a:xfrm>
            <a:off x="2733953" y="7545509"/>
            <a:ext cx="667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>
                <a:latin typeface="ABeZeh"/>
              </a:rPr>
              <a:t>metres.</a:t>
            </a:r>
          </a:p>
        </p:txBody>
      </p:sp>
      <p:sp>
        <p:nvSpPr>
          <p:cNvPr id="5" name="Afgeronde rechthoek 113">
            <a:extLst>
              <a:ext uri="{FF2B5EF4-FFF2-40B4-BE49-F238E27FC236}">
                <a16:creationId xmlns:a16="http://schemas.microsoft.com/office/drawing/2014/main" id="{2265108B-533A-3F6D-1799-6967C305B10B}"/>
              </a:ext>
            </a:extLst>
          </p:cNvPr>
          <p:cNvSpPr/>
          <p:nvPr/>
        </p:nvSpPr>
        <p:spPr>
          <a:xfrm>
            <a:off x="833615" y="9624183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1E8CE47-C3F5-47E5-D251-2C92A0EF23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674" y="8727916"/>
            <a:ext cx="553046" cy="826529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461AC37D-6EE5-B7A1-1739-44EF2A3452AE}"/>
              </a:ext>
            </a:extLst>
          </p:cNvPr>
          <p:cNvSpPr txBox="1"/>
          <p:nvPr/>
        </p:nvSpPr>
        <p:spPr>
          <a:xfrm>
            <a:off x="3157654" y="9553003"/>
            <a:ext cx="16547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>
                <a:latin typeface="ABeZeh"/>
              </a:rPr>
              <a:t>75 dècimes de litre</a:t>
            </a:r>
          </a:p>
        </p:txBody>
      </p:sp>
      <p:sp>
        <p:nvSpPr>
          <p:cNvPr id="24" name="Afgeronde rechthoek 113">
            <a:extLst>
              <a:ext uri="{FF2B5EF4-FFF2-40B4-BE49-F238E27FC236}">
                <a16:creationId xmlns:a16="http://schemas.microsoft.com/office/drawing/2014/main" id="{42EF7E53-6B22-C2D6-1092-A48B82B8830E}"/>
              </a:ext>
            </a:extLst>
          </p:cNvPr>
          <p:cNvSpPr/>
          <p:nvPr/>
        </p:nvSpPr>
        <p:spPr>
          <a:xfrm>
            <a:off x="3012199" y="9624183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8A807E29-D8F3-66D4-8E52-A9AC11E7E07C}"/>
              </a:ext>
            </a:extLst>
          </p:cNvPr>
          <p:cNvSpPr/>
          <p:nvPr/>
        </p:nvSpPr>
        <p:spPr>
          <a:xfrm>
            <a:off x="5061510" y="9624185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A64752E-653E-B7FB-9A8C-3E6A05DAFB4D}"/>
              </a:ext>
            </a:extLst>
          </p:cNvPr>
          <p:cNvSpPr txBox="1"/>
          <p:nvPr/>
        </p:nvSpPr>
        <p:spPr>
          <a:xfrm>
            <a:off x="5034260" y="9553002"/>
            <a:ext cx="211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solidFill>
                  <a:srgbClr val="FF33CC"/>
                </a:solidFill>
                <a:latin typeface="ABeZeh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fgeronde rechthoek 21">
            <a:extLst>
              <a:ext uri="{FF2B5EF4-FFF2-40B4-BE49-F238E27FC236}">
                <a16:creationId xmlns:a16="http://schemas.microsoft.com/office/drawing/2014/main" id="{CDC36D17-BC1D-AC5A-F48F-6E3F1A22663E}"/>
              </a:ext>
            </a:extLst>
          </p:cNvPr>
          <p:cNvSpPr/>
          <p:nvPr/>
        </p:nvSpPr>
        <p:spPr>
          <a:xfrm>
            <a:off x="3057928" y="5542336"/>
            <a:ext cx="393725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7802AE23-8D12-EDE7-AD33-4FCB134D8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63" y="7059513"/>
            <a:ext cx="4182304" cy="958759"/>
          </a:xfrm>
          <a:prstGeom prst="rect">
            <a:avLst/>
          </a:prstGeom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57503"/>
            <a:ext cx="6215065" cy="692692"/>
            <a:chOff x="628560" y="1057503"/>
            <a:chExt cx="6215065" cy="692692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22624" y="1390195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Nom i cognoms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3963625" y="1381374"/>
              <a:ext cx="2880000" cy="36000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3900820" y="1057503"/>
              <a:ext cx="1823185" cy="323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 pitchFamily="2" charset="0"/>
                  <a:ea typeface="ABeZeh" pitchFamily="2" charset="0"/>
                </a:rPr>
                <a:t>Data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620350" y="2157273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Escriu 4 nombres decimals que s’aproximin a 17 (1 punt).</a:t>
            </a:r>
          </a:p>
        </p:txBody>
      </p:sp>
      <p:sp>
        <p:nvSpPr>
          <p:cNvPr id="93" name="Ondertitel 2">
            <a:extLst>
              <a:ext uri="{FF2B5EF4-FFF2-40B4-BE49-F238E27FC236}">
                <a16:creationId xmlns:a16="http://schemas.microsoft.com/office/drawing/2014/main" id="{DE06FF0F-C793-49CB-BF30-68DAA96AD668}"/>
              </a:ext>
            </a:extLst>
          </p:cNvPr>
          <p:cNvSpPr txBox="1">
            <a:spLocks/>
          </p:cNvSpPr>
          <p:nvPr/>
        </p:nvSpPr>
        <p:spPr>
          <a:xfrm>
            <a:off x="654236" y="6779813"/>
            <a:ext cx="6158196" cy="367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Completa el nombre al qual apunta la fletxa (1 punt).</a:t>
            </a:r>
          </a:p>
        </p:txBody>
      </p:sp>
      <p:sp>
        <p:nvSpPr>
          <p:cNvPr id="97" name="Ondertitel 2">
            <a:extLst>
              <a:ext uri="{FF2B5EF4-FFF2-40B4-BE49-F238E27FC236}">
                <a16:creationId xmlns:a16="http://schemas.microsoft.com/office/drawing/2014/main" id="{FD04011D-93B4-4690-B6DD-A88194846CE6}"/>
              </a:ext>
            </a:extLst>
          </p:cNvPr>
          <p:cNvSpPr txBox="1">
            <a:spLocks/>
          </p:cNvSpPr>
          <p:nvPr/>
        </p:nvSpPr>
        <p:spPr>
          <a:xfrm>
            <a:off x="628560" y="8454142"/>
            <a:ext cx="6158196" cy="298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Encercla la zona en la qual se situa el 7,87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647330" y="3445991"/>
            <a:ext cx="6158196" cy="284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Marca amb una creu els nombres que s'arrodoneixen a 7,8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 pitchFamily="2" charset="0"/>
                <a:ea typeface="ABeZeh" pitchFamily="2" charset="0"/>
              </a:rPr>
              <a:t>Mètode Snappet. Prova 2 6è.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4AE470F7-0625-DA26-9B09-60EC28B2B502}"/>
              </a:ext>
            </a:extLst>
          </p:cNvPr>
          <p:cNvSpPr txBox="1">
            <a:spLocks/>
          </p:cNvSpPr>
          <p:nvPr/>
        </p:nvSpPr>
        <p:spPr>
          <a:xfrm>
            <a:off x="644094" y="4565879"/>
            <a:ext cx="6199531" cy="693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14000"/>
              </a:lnSpc>
              <a:spcBef>
                <a:spcPts val="0"/>
              </a:spcBef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</a:rPr>
              <a:t>8. La Tamara ha de fer un </a:t>
            </a:r>
            <a:r>
              <a:rPr lang="ca-ES" sz="1200" b="1" dirty="0" err="1">
                <a:solidFill>
                  <a:srgbClr val="333333"/>
                </a:solidFill>
                <a:latin typeface="ABeZeh" pitchFamily="2" charset="0"/>
              </a:rPr>
              <a:t>bizum</a:t>
            </a:r>
            <a:r>
              <a:rPr lang="ca-ES" sz="1200" b="1" dirty="0">
                <a:solidFill>
                  <a:srgbClr val="333333"/>
                </a:solidFill>
                <a:latin typeface="ABeZeh" pitchFamily="2" charset="0"/>
              </a:rPr>
              <a:t> a un amic de 51,987 euros. Com s'arrodoniria aquesta quantitat a dues posicions decimals? (1 punt).</a:t>
            </a:r>
          </a:p>
        </p:txBody>
      </p:sp>
      <p:sp>
        <p:nvSpPr>
          <p:cNvPr id="8" name="Afgeronde rechthoek 13">
            <a:extLst>
              <a:ext uri="{FF2B5EF4-FFF2-40B4-BE49-F238E27FC236}">
                <a16:creationId xmlns:a16="http://schemas.microsoft.com/office/drawing/2014/main" id="{367098AB-2502-1A60-4BF6-821AEC252AEE}"/>
              </a:ext>
            </a:extLst>
          </p:cNvPr>
          <p:cNvSpPr/>
          <p:nvPr/>
        </p:nvSpPr>
        <p:spPr>
          <a:xfrm>
            <a:off x="731309" y="2580133"/>
            <a:ext cx="62041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6" name="Afgeronde rechthoek 13">
            <a:extLst>
              <a:ext uri="{FF2B5EF4-FFF2-40B4-BE49-F238E27FC236}">
                <a16:creationId xmlns:a16="http://schemas.microsoft.com/office/drawing/2014/main" id="{A24ACB1F-49BF-9ECF-45AC-7DD905FE8342}"/>
              </a:ext>
            </a:extLst>
          </p:cNvPr>
          <p:cNvSpPr/>
          <p:nvPr/>
        </p:nvSpPr>
        <p:spPr>
          <a:xfrm>
            <a:off x="1665588" y="2586810"/>
            <a:ext cx="62041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Afgeronde rechthoek 13">
            <a:extLst>
              <a:ext uri="{FF2B5EF4-FFF2-40B4-BE49-F238E27FC236}">
                <a16:creationId xmlns:a16="http://schemas.microsoft.com/office/drawing/2014/main" id="{EF3E45F4-5715-BBD2-A5AA-AD15EE3FF4E3}"/>
              </a:ext>
            </a:extLst>
          </p:cNvPr>
          <p:cNvSpPr/>
          <p:nvPr/>
        </p:nvSpPr>
        <p:spPr>
          <a:xfrm>
            <a:off x="2590375" y="2573456"/>
            <a:ext cx="62041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Afgeronde rechthoek 13">
            <a:extLst>
              <a:ext uri="{FF2B5EF4-FFF2-40B4-BE49-F238E27FC236}">
                <a16:creationId xmlns:a16="http://schemas.microsoft.com/office/drawing/2014/main" id="{E5ABD764-5007-08EA-346B-636B12CB3049}"/>
              </a:ext>
            </a:extLst>
          </p:cNvPr>
          <p:cNvSpPr/>
          <p:nvPr/>
        </p:nvSpPr>
        <p:spPr>
          <a:xfrm>
            <a:off x="3524654" y="2580133"/>
            <a:ext cx="620413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B1E7EA0-36BF-D84F-A2F9-DBBE2273FFCF}"/>
              </a:ext>
            </a:extLst>
          </p:cNvPr>
          <p:cNvSpPr txBox="1"/>
          <p:nvPr/>
        </p:nvSpPr>
        <p:spPr>
          <a:xfrm>
            <a:off x="855948" y="3853338"/>
            <a:ext cx="536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7,817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A04184B-4F38-ED72-6F09-BD47581A2B49}"/>
              </a:ext>
            </a:extLst>
          </p:cNvPr>
          <p:cNvSpPr txBox="1"/>
          <p:nvPr/>
        </p:nvSpPr>
        <p:spPr>
          <a:xfrm>
            <a:off x="3065016" y="3854280"/>
            <a:ext cx="704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7,899</a:t>
            </a:r>
          </a:p>
        </p:txBody>
      </p:sp>
      <p:sp>
        <p:nvSpPr>
          <p:cNvPr id="23" name="Afgeronde rechthoek 113">
            <a:extLst>
              <a:ext uri="{FF2B5EF4-FFF2-40B4-BE49-F238E27FC236}">
                <a16:creationId xmlns:a16="http://schemas.microsoft.com/office/drawing/2014/main" id="{6A4743AE-17EC-8C60-0676-EAD3EE06E427}"/>
              </a:ext>
            </a:extLst>
          </p:cNvPr>
          <p:cNvSpPr/>
          <p:nvPr/>
        </p:nvSpPr>
        <p:spPr>
          <a:xfrm>
            <a:off x="738516" y="3914826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00DD2CE-7981-ECB1-AF6A-7A7DB17722C0}"/>
              </a:ext>
            </a:extLst>
          </p:cNvPr>
          <p:cNvSpPr txBox="1"/>
          <p:nvPr/>
        </p:nvSpPr>
        <p:spPr>
          <a:xfrm>
            <a:off x="1946857" y="3863933"/>
            <a:ext cx="643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7,799</a:t>
            </a:r>
          </a:p>
        </p:txBody>
      </p:sp>
      <p:sp>
        <p:nvSpPr>
          <p:cNvPr id="25" name="Afgeronde rechthoek 113">
            <a:extLst>
              <a:ext uri="{FF2B5EF4-FFF2-40B4-BE49-F238E27FC236}">
                <a16:creationId xmlns:a16="http://schemas.microsoft.com/office/drawing/2014/main" id="{4645915C-E252-C786-AFFF-8747E528FCDC}"/>
              </a:ext>
            </a:extLst>
          </p:cNvPr>
          <p:cNvSpPr/>
          <p:nvPr/>
        </p:nvSpPr>
        <p:spPr>
          <a:xfrm>
            <a:off x="1764584" y="3914826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Afgeronde rechthoek 113">
            <a:extLst>
              <a:ext uri="{FF2B5EF4-FFF2-40B4-BE49-F238E27FC236}">
                <a16:creationId xmlns:a16="http://schemas.microsoft.com/office/drawing/2014/main" id="{239BDB6C-03FB-DB1E-5622-DC1E129B455C}"/>
              </a:ext>
            </a:extLst>
          </p:cNvPr>
          <p:cNvSpPr/>
          <p:nvPr/>
        </p:nvSpPr>
        <p:spPr>
          <a:xfrm>
            <a:off x="2853126" y="3914828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57162BB-9584-82ED-3AA2-2886A221FF02}"/>
              </a:ext>
            </a:extLst>
          </p:cNvPr>
          <p:cNvSpPr txBox="1"/>
          <p:nvPr/>
        </p:nvSpPr>
        <p:spPr>
          <a:xfrm>
            <a:off x="4158194" y="3862324"/>
            <a:ext cx="704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>
                <a:latin typeface="ABeZeh"/>
              </a:rPr>
              <a:t>7,753</a:t>
            </a:r>
          </a:p>
        </p:txBody>
      </p:sp>
      <p:sp>
        <p:nvSpPr>
          <p:cNvPr id="29" name="Afgeronde rechthoek 113">
            <a:extLst>
              <a:ext uri="{FF2B5EF4-FFF2-40B4-BE49-F238E27FC236}">
                <a16:creationId xmlns:a16="http://schemas.microsoft.com/office/drawing/2014/main" id="{54C7E747-74ED-4C37-8BD8-6222141132D7}"/>
              </a:ext>
            </a:extLst>
          </p:cNvPr>
          <p:cNvSpPr/>
          <p:nvPr/>
        </p:nvSpPr>
        <p:spPr>
          <a:xfrm>
            <a:off x="3946304" y="3922872"/>
            <a:ext cx="157390" cy="159669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759D951-9ABE-E989-95D0-C9AC1F707EDF}"/>
              </a:ext>
            </a:extLst>
          </p:cNvPr>
          <p:cNvSpPr txBox="1"/>
          <p:nvPr/>
        </p:nvSpPr>
        <p:spPr>
          <a:xfrm>
            <a:off x="1382008" y="5575906"/>
            <a:ext cx="1752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>
                <a:latin typeface="ABeZeh"/>
              </a:rPr>
              <a:t>51,987 s’arrodoniria a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48E9AB5C-1396-D47B-D3F0-235BF523D50C}"/>
              </a:ext>
            </a:extLst>
          </p:cNvPr>
          <p:cNvSpPr txBox="1"/>
          <p:nvPr/>
        </p:nvSpPr>
        <p:spPr>
          <a:xfrm>
            <a:off x="3426988" y="5588463"/>
            <a:ext cx="473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>
                <a:latin typeface="ABeZeh"/>
              </a:rPr>
              <a:t>€.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24AD6781-94A5-D638-A025-5899BC160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09" y="5165600"/>
            <a:ext cx="606143" cy="1257910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6F7351A4-AF4F-1E2B-3167-66545B5965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211" y="8908286"/>
            <a:ext cx="3284536" cy="84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8" ma:contentTypeDescription="Crear nuevo documento." ma:contentTypeScope="" ma:versionID="7b16e49618dd2cd2ed1e89497f101e1c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c2f0101d5e5e48417869beafd04a35b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5CE595-4B60-4DE8-A7BC-C65059D021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2927</TotalTime>
  <Words>292</Words>
  <Application>Microsoft Office PowerPoint</Application>
  <PresentationFormat>Personalizado</PresentationFormat>
  <Paragraphs>39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60</cp:revision>
  <dcterms:created xsi:type="dcterms:W3CDTF">2022-01-03T10:00:59Z</dcterms:created>
  <dcterms:modified xsi:type="dcterms:W3CDTF">2024-11-20T07:21:39Z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