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63A42021-6DA8-79DD-9018-A18EF2A8397F}"/>
              </a:ext>
            </a:extLst>
          </p:cNvPr>
          <p:cNvSpPr/>
          <p:nvPr/>
        </p:nvSpPr>
        <p:spPr>
          <a:xfrm>
            <a:off x="1062929" y="239606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BDA1FAE-9751-CF7D-C818-F4C408600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004" y="5427956"/>
            <a:ext cx="1370504" cy="1430380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503718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Marca amb una creu el resultat correcte de calcular l’operació 786 - 253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12332" y="3039948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Completa les operacions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63304" y="5017493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3. En Pau tenia 543 € estalviats i se’n va gastar 274 € en una rentadora. Quants diners li van quedar?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4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44884" y="8617225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La Carme ha de recórrer 607 quilòmetres per arribar a la seva destinació. Quants ha de recórrer encara si ja ha fet 229 quilòmetres? (1 punt)</a:t>
            </a: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45637" y="719934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Calcula la suma portant-ne i descriu els passos que has fet (1 punt).</a:t>
            </a:r>
          </a:p>
        </p:txBody>
      </p:sp>
      <p:sp>
        <p:nvSpPr>
          <p:cNvPr id="52" name="Google Shape;103;p2">
            <a:extLst>
              <a:ext uri="{FF2B5EF4-FFF2-40B4-BE49-F238E27FC236}">
                <a16:creationId xmlns:a16="http://schemas.microsoft.com/office/drawing/2014/main" id="{F164B1E0-E02F-B83C-D834-907BAEB4A980}"/>
              </a:ext>
            </a:extLst>
          </p:cNvPr>
          <p:cNvSpPr txBox="1"/>
          <p:nvPr/>
        </p:nvSpPr>
        <p:spPr>
          <a:xfrm>
            <a:off x="2473508" y="6407285"/>
            <a:ext cx="244033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en Pau li van quedar                     €.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DF606C9E-6672-C7EA-E4B7-037152B9932C}"/>
              </a:ext>
            </a:extLst>
          </p:cNvPr>
          <p:cNvSpPr/>
          <p:nvPr/>
        </p:nvSpPr>
        <p:spPr>
          <a:xfrm>
            <a:off x="2951382" y="2397372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60" name="Google Shape;103;p2">
            <a:extLst>
              <a:ext uri="{FF2B5EF4-FFF2-40B4-BE49-F238E27FC236}">
                <a16:creationId xmlns:a16="http://schemas.microsoft.com/office/drawing/2014/main" id="{45530F48-AAC4-B7FB-0A18-5E36BFEC4CCB}"/>
              </a:ext>
            </a:extLst>
          </p:cNvPr>
          <p:cNvSpPr txBox="1"/>
          <p:nvPr/>
        </p:nvSpPr>
        <p:spPr>
          <a:xfrm>
            <a:off x="3197114" y="2340881"/>
            <a:ext cx="53264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433</a:t>
            </a: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703566" y="7637060"/>
            <a:ext cx="1472875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487 + 256 =</a:t>
            </a:r>
          </a:p>
        </p:txBody>
      </p:sp>
      <p:sp>
        <p:nvSpPr>
          <p:cNvPr id="6" name="Google Shape;103;p2">
            <a:extLst>
              <a:ext uri="{FF2B5EF4-FFF2-40B4-BE49-F238E27FC236}">
                <a16:creationId xmlns:a16="http://schemas.microsoft.com/office/drawing/2014/main" id="{CA16573E-5205-19A6-9129-8CD3A8125A6D}"/>
              </a:ext>
            </a:extLst>
          </p:cNvPr>
          <p:cNvSpPr txBox="1"/>
          <p:nvPr/>
        </p:nvSpPr>
        <p:spPr>
          <a:xfrm>
            <a:off x="1308661" y="2339576"/>
            <a:ext cx="53264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533</a:t>
            </a:r>
          </a:p>
        </p:txBody>
      </p:sp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706D517A-0B7B-91E8-F5D4-85F4F7A1A0A8}"/>
              </a:ext>
            </a:extLst>
          </p:cNvPr>
          <p:cNvSpPr/>
          <p:nvPr/>
        </p:nvSpPr>
        <p:spPr>
          <a:xfrm>
            <a:off x="4768328" y="239535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196B1B47-93D6-288D-3BDB-F7EC00F8EB2C}"/>
              </a:ext>
            </a:extLst>
          </p:cNvPr>
          <p:cNvSpPr txBox="1"/>
          <p:nvPr/>
        </p:nvSpPr>
        <p:spPr>
          <a:xfrm>
            <a:off x="5014060" y="2338866"/>
            <a:ext cx="53264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531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B1D1944-C182-5C8C-E115-ACED46E0B1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38" y="3270624"/>
            <a:ext cx="1251745" cy="14744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D60917-5162-A9E0-7285-7935AECA6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819" y="3297291"/>
            <a:ext cx="1111064" cy="1423550"/>
          </a:xfrm>
          <a:prstGeom prst="rect">
            <a:avLst/>
          </a:prstGeom>
        </p:spPr>
      </p:pic>
      <p:sp>
        <p:nvSpPr>
          <p:cNvPr id="11" name="Google Shape;121;p2">
            <a:extLst>
              <a:ext uri="{FF2B5EF4-FFF2-40B4-BE49-F238E27FC236}">
                <a16:creationId xmlns:a16="http://schemas.microsoft.com/office/drawing/2014/main" id="{4219C9A8-CFA8-8213-92F2-BCFE00B7892D}"/>
              </a:ext>
            </a:extLst>
          </p:cNvPr>
          <p:cNvSpPr txBox="1"/>
          <p:nvPr/>
        </p:nvSpPr>
        <p:spPr>
          <a:xfrm>
            <a:off x="1381783" y="4393611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7</a:t>
            </a:r>
          </a:p>
        </p:txBody>
      </p:sp>
      <p:sp>
        <p:nvSpPr>
          <p:cNvPr id="12" name="Google Shape;121;p2">
            <a:extLst>
              <a:ext uri="{FF2B5EF4-FFF2-40B4-BE49-F238E27FC236}">
                <a16:creationId xmlns:a16="http://schemas.microsoft.com/office/drawing/2014/main" id="{CA4CBF0E-09EB-72A7-06B9-046471EA21BF}"/>
              </a:ext>
            </a:extLst>
          </p:cNvPr>
          <p:cNvSpPr txBox="1"/>
          <p:nvPr/>
        </p:nvSpPr>
        <p:spPr>
          <a:xfrm>
            <a:off x="746497" y="4385959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13" name="Google Shape;121;p2">
            <a:extLst>
              <a:ext uri="{FF2B5EF4-FFF2-40B4-BE49-F238E27FC236}">
                <a16:creationId xmlns:a16="http://schemas.microsoft.com/office/drawing/2014/main" id="{B8BB126A-752D-D9F9-F192-C99FDCF5F67D}"/>
              </a:ext>
            </a:extLst>
          </p:cNvPr>
          <p:cNvSpPr txBox="1"/>
          <p:nvPr/>
        </p:nvSpPr>
        <p:spPr>
          <a:xfrm>
            <a:off x="1025470" y="4385960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14" name="Google Shape;121;p2">
            <a:extLst>
              <a:ext uri="{FF2B5EF4-FFF2-40B4-BE49-F238E27FC236}">
                <a16:creationId xmlns:a16="http://schemas.microsoft.com/office/drawing/2014/main" id="{4849A8E7-C0B6-36CE-0E6C-264DFE255A4D}"/>
              </a:ext>
            </a:extLst>
          </p:cNvPr>
          <p:cNvSpPr txBox="1"/>
          <p:nvPr/>
        </p:nvSpPr>
        <p:spPr>
          <a:xfrm>
            <a:off x="2659210" y="4395805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9</a:t>
            </a:r>
          </a:p>
        </p:txBody>
      </p:sp>
      <p:sp>
        <p:nvSpPr>
          <p:cNvPr id="15" name="Google Shape;121;p2">
            <a:extLst>
              <a:ext uri="{FF2B5EF4-FFF2-40B4-BE49-F238E27FC236}">
                <a16:creationId xmlns:a16="http://schemas.microsoft.com/office/drawing/2014/main" id="{117D61D0-561F-36C1-3240-4BC5D7F2E1B3}"/>
              </a:ext>
            </a:extLst>
          </p:cNvPr>
          <p:cNvSpPr txBox="1"/>
          <p:nvPr/>
        </p:nvSpPr>
        <p:spPr>
          <a:xfrm>
            <a:off x="2022558" y="4396140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5</a:t>
            </a:r>
          </a:p>
        </p:txBody>
      </p:sp>
      <p:sp>
        <p:nvSpPr>
          <p:cNvPr id="16" name="Google Shape;121;p2">
            <a:extLst>
              <a:ext uri="{FF2B5EF4-FFF2-40B4-BE49-F238E27FC236}">
                <a16:creationId xmlns:a16="http://schemas.microsoft.com/office/drawing/2014/main" id="{A2289FEC-5C06-B12B-58ED-4709FDC00D6F}"/>
              </a:ext>
            </a:extLst>
          </p:cNvPr>
          <p:cNvSpPr txBox="1"/>
          <p:nvPr/>
        </p:nvSpPr>
        <p:spPr>
          <a:xfrm>
            <a:off x="2330045" y="4394708"/>
            <a:ext cx="36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0</a:t>
            </a:r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3920722" y="6429800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94;p2">
            <a:extLst>
              <a:ext uri="{FF2B5EF4-FFF2-40B4-BE49-F238E27FC236}">
                <a16:creationId xmlns:a16="http://schemas.microsoft.com/office/drawing/2014/main" id="{412131BD-6AC3-8528-8A20-0ED85B8E7DEB}"/>
              </a:ext>
            </a:extLst>
          </p:cNvPr>
          <p:cNvSpPr/>
          <p:nvPr/>
        </p:nvSpPr>
        <p:spPr>
          <a:xfrm>
            <a:off x="1610179" y="7653456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091F2DF-11AD-4613-44A2-CC1411CD3E17}"/>
              </a:ext>
            </a:extLst>
          </p:cNvPr>
          <p:cNvSpPr/>
          <p:nvPr/>
        </p:nvSpPr>
        <p:spPr>
          <a:xfrm>
            <a:off x="2424706" y="7494872"/>
            <a:ext cx="3816350" cy="713285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E9B420D9-6DFF-2F51-7B3A-70E45761C80B}"/>
              </a:ext>
            </a:extLst>
          </p:cNvPr>
          <p:cNvSpPr txBox="1"/>
          <p:nvPr/>
        </p:nvSpPr>
        <p:spPr>
          <a:xfrm>
            <a:off x="703566" y="9312649"/>
            <a:ext cx="4552638" cy="43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Carme li queden                       quilòmetres</a:t>
            </a:r>
            <a:r>
              <a:rPr lang="ca-ES" sz="1100" dirty="0">
                <a:solidFill>
                  <a:srgbClr val="333333"/>
                </a:solidFill>
              </a:rPr>
              <a:t> per recórrer.</a:t>
            </a:r>
            <a:endParaRPr lang="ca-ES" sz="11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94;p2">
            <a:extLst>
              <a:ext uri="{FF2B5EF4-FFF2-40B4-BE49-F238E27FC236}">
                <a16:creationId xmlns:a16="http://schemas.microsoft.com/office/drawing/2014/main" id="{E18557F8-3233-99A6-79F7-EA53B19C26D8}"/>
              </a:ext>
            </a:extLst>
          </p:cNvPr>
          <p:cNvSpPr/>
          <p:nvPr/>
        </p:nvSpPr>
        <p:spPr>
          <a:xfrm>
            <a:off x="2312145" y="931922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79689B2A-FBC9-7C6D-6F84-63C68B986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69" y="6060590"/>
            <a:ext cx="1719450" cy="1382048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4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308170" y="5426668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3378" y="3360158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Aplica la propietat associativa i calcula (1 punt).</a:t>
            </a: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53378" y="5545234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La Clàudia va llegir 200 pàgines la primera setmana, 197 la segona i 87 la tercera. Quantes pàgines va llegir en total? (1 punt)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8487" y="785441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Un avió ha de recórrer 7.546 km fins a la destinació. Quants quilòmetres li queden si ja ha recorregut 4.568 km? (2 punts)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Aplica la propietat commutativa i calcula (1 punt).</a:t>
            </a:r>
          </a:p>
        </p:txBody>
      </p:sp>
      <p:sp>
        <p:nvSpPr>
          <p:cNvPr id="20" name="Google Shape;103;p2">
            <a:extLst>
              <a:ext uri="{FF2B5EF4-FFF2-40B4-BE49-F238E27FC236}">
                <a16:creationId xmlns:a16="http://schemas.microsoft.com/office/drawing/2014/main" id="{EB0D4DF8-6804-C401-6AC2-D099CAC2CE71}"/>
              </a:ext>
            </a:extLst>
          </p:cNvPr>
          <p:cNvSpPr txBox="1"/>
          <p:nvPr/>
        </p:nvSpPr>
        <p:spPr>
          <a:xfrm>
            <a:off x="1054796" y="2894911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</a:p>
        </p:txBody>
      </p:sp>
      <p:sp>
        <p:nvSpPr>
          <p:cNvPr id="21" name="Google Shape;103;p2">
            <a:extLst>
              <a:ext uri="{FF2B5EF4-FFF2-40B4-BE49-F238E27FC236}">
                <a16:creationId xmlns:a16="http://schemas.microsoft.com/office/drawing/2014/main" id="{BAEAB966-4A61-73AD-D5CE-95D47E591202}"/>
              </a:ext>
            </a:extLst>
          </p:cNvPr>
          <p:cNvSpPr txBox="1"/>
          <p:nvPr/>
        </p:nvSpPr>
        <p:spPr>
          <a:xfrm>
            <a:off x="453378" y="2476564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50 + 12</a:t>
            </a:r>
          </a:p>
        </p:txBody>
      </p:sp>
      <p:sp>
        <p:nvSpPr>
          <p:cNvPr id="22" name="Afgeronde rechthoek 113">
            <a:extLst>
              <a:ext uri="{FF2B5EF4-FFF2-40B4-BE49-F238E27FC236}">
                <a16:creationId xmlns:a16="http://schemas.microsoft.com/office/drawing/2014/main" id="{921B3407-C611-798E-D864-7457D09A0B4E}"/>
              </a:ext>
            </a:extLst>
          </p:cNvPr>
          <p:cNvSpPr/>
          <p:nvPr/>
        </p:nvSpPr>
        <p:spPr>
          <a:xfrm>
            <a:off x="530976" y="2906196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Afgeronde rechthoek 113">
            <a:extLst>
              <a:ext uri="{FF2B5EF4-FFF2-40B4-BE49-F238E27FC236}">
                <a16:creationId xmlns:a16="http://schemas.microsoft.com/office/drawing/2014/main" id="{44944C56-6996-E3C6-DAFE-495542608687}"/>
              </a:ext>
            </a:extLst>
          </p:cNvPr>
          <p:cNvSpPr/>
          <p:nvPr/>
        </p:nvSpPr>
        <p:spPr>
          <a:xfrm>
            <a:off x="1352285" y="2906196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6" name="Google Shape;103;p2">
            <a:extLst>
              <a:ext uri="{FF2B5EF4-FFF2-40B4-BE49-F238E27FC236}">
                <a16:creationId xmlns:a16="http://schemas.microsoft.com/office/drawing/2014/main" id="{493FC32F-31F1-8C7E-CDDF-519BD9CF6572}"/>
              </a:ext>
            </a:extLst>
          </p:cNvPr>
          <p:cNvSpPr txBox="1"/>
          <p:nvPr/>
        </p:nvSpPr>
        <p:spPr>
          <a:xfrm>
            <a:off x="1903206" y="2882103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561F761B-63D9-C38A-3A08-F96B58C54FE1}"/>
              </a:ext>
            </a:extLst>
          </p:cNvPr>
          <p:cNvSpPr/>
          <p:nvPr/>
        </p:nvSpPr>
        <p:spPr>
          <a:xfrm>
            <a:off x="2237588" y="2905960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1" name="Google Shape;103;p2">
            <a:extLst>
              <a:ext uri="{FF2B5EF4-FFF2-40B4-BE49-F238E27FC236}">
                <a16:creationId xmlns:a16="http://schemas.microsoft.com/office/drawing/2014/main" id="{BD3586F8-A8C0-3850-95B0-941BEEDF01C0}"/>
              </a:ext>
            </a:extLst>
          </p:cNvPr>
          <p:cNvSpPr txBox="1"/>
          <p:nvPr/>
        </p:nvSpPr>
        <p:spPr>
          <a:xfrm>
            <a:off x="4629540" y="2904498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CC081252-0848-4481-5489-5936404AF376}"/>
              </a:ext>
            </a:extLst>
          </p:cNvPr>
          <p:cNvSpPr/>
          <p:nvPr/>
        </p:nvSpPr>
        <p:spPr>
          <a:xfrm>
            <a:off x="4105720" y="2915783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38769FA6-4453-B826-D375-1B714E4F5994}"/>
              </a:ext>
            </a:extLst>
          </p:cNvPr>
          <p:cNvSpPr/>
          <p:nvPr/>
        </p:nvSpPr>
        <p:spPr>
          <a:xfrm>
            <a:off x="4927029" y="2915783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Google Shape;103;p2">
            <a:extLst>
              <a:ext uri="{FF2B5EF4-FFF2-40B4-BE49-F238E27FC236}">
                <a16:creationId xmlns:a16="http://schemas.microsoft.com/office/drawing/2014/main" id="{467ED548-8A3C-BA44-2463-067CA220E9B0}"/>
              </a:ext>
            </a:extLst>
          </p:cNvPr>
          <p:cNvSpPr txBox="1"/>
          <p:nvPr/>
        </p:nvSpPr>
        <p:spPr>
          <a:xfrm>
            <a:off x="5477950" y="2891690"/>
            <a:ext cx="269180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A3DE685F-AB7A-DF73-7673-455575008099}"/>
              </a:ext>
            </a:extLst>
          </p:cNvPr>
          <p:cNvSpPr/>
          <p:nvPr/>
        </p:nvSpPr>
        <p:spPr>
          <a:xfrm>
            <a:off x="5812332" y="2915547"/>
            <a:ext cx="485719" cy="261970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6" name="Google Shape;103;p2">
            <a:extLst>
              <a:ext uri="{FF2B5EF4-FFF2-40B4-BE49-F238E27FC236}">
                <a16:creationId xmlns:a16="http://schemas.microsoft.com/office/drawing/2014/main" id="{D2EB7C64-130A-0AF3-BB7C-79AE5DA2BE16}"/>
              </a:ext>
            </a:extLst>
          </p:cNvPr>
          <p:cNvSpPr txBox="1"/>
          <p:nvPr/>
        </p:nvSpPr>
        <p:spPr>
          <a:xfrm>
            <a:off x="4006593" y="2457066"/>
            <a:ext cx="957881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15 + 63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4FF7583B-0818-9A39-7163-FD0DA4D23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132" y="3763311"/>
            <a:ext cx="1153417" cy="1429234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F61F1D3-4BA5-D484-46DB-E2AF625644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2456" y="3757839"/>
            <a:ext cx="1079993" cy="1406963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F7285A85-635A-C961-C3B4-2FCE04CC0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115" y="5996990"/>
            <a:ext cx="2110753" cy="960511"/>
          </a:xfrm>
          <a:prstGeom prst="rect">
            <a:avLst/>
          </a:prstGeom>
        </p:spPr>
      </p:pic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4D0BC2AB-2D56-902D-34A1-86DD2D06D85F}"/>
              </a:ext>
            </a:extLst>
          </p:cNvPr>
          <p:cNvSpPr txBox="1"/>
          <p:nvPr/>
        </p:nvSpPr>
        <p:spPr>
          <a:xfrm>
            <a:off x="2734046" y="7064266"/>
            <a:ext cx="3217156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 Clàudia va llegir                     pàgines en total.</a:t>
            </a:r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86260E7C-E27C-AB6D-54DF-E84AC211C3B6}"/>
              </a:ext>
            </a:extLst>
          </p:cNvPr>
          <p:cNvSpPr/>
          <p:nvPr/>
        </p:nvSpPr>
        <p:spPr>
          <a:xfrm>
            <a:off x="4127362" y="7070882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Imagen 127">
            <a:extLst>
              <a:ext uri="{FF2B5EF4-FFF2-40B4-BE49-F238E27FC236}">
                <a16:creationId xmlns:a16="http://schemas.microsoft.com/office/drawing/2014/main" id="{208F17C4-04A2-01FB-E7EC-F227BCA6EB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286" y="8379872"/>
            <a:ext cx="2047875" cy="1495425"/>
          </a:xfrm>
          <a:prstGeom prst="rect">
            <a:avLst/>
          </a:prstGeom>
        </p:spPr>
      </p:pic>
      <p:sp>
        <p:nvSpPr>
          <p:cNvPr id="129" name="Google Shape;103;p2">
            <a:extLst>
              <a:ext uri="{FF2B5EF4-FFF2-40B4-BE49-F238E27FC236}">
                <a16:creationId xmlns:a16="http://schemas.microsoft.com/office/drawing/2014/main" id="{FE3817D8-7A5B-8C5E-2703-69F23112FBC0}"/>
              </a:ext>
            </a:extLst>
          </p:cNvPr>
          <p:cNvSpPr txBox="1"/>
          <p:nvPr/>
        </p:nvSpPr>
        <p:spPr>
          <a:xfrm>
            <a:off x="2608584" y="9373765"/>
            <a:ext cx="3217156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Li queden per recórrer                   quilòmetres.</a:t>
            </a:r>
          </a:p>
        </p:txBody>
      </p:sp>
      <p:sp>
        <p:nvSpPr>
          <p:cNvPr id="130" name="Google Shape;94;p2">
            <a:extLst>
              <a:ext uri="{FF2B5EF4-FFF2-40B4-BE49-F238E27FC236}">
                <a16:creationId xmlns:a16="http://schemas.microsoft.com/office/drawing/2014/main" id="{71656C38-A7A7-10DE-A169-0B28B2B35ABD}"/>
              </a:ext>
            </a:extLst>
          </p:cNvPr>
          <p:cNvSpPr/>
          <p:nvPr/>
        </p:nvSpPr>
        <p:spPr>
          <a:xfrm>
            <a:off x="4170871" y="9431486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Imagen 131">
            <a:extLst>
              <a:ext uri="{FF2B5EF4-FFF2-40B4-BE49-F238E27FC236}">
                <a16:creationId xmlns:a16="http://schemas.microsoft.com/office/drawing/2014/main" id="{A1E3D61D-8782-079E-D981-955817EC4F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5089" y="8358160"/>
            <a:ext cx="2552700" cy="1009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7AF503-A557-4062-99C4-9F66F21940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281</Words>
  <Application>Microsoft Office PowerPoint</Application>
  <PresentationFormat>Personalizado</PresentationFormat>
  <Paragraphs>37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31</cp:revision>
  <dcterms:created xsi:type="dcterms:W3CDTF">2022-01-03T10:00:59Z</dcterms:created>
  <dcterms:modified xsi:type="dcterms:W3CDTF">2024-11-18T11:37:29Z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