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67" d="100"/>
          <a:sy n="67" d="100"/>
        </p:scale>
        <p:origin x="3576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n 37">
            <a:extLst>
              <a:ext uri="{FF2B5EF4-FFF2-40B4-BE49-F238E27FC236}">
                <a16:creationId xmlns:a16="http://schemas.microsoft.com/office/drawing/2014/main" id="{952DD4C4-2B79-460B-5D46-30DF2879E6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284" y="8226783"/>
            <a:ext cx="5749855" cy="1224363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>
            <a:noAutofit/>
          </a:bodyPr>
          <a:lstStyle/>
          <a:p>
            <a:pPr algn="l"/>
            <a:r>
              <a:rPr lang="ca-ES" sz="180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Mètode Snappet. Prova 5 1r. Pàgina 1 de 2.</a:t>
            </a:r>
          </a:p>
          <a:p>
            <a:endParaRPr lang="nl-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3600" b="1">
                <a:solidFill>
                  <a:srgbClr val="009ED0"/>
                </a:solidFill>
                <a:latin typeface="Escolar1" panose="00000400000000000000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41945" y="949919"/>
            <a:ext cx="5082060" cy="473206"/>
            <a:chOff x="641945" y="949919"/>
            <a:chExt cx="5082060" cy="473206"/>
          </a:xfrm>
        </p:grpSpPr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41945" y="949919"/>
              <a:ext cx="2003104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Data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44738" y="2251965"/>
            <a:ext cx="6344835" cy="581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1. Completa els nombres que falten a cada sèrie (2 punts).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0771" y="106532"/>
            <a:ext cx="638175" cy="1428750"/>
          </a:xfrm>
          <a:prstGeom prst="rect">
            <a:avLst/>
          </a:prstGeom>
        </p:spPr>
      </p:pic>
      <p:grpSp>
        <p:nvGrpSpPr>
          <p:cNvPr id="72" name="Groep 109">
            <a:extLst>
              <a:ext uri="{FF2B5EF4-FFF2-40B4-BE49-F238E27FC236}">
                <a16:creationId xmlns:a16="http://schemas.microsoft.com/office/drawing/2014/main" id="{2A44479F-5B6C-68D8-E35B-2A2536A703C4}"/>
              </a:ext>
            </a:extLst>
          </p:cNvPr>
          <p:cNvGrpSpPr/>
          <p:nvPr/>
        </p:nvGrpSpPr>
        <p:grpSpPr>
          <a:xfrm>
            <a:off x="781075" y="1395693"/>
            <a:ext cx="3005187" cy="396000"/>
            <a:chOff x="722356" y="7729459"/>
            <a:chExt cx="6120268" cy="396000"/>
          </a:xfrm>
        </p:grpSpPr>
        <p:cxnSp>
          <p:nvCxnSpPr>
            <p:cNvPr id="73" name="Rechte verbindingslijn 110">
              <a:extLst>
                <a:ext uri="{FF2B5EF4-FFF2-40B4-BE49-F238E27FC236}">
                  <a16:creationId xmlns:a16="http://schemas.microsoft.com/office/drawing/2014/main" id="{82EA3AA6-FD24-76C5-7470-8FB92BBF7E78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74" name="Rechte verbindingslijn 111">
              <a:extLst>
                <a:ext uri="{FF2B5EF4-FFF2-40B4-BE49-F238E27FC236}">
                  <a16:creationId xmlns:a16="http://schemas.microsoft.com/office/drawing/2014/main" id="{524E50B5-A667-F14B-9FAD-6E16892D2D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75" name="Rechthoek 112">
              <a:extLst>
                <a:ext uri="{FF2B5EF4-FFF2-40B4-BE49-F238E27FC236}">
                  <a16:creationId xmlns:a16="http://schemas.microsoft.com/office/drawing/2014/main" id="{1B5EAECF-73C7-83C8-5C44-3512C86FF02D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6" name="Groep 109">
            <a:extLst>
              <a:ext uri="{FF2B5EF4-FFF2-40B4-BE49-F238E27FC236}">
                <a16:creationId xmlns:a16="http://schemas.microsoft.com/office/drawing/2014/main" id="{76D6395A-64D8-D942-A26A-C7E89A5B5ED4}"/>
              </a:ext>
            </a:extLst>
          </p:cNvPr>
          <p:cNvGrpSpPr/>
          <p:nvPr/>
        </p:nvGrpSpPr>
        <p:grpSpPr>
          <a:xfrm>
            <a:off x="3984519" y="1402942"/>
            <a:ext cx="3005187" cy="396000"/>
            <a:chOff x="722356" y="7729459"/>
            <a:chExt cx="6120268" cy="396000"/>
          </a:xfrm>
        </p:grpSpPr>
        <p:cxnSp>
          <p:nvCxnSpPr>
            <p:cNvPr id="77" name="Rechte verbindingslijn 110">
              <a:extLst>
                <a:ext uri="{FF2B5EF4-FFF2-40B4-BE49-F238E27FC236}">
                  <a16:creationId xmlns:a16="http://schemas.microsoft.com/office/drawing/2014/main" id="{414B48D6-AF7C-BE25-2D8E-0CDA42AB44F6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78" name="Rechte verbindingslijn 111">
              <a:extLst>
                <a:ext uri="{FF2B5EF4-FFF2-40B4-BE49-F238E27FC236}">
                  <a16:creationId xmlns:a16="http://schemas.microsoft.com/office/drawing/2014/main" id="{B95A19B7-9C2E-C770-B498-F53397459F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79" name="Rechthoek 112">
              <a:extLst>
                <a:ext uri="{FF2B5EF4-FFF2-40B4-BE49-F238E27FC236}">
                  <a16:creationId xmlns:a16="http://schemas.microsoft.com/office/drawing/2014/main" id="{D28F2458-0C5E-9C34-B5A1-31AFE7936267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0" name="Ondertitel 2">
            <a:extLst>
              <a:ext uri="{FF2B5EF4-FFF2-40B4-BE49-F238E27FC236}">
                <a16:creationId xmlns:a16="http://schemas.microsoft.com/office/drawing/2014/main" id="{DDEEC134-BC93-E4E0-388A-E237651E6B57}"/>
              </a:ext>
            </a:extLst>
          </p:cNvPr>
          <p:cNvSpPr txBox="1">
            <a:spLocks/>
          </p:cNvSpPr>
          <p:nvPr/>
        </p:nvSpPr>
        <p:spPr>
          <a:xfrm>
            <a:off x="532593" y="5383194"/>
            <a:ext cx="6904116" cy="562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2. Escriu com es llegeixen els nombres (2 punts).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CCB9032A-7F9E-9F49-678F-EF187D0CA93E}"/>
              </a:ext>
            </a:extLst>
          </p:cNvPr>
          <p:cNvSpPr txBox="1">
            <a:spLocks/>
          </p:cNvSpPr>
          <p:nvPr/>
        </p:nvSpPr>
        <p:spPr>
          <a:xfrm>
            <a:off x="593468" y="7544295"/>
            <a:ext cx="6948125" cy="720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3. Escriu el nombre que hi ha d’haver al requadre i la desena més propera (2 punts).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C480777-60FF-0BF9-C7A7-12BDB5C38F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549" y="3219740"/>
            <a:ext cx="3582407" cy="72743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8604EDF-5981-9A85-ABBF-3CC1174491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933" y="4033532"/>
            <a:ext cx="3403454" cy="676133"/>
          </a:xfrm>
          <a:prstGeom prst="rect">
            <a:avLst/>
          </a:prstGeom>
        </p:spPr>
      </p:pic>
      <p:grpSp>
        <p:nvGrpSpPr>
          <p:cNvPr id="17" name="Groep 109">
            <a:extLst>
              <a:ext uri="{FF2B5EF4-FFF2-40B4-BE49-F238E27FC236}">
                <a16:creationId xmlns:a16="http://schemas.microsoft.com/office/drawing/2014/main" id="{1B1F3571-8397-9EB3-365A-462DDD106389}"/>
              </a:ext>
            </a:extLst>
          </p:cNvPr>
          <p:cNvGrpSpPr/>
          <p:nvPr/>
        </p:nvGrpSpPr>
        <p:grpSpPr>
          <a:xfrm>
            <a:off x="1147779" y="6036927"/>
            <a:ext cx="2166825" cy="396000"/>
            <a:chOff x="722356" y="7729459"/>
            <a:chExt cx="6120268" cy="396000"/>
          </a:xfrm>
        </p:grpSpPr>
        <p:cxnSp>
          <p:nvCxnSpPr>
            <p:cNvPr id="19" name="Rechte verbindingslijn 110">
              <a:extLst>
                <a:ext uri="{FF2B5EF4-FFF2-40B4-BE49-F238E27FC236}">
                  <a16:creationId xmlns:a16="http://schemas.microsoft.com/office/drawing/2014/main" id="{59F9ED6A-C783-230B-201B-EBF6BCC40C7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20" name="Rechte verbindingslijn 111">
              <a:extLst>
                <a:ext uri="{FF2B5EF4-FFF2-40B4-BE49-F238E27FC236}">
                  <a16:creationId xmlns:a16="http://schemas.microsoft.com/office/drawing/2014/main" id="{4FFE0E76-6447-5A63-5EA4-2DCD42CDE639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21" name="Rechthoek 112">
              <a:extLst>
                <a:ext uri="{FF2B5EF4-FFF2-40B4-BE49-F238E27FC236}">
                  <a16:creationId xmlns:a16="http://schemas.microsoft.com/office/drawing/2014/main" id="{8A0972BD-2B36-D7DC-B8C2-B5BF948A663F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CuadroTexto 23">
            <a:extLst>
              <a:ext uri="{FF2B5EF4-FFF2-40B4-BE49-F238E27FC236}">
                <a16:creationId xmlns:a16="http://schemas.microsoft.com/office/drawing/2014/main" id="{8C6170CF-742C-A09D-A412-F31D223CE6D9}"/>
              </a:ext>
            </a:extLst>
          </p:cNvPr>
          <p:cNvSpPr txBox="1"/>
          <p:nvPr/>
        </p:nvSpPr>
        <p:spPr>
          <a:xfrm>
            <a:off x="546422" y="6005861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96</a:t>
            </a:r>
          </a:p>
        </p:txBody>
      </p:sp>
      <p:grpSp>
        <p:nvGrpSpPr>
          <p:cNvPr id="27" name="Groep 109">
            <a:extLst>
              <a:ext uri="{FF2B5EF4-FFF2-40B4-BE49-F238E27FC236}">
                <a16:creationId xmlns:a16="http://schemas.microsoft.com/office/drawing/2014/main" id="{C45B0B21-C76C-4971-8D8F-DD7D00198787}"/>
              </a:ext>
            </a:extLst>
          </p:cNvPr>
          <p:cNvGrpSpPr/>
          <p:nvPr/>
        </p:nvGrpSpPr>
        <p:grpSpPr>
          <a:xfrm>
            <a:off x="4378439" y="6004470"/>
            <a:ext cx="2166825" cy="396000"/>
            <a:chOff x="722356" y="7729459"/>
            <a:chExt cx="6120268" cy="396000"/>
          </a:xfrm>
        </p:grpSpPr>
        <p:cxnSp>
          <p:nvCxnSpPr>
            <p:cNvPr id="28" name="Rechte verbindingslijn 110">
              <a:extLst>
                <a:ext uri="{FF2B5EF4-FFF2-40B4-BE49-F238E27FC236}">
                  <a16:creationId xmlns:a16="http://schemas.microsoft.com/office/drawing/2014/main" id="{290837DD-B3B8-1F8D-9C51-E4ED1F65849A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1" name="Rechte verbindingslijn 111">
              <a:extLst>
                <a:ext uri="{FF2B5EF4-FFF2-40B4-BE49-F238E27FC236}">
                  <a16:creationId xmlns:a16="http://schemas.microsoft.com/office/drawing/2014/main" id="{CDBAD17F-7327-14AC-7E28-6E872AFE94FC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2" name="Rechthoek 112">
              <a:extLst>
                <a:ext uri="{FF2B5EF4-FFF2-40B4-BE49-F238E27FC236}">
                  <a16:creationId xmlns:a16="http://schemas.microsoft.com/office/drawing/2014/main" id="{B565B50F-035A-2249-FE54-6A16B20AA4A2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CuadroTexto 33">
            <a:extLst>
              <a:ext uri="{FF2B5EF4-FFF2-40B4-BE49-F238E27FC236}">
                <a16:creationId xmlns:a16="http://schemas.microsoft.com/office/drawing/2014/main" id="{1EA4F746-5A35-2A41-A0DC-F97756E81B8B}"/>
              </a:ext>
            </a:extLst>
          </p:cNvPr>
          <p:cNvSpPr txBox="1"/>
          <p:nvPr/>
        </p:nvSpPr>
        <p:spPr>
          <a:xfrm>
            <a:off x="3777082" y="5973404"/>
            <a:ext cx="670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104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D175D34F-DD51-1117-0012-4AEEA0EF828A}"/>
              </a:ext>
            </a:extLst>
          </p:cNvPr>
          <p:cNvSpPr txBox="1"/>
          <p:nvPr/>
        </p:nvSpPr>
        <p:spPr>
          <a:xfrm>
            <a:off x="844946" y="9391463"/>
            <a:ext cx="46650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>
                <a:latin typeface="Escolar1" panose="00000400000000000000" pitchFamily="2" charset="0"/>
              </a:rPr>
              <a:t>La desena més propera és        .</a:t>
            </a:r>
          </a:p>
        </p:txBody>
      </p:sp>
      <p:sp>
        <p:nvSpPr>
          <p:cNvPr id="42" name="Afgeronde rechthoek 113">
            <a:extLst>
              <a:ext uri="{FF2B5EF4-FFF2-40B4-BE49-F238E27FC236}">
                <a16:creationId xmlns:a16="http://schemas.microsoft.com/office/drawing/2014/main" id="{5D090A78-B55C-7ECF-8E86-AB3CCEDACB14}"/>
              </a:ext>
            </a:extLst>
          </p:cNvPr>
          <p:cNvSpPr/>
          <p:nvPr/>
        </p:nvSpPr>
        <p:spPr>
          <a:xfrm>
            <a:off x="4711148" y="9376300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Afgeronde rechthoek 113">
            <a:extLst>
              <a:ext uri="{FF2B5EF4-FFF2-40B4-BE49-F238E27FC236}">
                <a16:creationId xmlns:a16="http://schemas.microsoft.com/office/drawing/2014/main" id="{7E440E9C-575B-EE00-4B26-DA2D5A3BF8B8}"/>
              </a:ext>
            </a:extLst>
          </p:cNvPr>
          <p:cNvSpPr/>
          <p:nvPr/>
        </p:nvSpPr>
        <p:spPr>
          <a:xfrm>
            <a:off x="2989924" y="8592832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B143586-A9C9-2FA6-1C40-3811B54EA3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4052" y="3234485"/>
            <a:ext cx="3190875" cy="2276475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80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Mètode Snappet. Prova 5 1r. Pàgina 2 de 2.</a:t>
            </a:r>
          </a:p>
          <a:p>
            <a:endParaRPr lang="nl-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sp>
        <p:nvSpPr>
          <p:cNvPr id="45" name="Ondertitel 2">
            <a:extLst>
              <a:ext uri="{FF2B5EF4-FFF2-40B4-BE49-F238E27FC236}">
                <a16:creationId xmlns:a16="http://schemas.microsoft.com/office/drawing/2014/main" id="{935DC758-5BE2-EB76-A4D8-70920DD22DF7}"/>
              </a:ext>
            </a:extLst>
          </p:cNvPr>
          <p:cNvSpPr txBox="1">
            <a:spLocks/>
          </p:cNvSpPr>
          <p:nvPr/>
        </p:nvSpPr>
        <p:spPr>
          <a:xfrm>
            <a:off x="543773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3600" b="1">
                <a:solidFill>
                  <a:srgbClr val="009ED0"/>
                </a:solidFill>
                <a:latin typeface="Escolar1" panose="00000400000000000000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47" name="Groep 10">
            <a:extLst>
              <a:ext uri="{FF2B5EF4-FFF2-40B4-BE49-F238E27FC236}">
                <a16:creationId xmlns:a16="http://schemas.microsoft.com/office/drawing/2014/main" id="{F1D8ECC9-B39F-F988-21CD-250A458D8F5D}"/>
              </a:ext>
            </a:extLst>
          </p:cNvPr>
          <p:cNvGrpSpPr/>
          <p:nvPr/>
        </p:nvGrpSpPr>
        <p:grpSpPr>
          <a:xfrm>
            <a:off x="557158" y="949919"/>
            <a:ext cx="5082060" cy="473206"/>
            <a:chOff x="641945" y="949919"/>
            <a:chExt cx="5082060" cy="473206"/>
          </a:xfrm>
        </p:grpSpPr>
        <p:sp>
          <p:nvSpPr>
            <p:cNvPr id="49" name="Tekstvak 12">
              <a:extLst>
                <a:ext uri="{FF2B5EF4-FFF2-40B4-BE49-F238E27FC236}">
                  <a16:creationId xmlns:a16="http://schemas.microsoft.com/office/drawing/2014/main" id="{30519688-5CBA-814A-DD69-1657B7A1B2FF}"/>
                </a:ext>
              </a:extLst>
            </p:cNvPr>
            <p:cNvSpPr txBox="1"/>
            <p:nvPr/>
          </p:nvSpPr>
          <p:spPr>
            <a:xfrm>
              <a:off x="641945" y="949919"/>
              <a:ext cx="2003104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53" name="Tekstvak 14">
              <a:extLst>
                <a:ext uri="{FF2B5EF4-FFF2-40B4-BE49-F238E27FC236}">
                  <a16:creationId xmlns:a16="http://schemas.microsoft.com/office/drawing/2014/main" id="{15D5EECA-2F31-0DBE-EDD8-9489452E1C8E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Data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0134" y="161591"/>
            <a:ext cx="638175" cy="1428750"/>
          </a:xfrm>
          <a:prstGeom prst="rect">
            <a:avLst/>
          </a:prstGeom>
        </p:spPr>
      </p:pic>
      <p:sp>
        <p:nvSpPr>
          <p:cNvPr id="16" name="Ondertitel 2">
            <a:extLst>
              <a:ext uri="{FF2B5EF4-FFF2-40B4-BE49-F238E27FC236}">
                <a16:creationId xmlns:a16="http://schemas.microsoft.com/office/drawing/2014/main" id="{B8AE8FDD-384A-3867-B6D3-CAA952332D5C}"/>
              </a:ext>
            </a:extLst>
          </p:cNvPr>
          <p:cNvSpPr txBox="1">
            <a:spLocks/>
          </p:cNvSpPr>
          <p:nvPr/>
        </p:nvSpPr>
        <p:spPr>
          <a:xfrm>
            <a:off x="531696" y="2171960"/>
            <a:ext cx="7027978" cy="5717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4. Representa amb blocs el nombre 32 (2 punts).</a:t>
            </a:r>
          </a:p>
        </p:txBody>
      </p:sp>
      <p:grpSp>
        <p:nvGrpSpPr>
          <p:cNvPr id="28" name="Groep 109">
            <a:extLst>
              <a:ext uri="{FF2B5EF4-FFF2-40B4-BE49-F238E27FC236}">
                <a16:creationId xmlns:a16="http://schemas.microsoft.com/office/drawing/2014/main" id="{83CCC82A-1EFA-DFC3-0E1A-B3A32F5E8CF5}"/>
              </a:ext>
            </a:extLst>
          </p:cNvPr>
          <p:cNvGrpSpPr/>
          <p:nvPr/>
        </p:nvGrpSpPr>
        <p:grpSpPr>
          <a:xfrm>
            <a:off x="640321" y="1380594"/>
            <a:ext cx="3005187" cy="396000"/>
            <a:chOff x="722356" y="7729459"/>
            <a:chExt cx="6120268" cy="396000"/>
          </a:xfrm>
        </p:grpSpPr>
        <p:cxnSp>
          <p:nvCxnSpPr>
            <p:cNvPr id="29" name="Rechte verbindingslijn 110">
              <a:extLst>
                <a:ext uri="{FF2B5EF4-FFF2-40B4-BE49-F238E27FC236}">
                  <a16:creationId xmlns:a16="http://schemas.microsoft.com/office/drawing/2014/main" id="{2CBDB98E-0D89-339F-7C60-8BB07B396C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0" name="Rechte verbindingslijn 111">
              <a:extLst>
                <a:ext uri="{FF2B5EF4-FFF2-40B4-BE49-F238E27FC236}">
                  <a16:creationId xmlns:a16="http://schemas.microsoft.com/office/drawing/2014/main" id="{5772DFD7-439E-A5C9-0D1B-AC29A67D3B48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2" name="Rechthoek 112">
              <a:extLst>
                <a:ext uri="{FF2B5EF4-FFF2-40B4-BE49-F238E27FC236}">
                  <a16:creationId xmlns:a16="http://schemas.microsoft.com/office/drawing/2014/main" id="{E2A4264C-A030-CE14-B934-AD750AECA060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3" name="Groep 109">
            <a:extLst>
              <a:ext uri="{FF2B5EF4-FFF2-40B4-BE49-F238E27FC236}">
                <a16:creationId xmlns:a16="http://schemas.microsoft.com/office/drawing/2014/main" id="{E0EEAA3C-B28E-0D3E-772E-8E65F8E815F2}"/>
              </a:ext>
            </a:extLst>
          </p:cNvPr>
          <p:cNvGrpSpPr/>
          <p:nvPr/>
        </p:nvGrpSpPr>
        <p:grpSpPr>
          <a:xfrm>
            <a:off x="3843765" y="1387843"/>
            <a:ext cx="3005187" cy="396000"/>
            <a:chOff x="722356" y="7729459"/>
            <a:chExt cx="6120268" cy="396000"/>
          </a:xfrm>
        </p:grpSpPr>
        <p:cxnSp>
          <p:nvCxnSpPr>
            <p:cNvPr id="34" name="Rechte verbindingslijn 110">
              <a:extLst>
                <a:ext uri="{FF2B5EF4-FFF2-40B4-BE49-F238E27FC236}">
                  <a16:creationId xmlns:a16="http://schemas.microsoft.com/office/drawing/2014/main" id="{476A44ED-88C5-A97A-72A4-AE617034854C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5" name="Rechte verbindingslijn 111">
              <a:extLst>
                <a:ext uri="{FF2B5EF4-FFF2-40B4-BE49-F238E27FC236}">
                  <a16:creationId xmlns:a16="http://schemas.microsoft.com/office/drawing/2014/main" id="{CD1E7A25-3F9B-34AB-1B79-EB44DF85E71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6" name="Rechthoek 112">
              <a:extLst>
                <a:ext uri="{FF2B5EF4-FFF2-40B4-BE49-F238E27FC236}">
                  <a16:creationId xmlns:a16="http://schemas.microsoft.com/office/drawing/2014/main" id="{CB3AAE09-FCDC-05D8-0BA3-5C870FDBB472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9" name="Ondertitel 2">
            <a:extLst>
              <a:ext uri="{FF2B5EF4-FFF2-40B4-BE49-F238E27FC236}">
                <a16:creationId xmlns:a16="http://schemas.microsoft.com/office/drawing/2014/main" id="{B2D6FCD7-607D-9463-C7ED-F2AAAFB0064C}"/>
              </a:ext>
            </a:extLst>
          </p:cNvPr>
          <p:cNvSpPr txBox="1">
            <a:spLocks/>
          </p:cNvSpPr>
          <p:nvPr/>
        </p:nvSpPr>
        <p:spPr>
          <a:xfrm>
            <a:off x="566410" y="6116767"/>
            <a:ext cx="6158196" cy="4833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5. Indica quants llapis hi ha (2 punts).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802DFBD0-E238-0BEC-A12F-5ABC5EE198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069" y="6927563"/>
            <a:ext cx="962025" cy="120015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27EEC824-EF98-1ADD-E91A-878AC491B0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2721" y="6923723"/>
            <a:ext cx="962025" cy="1200150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BC540E88-28A5-79C7-B569-28966D8704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9512" y="6931350"/>
            <a:ext cx="962025" cy="1200150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DF3C9567-2A45-3B5E-DBCF-77F13DB9F0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7439" y="6951061"/>
            <a:ext cx="962025" cy="1200150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85E04C95-0D19-BC88-0DEF-F4D6DCABFC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5091" y="6947221"/>
            <a:ext cx="962025" cy="1200150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8E112D00-C89D-6A71-9844-C7E415D474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1882" y="6954848"/>
            <a:ext cx="962025" cy="1200150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9885FA27-5778-1B47-57DF-A5EAEDA618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273" y="8419697"/>
            <a:ext cx="1171575" cy="81915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106B1BF-C227-3CF0-13C6-9C6C4145C633}"/>
              </a:ext>
            </a:extLst>
          </p:cNvPr>
          <p:cNvSpPr txBox="1"/>
          <p:nvPr/>
        </p:nvSpPr>
        <p:spPr>
          <a:xfrm>
            <a:off x="2248215" y="3234485"/>
            <a:ext cx="12570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b="1" dirty="0">
                <a:latin typeface="Escolar1" panose="00000400000000000000" pitchFamily="2" charset="0"/>
              </a:rPr>
              <a:t>Desenes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A06DEB4-033F-8EDF-5360-084069053485}"/>
              </a:ext>
            </a:extLst>
          </p:cNvPr>
          <p:cNvSpPr txBox="1"/>
          <p:nvPr/>
        </p:nvSpPr>
        <p:spPr>
          <a:xfrm>
            <a:off x="3811961" y="3239995"/>
            <a:ext cx="11721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b="1" dirty="0">
                <a:latin typeface="Escolar1" panose="00000400000000000000" pitchFamily="2" charset="0"/>
              </a:rPr>
              <a:t>Unitats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D2F5C366-5785-2870-7F45-CCC75D188AFC}"/>
              </a:ext>
            </a:extLst>
          </p:cNvPr>
          <p:cNvSpPr txBox="1"/>
          <p:nvPr/>
        </p:nvSpPr>
        <p:spPr>
          <a:xfrm>
            <a:off x="2049938" y="8579171"/>
            <a:ext cx="25779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dirty="0">
                <a:latin typeface="Escolar1" panose="00000400000000000000" pitchFamily="2" charset="0"/>
              </a:rPr>
              <a:t>Hi ha         llapis.</a:t>
            </a:r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8" ma:contentTypeDescription="Crear nuevo documento." ma:contentTypeScope="" ma:versionID="7b16e49618dd2cd2ed1e89497f101e1c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c2f0101d5e5e48417869beafd04a35b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9934B6A-421D-4B6F-BC0B-029AFCF422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3013</TotalTime>
  <Words>117</Words>
  <Application>Microsoft Office PowerPoint</Application>
  <PresentationFormat>Personalizado</PresentationFormat>
  <Paragraphs>19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ABeZeh</vt:lpstr>
      <vt:lpstr>Arial</vt:lpstr>
      <vt:lpstr>Calibri</vt:lpstr>
      <vt:lpstr>Calibri Light</vt:lpstr>
      <vt:lpstr>Escolar1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85</cp:revision>
  <dcterms:created xsi:type="dcterms:W3CDTF">2022-01-03T10:00:59Z</dcterms:created>
  <dcterms:modified xsi:type="dcterms:W3CDTF">2024-11-18T10:56:19Z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