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706D517A-0B7B-91E8-F5D4-85F4F7A1A0A8}"/>
              </a:ext>
            </a:extLst>
          </p:cNvPr>
          <p:cNvSpPr/>
          <p:nvPr/>
        </p:nvSpPr>
        <p:spPr>
          <a:xfrm>
            <a:off x="4768328" y="239535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3870EE53-9405-FC3B-5E8D-AEA200EDB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625" y="3468689"/>
            <a:ext cx="583525" cy="1059784"/>
          </a:xfrm>
          <a:prstGeom prst="rect">
            <a:avLst/>
          </a:prstGeom>
        </p:spPr>
      </p:pic>
      <p:sp>
        <p:nvSpPr>
          <p:cNvPr id="51" name="Google Shape;94;p2">
            <a:extLst>
              <a:ext uri="{FF2B5EF4-FFF2-40B4-BE49-F238E27FC236}">
                <a16:creationId xmlns:a16="http://schemas.microsoft.com/office/drawing/2014/main" id="{54DE47D2-37E2-B10D-055E-0EEC15FAFF5B}"/>
              </a:ext>
            </a:extLst>
          </p:cNvPr>
          <p:cNvSpPr/>
          <p:nvPr/>
        </p:nvSpPr>
        <p:spPr>
          <a:xfrm>
            <a:off x="4607956" y="3146032"/>
            <a:ext cx="1028535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D68DF38D-B085-0581-8DE5-80B10B238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375" y="3380082"/>
            <a:ext cx="1707888" cy="693056"/>
          </a:xfrm>
          <a:prstGeom prst="rect">
            <a:avLst/>
          </a:prstGeom>
        </p:spPr>
      </p:pic>
      <p:sp>
        <p:nvSpPr>
          <p:cNvPr id="49" name="Google Shape;94;p2">
            <a:extLst>
              <a:ext uri="{FF2B5EF4-FFF2-40B4-BE49-F238E27FC236}">
                <a16:creationId xmlns:a16="http://schemas.microsoft.com/office/drawing/2014/main" id="{EB3DD9F5-F807-6BB2-D031-B60989E06A7A}"/>
              </a:ext>
            </a:extLst>
          </p:cNvPr>
          <p:cNvSpPr/>
          <p:nvPr/>
        </p:nvSpPr>
        <p:spPr>
          <a:xfrm>
            <a:off x="2911488" y="3130529"/>
            <a:ext cx="57480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D512175A-67EA-E1F4-F6EA-E99CC4427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2" y="3427602"/>
            <a:ext cx="1547047" cy="913494"/>
          </a:xfrm>
          <a:prstGeom prst="rect">
            <a:avLst/>
          </a:prstGeom>
        </p:spPr>
      </p:pic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807F7579-D69E-BAB2-449A-AE15B7AB794F}"/>
              </a:ext>
            </a:extLst>
          </p:cNvPr>
          <p:cNvSpPr/>
          <p:nvPr/>
        </p:nvSpPr>
        <p:spPr>
          <a:xfrm>
            <a:off x="674605" y="3153376"/>
            <a:ext cx="687996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Afgeronde rechthoek 113">
            <a:extLst>
              <a:ext uri="{FF2B5EF4-FFF2-40B4-BE49-F238E27FC236}">
                <a16:creationId xmlns:a16="http://schemas.microsoft.com/office/drawing/2014/main" id="{63A42021-6DA8-79DD-9018-A18EF2A8397F}"/>
              </a:ext>
            </a:extLst>
          </p:cNvPr>
          <p:cNvSpPr/>
          <p:nvPr/>
        </p:nvSpPr>
        <p:spPr>
          <a:xfrm>
            <a:off x="1062929" y="239606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Marca amb una creu quina unitat faries servir per mesurar un llibre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23229" y="2797770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2. Completa amb les paraules que apareixen al requadre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37643" y="5304610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3. Escriu 2 objectes que mesuraries amb un regle i 2 que mesuraries amb una cinta mètrica. Explica per què els has escollit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5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23229" y="8554175"/>
            <a:ext cx="6158196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Anota 3 objectes que trobis a la classe i estima’n les longituds (1 punt).</a:t>
            </a: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37547" y="736508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Encercla l’estimació correcta en cada cas (1 punt).</a:t>
            </a: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DF606C9E-6672-C7EA-E4B7-037152B9932C}"/>
              </a:ext>
            </a:extLst>
          </p:cNvPr>
          <p:cNvSpPr/>
          <p:nvPr/>
        </p:nvSpPr>
        <p:spPr>
          <a:xfrm>
            <a:off x="2951382" y="2397372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0" name="Google Shape;103;p2">
            <a:extLst>
              <a:ext uri="{FF2B5EF4-FFF2-40B4-BE49-F238E27FC236}">
                <a16:creationId xmlns:a16="http://schemas.microsoft.com/office/drawing/2014/main" id="{45530F48-AAC4-B7FB-0A18-5E36BFEC4CCB}"/>
              </a:ext>
            </a:extLst>
          </p:cNvPr>
          <p:cNvSpPr txBox="1"/>
          <p:nvPr/>
        </p:nvSpPr>
        <p:spPr>
          <a:xfrm>
            <a:off x="3197114" y="2340881"/>
            <a:ext cx="53264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peus</a:t>
            </a:r>
          </a:p>
        </p:txBody>
      </p:sp>
      <p:sp>
        <p:nvSpPr>
          <p:cNvPr id="6" name="Google Shape;103;p2">
            <a:extLst>
              <a:ext uri="{FF2B5EF4-FFF2-40B4-BE49-F238E27FC236}">
                <a16:creationId xmlns:a16="http://schemas.microsoft.com/office/drawing/2014/main" id="{CA16573E-5205-19A6-9129-8CD3A8125A6D}"/>
              </a:ext>
            </a:extLst>
          </p:cNvPr>
          <p:cNvSpPr txBox="1"/>
          <p:nvPr/>
        </p:nvSpPr>
        <p:spPr>
          <a:xfrm>
            <a:off x="1308660" y="2339576"/>
            <a:ext cx="788409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metres</a:t>
            </a:r>
          </a:p>
        </p:txBody>
      </p:sp>
      <p:sp>
        <p:nvSpPr>
          <p:cNvPr id="8" name="Google Shape;103;p2">
            <a:extLst>
              <a:ext uri="{FF2B5EF4-FFF2-40B4-BE49-F238E27FC236}">
                <a16:creationId xmlns:a16="http://schemas.microsoft.com/office/drawing/2014/main" id="{196B1B47-93D6-288D-3BDB-F7EC00F8EB2C}"/>
              </a:ext>
            </a:extLst>
          </p:cNvPr>
          <p:cNvSpPr txBox="1"/>
          <p:nvPr/>
        </p:nvSpPr>
        <p:spPr>
          <a:xfrm>
            <a:off x="5014059" y="2338866"/>
            <a:ext cx="1038567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centímetres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091F2DF-11AD-4613-44A2-CC1411CD3E17}"/>
              </a:ext>
            </a:extLst>
          </p:cNvPr>
          <p:cNvSpPr/>
          <p:nvPr/>
        </p:nvSpPr>
        <p:spPr>
          <a:xfrm>
            <a:off x="731633" y="5925357"/>
            <a:ext cx="5949791" cy="958796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Google Shape;103;p2">
            <a:extLst>
              <a:ext uri="{FF2B5EF4-FFF2-40B4-BE49-F238E27FC236}">
                <a16:creationId xmlns:a16="http://schemas.microsoft.com/office/drawing/2014/main" id="{E9B420D9-6DFF-2F51-7B3A-70E45761C80B}"/>
              </a:ext>
            </a:extLst>
          </p:cNvPr>
          <p:cNvSpPr txBox="1"/>
          <p:nvPr/>
        </p:nvSpPr>
        <p:spPr>
          <a:xfrm>
            <a:off x="703567" y="8874242"/>
            <a:ext cx="212345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1: </a:t>
            </a:r>
          </a:p>
        </p:txBody>
      </p:sp>
      <p:sp>
        <p:nvSpPr>
          <p:cNvPr id="33" name="Google Shape;94;p2">
            <a:extLst>
              <a:ext uri="{FF2B5EF4-FFF2-40B4-BE49-F238E27FC236}">
                <a16:creationId xmlns:a16="http://schemas.microsoft.com/office/drawing/2014/main" id="{E18557F8-3233-99A6-79F7-EA53B19C26D8}"/>
              </a:ext>
            </a:extLst>
          </p:cNvPr>
          <p:cNvSpPr/>
          <p:nvPr/>
        </p:nvSpPr>
        <p:spPr>
          <a:xfrm>
            <a:off x="1432501" y="8900138"/>
            <a:ext cx="126487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6328FAF-0FE3-9D91-DDC2-8A9EED29B361}"/>
              </a:ext>
            </a:extLst>
          </p:cNvPr>
          <p:cNvSpPr/>
          <p:nvPr/>
        </p:nvSpPr>
        <p:spPr>
          <a:xfrm>
            <a:off x="2424706" y="4154005"/>
            <a:ext cx="2327121" cy="7190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103;p2">
            <a:extLst>
              <a:ext uri="{FF2B5EF4-FFF2-40B4-BE49-F238E27FC236}">
                <a16:creationId xmlns:a16="http://schemas.microsoft.com/office/drawing/2014/main" id="{4ADDEA5D-05E5-A712-AF73-311E32734EEB}"/>
              </a:ext>
            </a:extLst>
          </p:cNvPr>
          <p:cNvSpPr txBox="1"/>
          <p:nvPr/>
        </p:nvSpPr>
        <p:spPr>
          <a:xfrm>
            <a:off x="2584944" y="4172737"/>
            <a:ext cx="788409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metres</a:t>
            </a:r>
          </a:p>
        </p:txBody>
      </p:sp>
      <p:sp>
        <p:nvSpPr>
          <p:cNvPr id="39" name="Google Shape;103;p2">
            <a:extLst>
              <a:ext uri="{FF2B5EF4-FFF2-40B4-BE49-F238E27FC236}">
                <a16:creationId xmlns:a16="http://schemas.microsoft.com/office/drawing/2014/main" id="{35EE733F-B0DE-C214-519B-E4173EE8DBAC}"/>
              </a:ext>
            </a:extLst>
          </p:cNvPr>
          <p:cNvSpPr txBox="1"/>
          <p:nvPr/>
        </p:nvSpPr>
        <p:spPr>
          <a:xfrm>
            <a:off x="3219869" y="4428741"/>
            <a:ext cx="1038567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centímetres</a:t>
            </a:r>
          </a:p>
        </p:txBody>
      </p:sp>
      <p:sp>
        <p:nvSpPr>
          <p:cNvPr id="41" name="Google Shape;103;p2">
            <a:extLst>
              <a:ext uri="{FF2B5EF4-FFF2-40B4-BE49-F238E27FC236}">
                <a16:creationId xmlns:a16="http://schemas.microsoft.com/office/drawing/2014/main" id="{63843D10-B1A7-97D2-CCCB-AC69FAEA55AC}"/>
              </a:ext>
            </a:extLst>
          </p:cNvPr>
          <p:cNvSpPr txBox="1"/>
          <p:nvPr/>
        </p:nvSpPr>
        <p:spPr>
          <a:xfrm>
            <a:off x="3512007" y="4162839"/>
            <a:ext cx="25555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42" name="Google Shape;103;p2">
            <a:extLst>
              <a:ext uri="{FF2B5EF4-FFF2-40B4-BE49-F238E27FC236}">
                <a16:creationId xmlns:a16="http://schemas.microsoft.com/office/drawing/2014/main" id="{637AE8F1-BA3C-E0E0-34F0-60CF784D730B}"/>
              </a:ext>
            </a:extLst>
          </p:cNvPr>
          <p:cNvSpPr txBox="1"/>
          <p:nvPr/>
        </p:nvSpPr>
        <p:spPr>
          <a:xfrm>
            <a:off x="4332878" y="4420484"/>
            <a:ext cx="25555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43" name="Google Shape;103;p2">
            <a:extLst>
              <a:ext uri="{FF2B5EF4-FFF2-40B4-BE49-F238E27FC236}">
                <a16:creationId xmlns:a16="http://schemas.microsoft.com/office/drawing/2014/main" id="{93866FDA-EE84-C744-1578-7E36799EFAC8}"/>
              </a:ext>
            </a:extLst>
          </p:cNvPr>
          <p:cNvSpPr txBox="1"/>
          <p:nvPr/>
        </p:nvSpPr>
        <p:spPr>
          <a:xfrm>
            <a:off x="4102588" y="4179684"/>
            <a:ext cx="68985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passos</a:t>
            </a:r>
          </a:p>
        </p:txBody>
      </p:sp>
      <p:sp>
        <p:nvSpPr>
          <p:cNvPr id="44" name="Google Shape;103;p2">
            <a:extLst>
              <a:ext uri="{FF2B5EF4-FFF2-40B4-BE49-F238E27FC236}">
                <a16:creationId xmlns:a16="http://schemas.microsoft.com/office/drawing/2014/main" id="{0AE92463-59A1-0C17-590F-671CB76DC64B}"/>
              </a:ext>
            </a:extLst>
          </p:cNvPr>
          <p:cNvSpPr txBox="1"/>
          <p:nvPr/>
        </p:nvSpPr>
        <p:spPr>
          <a:xfrm>
            <a:off x="2738908" y="4444256"/>
            <a:ext cx="300849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53" name="Google Shape;103;p2">
            <a:extLst>
              <a:ext uri="{FF2B5EF4-FFF2-40B4-BE49-F238E27FC236}">
                <a16:creationId xmlns:a16="http://schemas.microsoft.com/office/drawing/2014/main" id="{163E4BAC-DC15-DFA7-4140-880BC6A63151}"/>
              </a:ext>
            </a:extLst>
          </p:cNvPr>
          <p:cNvSpPr txBox="1"/>
          <p:nvPr/>
        </p:nvSpPr>
        <p:spPr>
          <a:xfrm>
            <a:off x="3608224" y="8897391"/>
            <a:ext cx="212345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2: </a:t>
            </a:r>
          </a:p>
        </p:txBody>
      </p:sp>
      <p:sp>
        <p:nvSpPr>
          <p:cNvPr id="55" name="Google Shape;94;p2">
            <a:extLst>
              <a:ext uri="{FF2B5EF4-FFF2-40B4-BE49-F238E27FC236}">
                <a16:creationId xmlns:a16="http://schemas.microsoft.com/office/drawing/2014/main" id="{C60486F0-E6A5-AA77-DF87-0CAA0F6ADE39}"/>
              </a:ext>
            </a:extLst>
          </p:cNvPr>
          <p:cNvSpPr/>
          <p:nvPr/>
        </p:nvSpPr>
        <p:spPr>
          <a:xfrm>
            <a:off x="4337158" y="8923287"/>
            <a:ext cx="126487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103;p2">
            <a:extLst>
              <a:ext uri="{FF2B5EF4-FFF2-40B4-BE49-F238E27FC236}">
                <a16:creationId xmlns:a16="http://schemas.microsoft.com/office/drawing/2014/main" id="{BF4BFCF4-42D6-0F07-BDEA-C04B603528ED}"/>
              </a:ext>
            </a:extLst>
          </p:cNvPr>
          <p:cNvSpPr txBox="1"/>
          <p:nvPr/>
        </p:nvSpPr>
        <p:spPr>
          <a:xfrm>
            <a:off x="703567" y="9336798"/>
            <a:ext cx="212345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3: </a:t>
            </a:r>
          </a:p>
        </p:txBody>
      </p:sp>
      <p:sp>
        <p:nvSpPr>
          <p:cNvPr id="58" name="Google Shape;94;p2">
            <a:extLst>
              <a:ext uri="{FF2B5EF4-FFF2-40B4-BE49-F238E27FC236}">
                <a16:creationId xmlns:a16="http://schemas.microsoft.com/office/drawing/2014/main" id="{7715D639-E450-E805-2025-DE960E7F72ED}"/>
              </a:ext>
            </a:extLst>
          </p:cNvPr>
          <p:cNvSpPr/>
          <p:nvPr/>
        </p:nvSpPr>
        <p:spPr>
          <a:xfrm>
            <a:off x="1432501" y="9362694"/>
            <a:ext cx="126487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103;p2">
            <a:extLst>
              <a:ext uri="{FF2B5EF4-FFF2-40B4-BE49-F238E27FC236}">
                <a16:creationId xmlns:a16="http://schemas.microsoft.com/office/drawing/2014/main" id="{F73EC2B9-60C7-0C92-A024-1F10BBA2807C}"/>
              </a:ext>
            </a:extLst>
          </p:cNvPr>
          <p:cNvSpPr txBox="1"/>
          <p:nvPr/>
        </p:nvSpPr>
        <p:spPr>
          <a:xfrm>
            <a:off x="3608224" y="9359947"/>
            <a:ext cx="212345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4: </a:t>
            </a:r>
          </a:p>
        </p:txBody>
      </p:sp>
      <p:sp>
        <p:nvSpPr>
          <p:cNvPr id="62" name="Google Shape;94;p2">
            <a:extLst>
              <a:ext uri="{FF2B5EF4-FFF2-40B4-BE49-F238E27FC236}">
                <a16:creationId xmlns:a16="http://schemas.microsoft.com/office/drawing/2014/main" id="{26F18666-2F4D-49A7-B4C5-6E02DC648E3B}"/>
              </a:ext>
            </a:extLst>
          </p:cNvPr>
          <p:cNvSpPr/>
          <p:nvPr/>
        </p:nvSpPr>
        <p:spPr>
          <a:xfrm>
            <a:off x="4337158" y="9385843"/>
            <a:ext cx="126487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3443569A-A08E-7E3B-26EA-E07B2DD846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443" y="7616305"/>
            <a:ext cx="1031874" cy="922017"/>
          </a:xfrm>
          <a:prstGeom prst="rect">
            <a:avLst/>
          </a:prstGeom>
        </p:spPr>
      </p:pic>
      <p:sp>
        <p:nvSpPr>
          <p:cNvPr id="65" name="Google Shape;103;p2">
            <a:extLst>
              <a:ext uri="{FF2B5EF4-FFF2-40B4-BE49-F238E27FC236}">
                <a16:creationId xmlns:a16="http://schemas.microsoft.com/office/drawing/2014/main" id="{E3CEA9E2-F0B3-78F6-485A-BA6555DEC33B}"/>
              </a:ext>
            </a:extLst>
          </p:cNvPr>
          <p:cNvSpPr txBox="1"/>
          <p:nvPr/>
        </p:nvSpPr>
        <p:spPr>
          <a:xfrm>
            <a:off x="1848028" y="7693095"/>
            <a:ext cx="751534" cy="82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 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50 cm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3 passos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40730330-19B0-AE12-7981-0050BDD67F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869" y="7794821"/>
            <a:ext cx="992588" cy="688735"/>
          </a:xfrm>
          <a:prstGeom prst="rect">
            <a:avLst/>
          </a:prstGeom>
        </p:spPr>
      </p:pic>
      <p:sp>
        <p:nvSpPr>
          <p:cNvPr id="67" name="Google Shape;103;p2">
            <a:extLst>
              <a:ext uri="{FF2B5EF4-FFF2-40B4-BE49-F238E27FC236}">
                <a16:creationId xmlns:a16="http://schemas.microsoft.com/office/drawing/2014/main" id="{42D155D1-8BAD-B792-DD43-90A382DA9B8A}"/>
              </a:ext>
            </a:extLst>
          </p:cNvPr>
          <p:cNvSpPr txBox="1"/>
          <p:nvPr/>
        </p:nvSpPr>
        <p:spPr>
          <a:xfrm>
            <a:off x="4445939" y="7685415"/>
            <a:ext cx="751534" cy="82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 peus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</a:rPr>
              <a:t>7 cm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</a:rPr>
              <a:t>3 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5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33302" y="6332863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Dibuixa un rectangle de 3 cm de llarg i 2 d’alt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8486" y="7916496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3 objectes que en la vida real mesurin més de 3 metres (2 punts).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20253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Amb ajuda de la taula en què estàs fent aquest examen, estima quant mesura la teva classe de llargada (1 punt).</a:t>
            </a:r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A3DE685F-AB7A-DF73-7673-455575008099}"/>
              </a:ext>
            </a:extLst>
          </p:cNvPr>
          <p:cNvSpPr/>
          <p:nvPr/>
        </p:nvSpPr>
        <p:spPr>
          <a:xfrm>
            <a:off x="773835" y="5208945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1" name="Google Shape;103;p2">
            <a:extLst>
              <a:ext uri="{FF2B5EF4-FFF2-40B4-BE49-F238E27FC236}">
                <a16:creationId xmlns:a16="http://schemas.microsoft.com/office/drawing/2014/main" id="{4D0BC2AB-2D56-902D-34A1-86DD2D06D85F}"/>
              </a:ext>
            </a:extLst>
          </p:cNvPr>
          <p:cNvSpPr txBox="1"/>
          <p:nvPr/>
        </p:nvSpPr>
        <p:spPr>
          <a:xfrm>
            <a:off x="488486" y="2694630"/>
            <a:ext cx="436716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</a:rPr>
              <a:t>La classe mesura de llargada aproximadament                    taules.</a:t>
            </a:r>
          </a:p>
        </p:txBody>
      </p:sp>
      <p:sp>
        <p:nvSpPr>
          <p:cNvPr id="62" name="Google Shape;94;p2">
            <a:extLst>
              <a:ext uri="{FF2B5EF4-FFF2-40B4-BE49-F238E27FC236}">
                <a16:creationId xmlns:a16="http://schemas.microsoft.com/office/drawing/2014/main" id="{86260E7C-E27C-AB6D-54DF-E84AC211C3B6}"/>
              </a:ext>
            </a:extLst>
          </p:cNvPr>
          <p:cNvSpPr/>
          <p:nvPr/>
        </p:nvSpPr>
        <p:spPr>
          <a:xfrm>
            <a:off x="3551865" y="2704289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03;p2">
            <a:extLst>
              <a:ext uri="{FF2B5EF4-FFF2-40B4-BE49-F238E27FC236}">
                <a16:creationId xmlns:a16="http://schemas.microsoft.com/office/drawing/2014/main" id="{FE3817D8-7A5B-8C5E-2703-69F23112FBC0}"/>
              </a:ext>
            </a:extLst>
          </p:cNvPr>
          <p:cNvSpPr txBox="1"/>
          <p:nvPr/>
        </p:nvSpPr>
        <p:spPr>
          <a:xfrm>
            <a:off x="1227517" y="5142180"/>
            <a:ext cx="41259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cm</a:t>
            </a:r>
          </a:p>
        </p:txBody>
      </p:sp>
      <p:sp>
        <p:nvSpPr>
          <p:cNvPr id="13" name="Google Shape;103;p2">
            <a:extLst>
              <a:ext uri="{FF2B5EF4-FFF2-40B4-BE49-F238E27FC236}">
                <a16:creationId xmlns:a16="http://schemas.microsoft.com/office/drawing/2014/main" id="{46CEE89B-C298-35DF-0F1F-AFB9EA5E515B}"/>
              </a:ext>
            </a:extLst>
          </p:cNvPr>
          <p:cNvSpPr txBox="1"/>
          <p:nvPr/>
        </p:nvSpPr>
        <p:spPr>
          <a:xfrm>
            <a:off x="488486" y="3076185"/>
            <a:ext cx="436716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</a:rPr>
              <a:t>La taula mesura aproximadament                    centímetres.</a:t>
            </a:r>
          </a:p>
        </p:txBody>
      </p:sp>
      <p:sp>
        <p:nvSpPr>
          <p:cNvPr id="14" name="Google Shape;94;p2">
            <a:extLst>
              <a:ext uri="{FF2B5EF4-FFF2-40B4-BE49-F238E27FC236}">
                <a16:creationId xmlns:a16="http://schemas.microsoft.com/office/drawing/2014/main" id="{0AA72F0C-FC3F-9D06-29E0-327702FDEB50}"/>
              </a:ext>
            </a:extLst>
          </p:cNvPr>
          <p:cNvSpPr/>
          <p:nvPr/>
        </p:nvSpPr>
        <p:spPr>
          <a:xfrm>
            <a:off x="2739689" y="3083318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03;p2">
            <a:extLst>
              <a:ext uri="{FF2B5EF4-FFF2-40B4-BE49-F238E27FC236}">
                <a16:creationId xmlns:a16="http://schemas.microsoft.com/office/drawing/2014/main" id="{93FC3D5B-7B1C-3726-BE4A-21E2812CB31D}"/>
              </a:ext>
            </a:extLst>
          </p:cNvPr>
          <p:cNvSpPr txBox="1"/>
          <p:nvPr/>
        </p:nvSpPr>
        <p:spPr>
          <a:xfrm>
            <a:off x="472628" y="3431261"/>
            <a:ext cx="554917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</a:rPr>
              <a:t>La classe mesura de llargada </a:t>
            </a:r>
            <a:r>
              <a:rPr lang="ca-ES" sz="1100">
                <a:solidFill>
                  <a:srgbClr val="333333"/>
                </a:solidFill>
              </a:rPr>
              <a:t>aproximadament                   centímetres</a:t>
            </a:r>
            <a:r>
              <a:rPr lang="ca-ES" sz="11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50092DB4-04F4-3025-40AE-EFBEEEAADCAD}"/>
              </a:ext>
            </a:extLst>
          </p:cNvPr>
          <p:cNvSpPr/>
          <p:nvPr/>
        </p:nvSpPr>
        <p:spPr>
          <a:xfrm>
            <a:off x="3536644" y="3444367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88486" y="4249564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Amb ajuda d’un regle de centímetres, mesura quant fa d’ample i d’alt el full en què estàs fent l’examen (1 punt).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4C4BE6E3-7DF4-EA36-30C3-24A9CB6F2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8972" y="4718997"/>
            <a:ext cx="908178" cy="1208491"/>
          </a:xfrm>
          <a:prstGeom prst="rect">
            <a:avLst/>
          </a:prstGeom>
        </p:spPr>
      </p:pic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68F2BD29-9B79-F1CE-CC77-92EB13215E07}"/>
              </a:ext>
            </a:extLst>
          </p:cNvPr>
          <p:cNvCxnSpPr>
            <a:cxnSpLocks/>
          </p:cNvCxnSpPr>
          <p:nvPr/>
        </p:nvCxnSpPr>
        <p:spPr>
          <a:xfrm>
            <a:off x="1868172" y="5290357"/>
            <a:ext cx="99480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D6586B-F1D0-4FA7-AADC-73CFC30181DA}"/>
              </a:ext>
            </a:extLst>
          </p:cNvPr>
          <p:cNvCxnSpPr>
            <a:cxnSpLocks/>
          </p:cNvCxnSpPr>
          <p:nvPr/>
        </p:nvCxnSpPr>
        <p:spPr>
          <a:xfrm>
            <a:off x="1699161" y="4757872"/>
            <a:ext cx="0" cy="12152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fgeronde rechthoek 113">
            <a:extLst>
              <a:ext uri="{FF2B5EF4-FFF2-40B4-BE49-F238E27FC236}">
                <a16:creationId xmlns:a16="http://schemas.microsoft.com/office/drawing/2014/main" id="{0E8C7C2C-4AC9-E600-11A0-965A139D59F8}"/>
              </a:ext>
            </a:extLst>
          </p:cNvPr>
          <p:cNvSpPr/>
          <p:nvPr/>
        </p:nvSpPr>
        <p:spPr>
          <a:xfrm>
            <a:off x="2033071" y="4929277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32" name="Google Shape;103;p2">
            <a:extLst>
              <a:ext uri="{FF2B5EF4-FFF2-40B4-BE49-F238E27FC236}">
                <a16:creationId xmlns:a16="http://schemas.microsoft.com/office/drawing/2014/main" id="{D5A6CB68-7DC4-5D74-EF19-E4BBB0ADAF05}"/>
              </a:ext>
            </a:extLst>
          </p:cNvPr>
          <p:cNvSpPr txBox="1"/>
          <p:nvPr/>
        </p:nvSpPr>
        <p:spPr>
          <a:xfrm>
            <a:off x="2486753" y="4862512"/>
            <a:ext cx="41259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cm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7CCA16EE-091A-BB53-1774-9A53181699B1}"/>
              </a:ext>
            </a:extLst>
          </p:cNvPr>
          <p:cNvSpPr/>
          <p:nvPr/>
        </p:nvSpPr>
        <p:spPr>
          <a:xfrm>
            <a:off x="623610" y="8351213"/>
            <a:ext cx="5949791" cy="1299487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EAAE28-3884-4C45-9D73-4F9771B10D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274</Words>
  <Application>Microsoft Office PowerPoint</Application>
  <PresentationFormat>Personalizado</PresentationFormat>
  <Paragraphs>41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37</cp:revision>
  <dcterms:created xsi:type="dcterms:W3CDTF">2022-01-03T10:00:59Z</dcterms:created>
  <dcterms:modified xsi:type="dcterms:W3CDTF">2024-11-18T11:38:58Z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